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sldIdLst>
    <p:sldId id="256" r:id="rId2"/>
    <p:sldId id="279" r:id="rId3"/>
    <p:sldId id="314" r:id="rId4"/>
    <p:sldId id="262" r:id="rId5"/>
    <p:sldId id="280" r:id="rId6"/>
    <p:sldId id="281" r:id="rId7"/>
    <p:sldId id="264" r:id="rId8"/>
    <p:sldId id="268" r:id="rId9"/>
    <p:sldId id="315" r:id="rId10"/>
    <p:sldId id="270" r:id="rId11"/>
    <p:sldId id="285" r:id="rId12"/>
    <p:sldId id="273" r:id="rId13"/>
    <p:sldId id="274" r:id="rId14"/>
    <p:sldId id="292" r:id="rId15"/>
    <p:sldId id="293" r:id="rId16"/>
    <p:sldId id="316" r:id="rId17"/>
    <p:sldId id="275" r:id="rId18"/>
    <p:sldId id="317" r:id="rId19"/>
    <p:sldId id="276" r:id="rId20"/>
    <p:sldId id="282" r:id="rId21"/>
    <p:sldId id="278" r:id="rId22"/>
    <p:sldId id="283" r:id="rId23"/>
    <p:sldId id="284" r:id="rId24"/>
    <p:sldId id="286" r:id="rId25"/>
    <p:sldId id="294" r:id="rId26"/>
    <p:sldId id="295" r:id="rId27"/>
    <p:sldId id="296" r:id="rId28"/>
    <p:sldId id="297" r:id="rId29"/>
    <p:sldId id="298" r:id="rId30"/>
    <p:sldId id="299" r:id="rId31"/>
    <p:sldId id="300" r:id="rId32"/>
    <p:sldId id="287" r:id="rId33"/>
    <p:sldId id="301" r:id="rId34"/>
    <p:sldId id="308" r:id="rId35"/>
    <p:sldId id="309" r:id="rId36"/>
    <p:sldId id="310" r:id="rId37"/>
    <p:sldId id="313" r:id="rId38"/>
    <p:sldId id="302" r:id="rId39"/>
    <p:sldId id="303" r:id="rId40"/>
    <p:sldId id="312" r:id="rId41"/>
    <p:sldId id="266" r:id="rId42"/>
    <p:sldId id="267" r:id="rId43"/>
    <p:sldId id="260" r:id="rId44"/>
    <p:sldId id="269" r:id="rId45"/>
    <p:sldId id="306" r:id="rId46"/>
    <p:sldId id="321" r:id="rId47"/>
    <p:sldId id="322" r:id="rId48"/>
    <p:sldId id="326" r:id="rId49"/>
    <p:sldId id="323" r:id="rId50"/>
    <p:sldId id="324" r:id="rId51"/>
    <p:sldId id="327"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838C"/>
    <a:srgbClr val="72B2BD"/>
    <a:srgbClr val="69A1AB"/>
    <a:srgbClr val="E1DED6"/>
    <a:srgbClr val="9BBAC2"/>
    <a:srgbClr val="ADCAD7"/>
    <a:srgbClr val="B6D4DF"/>
    <a:srgbClr val="BDD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42" autoAdjust="0"/>
    <p:restoredTop sz="94660"/>
  </p:normalViewPr>
  <p:slideViewPr>
    <p:cSldViewPr snapToGrid="0">
      <p:cViewPr varScale="1">
        <p:scale>
          <a:sx n="131" d="100"/>
          <a:sy n="131" d="100"/>
        </p:scale>
        <p:origin x="5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image" Target="../media/image4.png"/></Relationships>
</file>

<file path=ppt/diagrams/_rels/drawing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660BC3-84C6-854E-B368-06E7AAD33BF3}" type="doc">
      <dgm:prSet loTypeId="urn:microsoft.com/office/officeart/2005/8/layout/hProcess11" loCatId="" qsTypeId="urn:microsoft.com/office/officeart/2005/8/quickstyle/simple1" qsCatId="simple" csTypeId="urn:microsoft.com/office/officeart/2005/8/colors/accent1_2" csCatId="accent1" phldr="1"/>
      <dgm:spPr/>
      <dgm:t>
        <a:bodyPr/>
        <a:lstStyle/>
        <a:p>
          <a:endParaRPr lang="fr-FR"/>
        </a:p>
      </dgm:t>
    </dgm:pt>
    <dgm:pt modelId="{EA21E6B6-9315-1F46-B220-7D6208391C68}">
      <dgm:prSet phldrT="[Texte]" custT="1"/>
      <dgm:spPr>
        <a:noFill/>
        <a:ln>
          <a:noFill/>
        </a:ln>
        <a:effectLst/>
      </dgm:spPr>
      <dgm:t>
        <a:bodyPr spcFirstLastPara="0" vert="horz" wrap="square" lIns="128016" tIns="128016" rIns="128016" bIns="128016" numCol="1" spcCol="1270" anchor="ctr" anchorCtr="0"/>
        <a:lstStyle/>
        <a:p>
          <a:pPr marL="0" lvl="0" indent="0" algn="ctr" defTabSz="711200">
            <a:lnSpc>
              <a:spcPct val="90000"/>
            </a:lnSpc>
            <a:spcBef>
              <a:spcPct val="0"/>
            </a:spcBef>
            <a:spcAft>
              <a:spcPct val="35000"/>
            </a:spcAft>
            <a:buNone/>
          </a:pPr>
          <a:endParaRPr lang="fr-FR" sz="1600" kern="1200" dirty="0">
            <a:solidFill>
              <a:prstClr val="black">
                <a:hueOff val="0"/>
                <a:satOff val="0"/>
                <a:lumOff val="0"/>
                <a:alphaOff val="0"/>
              </a:prstClr>
            </a:solidFill>
            <a:latin typeface="Franklin Gothic Book" panose="020B0503020102020204"/>
            <a:ea typeface="+mn-ea"/>
            <a:cs typeface="+mn-cs"/>
          </a:endParaRPr>
        </a:p>
      </dgm:t>
    </dgm:pt>
    <dgm:pt modelId="{BC60179D-21E0-144B-8DA0-18195CB1A30F}" type="sibTrans" cxnId="{8B2426E2-D419-4E4C-9572-4876D8572082}">
      <dgm:prSet/>
      <dgm:spPr/>
      <dgm:t>
        <a:bodyPr/>
        <a:lstStyle/>
        <a:p>
          <a:endParaRPr lang="fr-FR"/>
        </a:p>
      </dgm:t>
    </dgm:pt>
    <dgm:pt modelId="{93AF0A4F-8039-1846-80A7-8701C52DFA02}" type="parTrans" cxnId="{8B2426E2-D419-4E4C-9572-4876D8572082}">
      <dgm:prSet/>
      <dgm:spPr/>
      <dgm:t>
        <a:bodyPr/>
        <a:lstStyle/>
        <a:p>
          <a:endParaRPr lang="fr-FR"/>
        </a:p>
      </dgm:t>
    </dgm:pt>
    <dgm:pt modelId="{BE03D97B-5022-794B-B4C8-A52C9CE8D567}">
      <dgm:prSet phldrT="[Texte]" custT="1"/>
      <dgm:spPr/>
      <dgm:t>
        <a:bodyPr anchor="ctr" anchorCtr="0"/>
        <a:lstStyle/>
        <a:p>
          <a:pPr algn="ctr">
            <a:spcAft>
              <a:spcPts val="200"/>
            </a:spcAft>
          </a:pPr>
          <a:endParaRPr lang="fr-FR" sz="1600" dirty="0"/>
        </a:p>
      </dgm:t>
    </dgm:pt>
    <dgm:pt modelId="{EAF558C6-398B-B54C-9641-80A1A3A67A51}" type="sibTrans" cxnId="{E6E4D375-276F-EC46-9163-EC7700881098}">
      <dgm:prSet/>
      <dgm:spPr/>
      <dgm:t>
        <a:bodyPr/>
        <a:lstStyle/>
        <a:p>
          <a:endParaRPr lang="fr-FR"/>
        </a:p>
      </dgm:t>
    </dgm:pt>
    <dgm:pt modelId="{97670CCE-48FB-7F4C-99E2-F39600BDD613}" type="parTrans" cxnId="{E6E4D375-276F-EC46-9163-EC7700881098}">
      <dgm:prSet/>
      <dgm:spPr/>
      <dgm:t>
        <a:bodyPr/>
        <a:lstStyle/>
        <a:p>
          <a:endParaRPr lang="fr-FR"/>
        </a:p>
      </dgm:t>
    </dgm:pt>
    <dgm:pt modelId="{F4F16D29-46EB-9848-803B-D26B4F457F83}">
      <dgm:prSet custT="1"/>
      <dgm:spPr/>
      <dgm:t>
        <a:bodyPr anchor="ctr" anchorCtr="0"/>
        <a:lstStyle/>
        <a:p>
          <a:pPr marL="0" lvl="0" indent="0" algn="ctr" defTabSz="711200">
            <a:lnSpc>
              <a:spcPct val="90000"/>
            </a:lnSpc>
            <a:spcBef>
              <a:spcPct val="0"/>
            </a:spcBef>
            <a:spcAft>
              <a:spcPct val="35000"/>
            </a:spcAft>
            <a:buNone/>
          </a:pPr>
          <a:endParaRPr lang="fr-FR" sz="1600" kern="1200" dirty="0">
            <a:solidFill>
              <a:prstClr val="black">
                <a:hueOff val="0"/>
                <a:satOff val="0"/>
                <a:lumOff val="0"/>
                <a:alphaOff val="0"/>
              </a:prstClr>
            </a:solidFill>
            <a:latin typeface="Franklin Gothic Book" panose="020B0503020102020204"/>
            <a:ea typeface="+mn-ea"/>
            <a:cs typeface="+mn-cs"/>
          </a:endParaRPr>
        </a:p>
      </dgm:t>
    </dgm:pt>
    <dgm:pt modelId="{C02E7CC6-AA77-AB40-856C-B6AE41C782C9}" type="parTrans" cxnId="{3F17F2F6-B4B4-434D-912C-81B472148F15}">
      <dgm:prSet/>
      <dgm:spPr/>
      <dgm:t>
        <a:bodyPr/>
        <a:lstStyle/>
        <a:p>
          <a:endParaRPr lang="fr-FR"/>
        </a:p>
      </dgm:t>
    </dgm:pt>
    <dgm:pt modelId="{FEA0AF11-BF58-2C41-9B1F-445009F7EF78}" type="sibTrans" cxnId="{3F17F2F6-B4B4-434D-912C-81B472148F15}">
      <dgm:prSet/>
      <dgm:spPr/>
      <dgm:t>
        <a:bodyPr/>
        <a:lstStyle/>
        <a:p>
          <a:endParaRPr lang="fr-FR"/>
        </a:p>
      </dgm:t>
    </dgm:pt>
    <dgm:pt modelId="{AAF2C0D4-A341-E344-ABBF-780B217EAA89}">
      <dgm:prSet custT="1"/>
      <dgm:spPr>
        <a:noFill/>
        <a:ln>
          <a:noFill/>
        </a:ln>
        <a:effectLst/>
      </dgm:spPr>
      <dgm:t>
        <a:bodyPr spcFirstLastPara="0" vert="horz" wrap="square" lIns="128016" tIns="128016" rIns="128016" bIns="128016" numCol="1" spcCol="1270" anchor="ctr" anchorCtr="0"/>
        <a:lstStyle/>
        <a:p>
          <a:pPr marL="0" lvl="0" indent="0" algn="ctr" defTabSz="711200">
            <a:lnSpc>
              <a:spcPct val="90000"/>
            </a:lnSpc>
            <a:spcBef>
              <a:spcPct val="0"/>
            </a:spcBef>
            <a:spcAft>
              <a:spcPts val="400"/>
            </a:spcAft>
            <a:buNone/>
          </a:pPr>
          <a:endParaRPr lang="fr-FR" sz="1600" kern="1200" dirty="0">
            <a:solidFill>
              <a:prstClr val="black">
                <a:hueOff val="0"/>
                <a:satOff val="0"/>
                <a:lumOff val="0"/>
                <a:alphaOff val="0"/>
              </a:prstClr>
            </a:solidFill>
            <a:latin typeface="Franklin Gothic Book" panose="020B0503020102020204"/>
            <a:ea typeface="+mn-ea"/>
            <a:cs typeface="+mn-cs"/>
          </a:endParaRPr>
        </a:p>
      </dgm:t>
    </dgm:pt>
    <dgm:pt modelId="{BCE0D567-1F56-EC4B-82BA-AE7F37A119E5}" type="parTrans" cxnId="{030CD0C8-C3BC-6D4A-90EB-381C1A76E8AC}">
      <dgm:prSet/>
      <dgm:spPr/>
      <dgm:t>
        <a:bodyPr/>
        <a:lstStyle/>
        <a:p>
          <a:endParaRPr lang="fr-FR"/>
        </a:p>
      </dgm:t>
    </dgm:pt>
    <dgm:pt modelId="{FE3638EC-0808-C945-B638-081D158FD554}" type="sibTrans" cxnId="{030CD0C8-C3BC-6D4A-90EB-381C1A76E8AC}">
      <dgm:prSet/>
      <dgm:spPr/>
      <dgm:t>
        <a:bodyPr/>
        <a:lstStyle/>
        <a:p>
          <a:endParaRPr lang="fr-FR"/>
        </a:p>
      </dgm:t>
    </dgm:pt>
    <dgm:pt modelId="{D9D2B797-C6A9-FF41-A7F9-83B533525359}">
      <dgm:prSet custT="1"/>
      <dgm:spPr>
        <a:noFill/>
        <a:ln>
          <a:noFill/>
        </a:ln>
        <a:effectLst/>
      </dgm:spPr>
      <dgm:t>
        <a:bodyPr spcFirstLastPara="0" vert="horz" wrap="square" lIns="128016" tIns="128016" rIns="128016" bIns="128016" numCol="1" spcCol="1270" anchor="ctr" anchorCtr="0"/>
        <a:lstStyle/>
        <a:p>
          <a:pPr marL="0" lvl="0" indent="0" algn="ctr" defTabSz="711200">
            <a:lnSpc>
              <a:spcPct val="90000"/>
            </a:lnSpc>
            <a:spcBef>
              <a:spcPct val="0"/>
            </a:spcBef>
            <a:spcAft>
              <a:spcPct val="35000"/>
            </a:spcAft>
            <a:buNone/>
          </a:pPr>
          <a:endParaRPr lang="fr-FR" sz="1600" kern="1200" dirty="0">
            <a:solidFill>
              <a:prstClr val="black">
                <a:hueOff val="0"/>
                <a:satOff val="0"/>
                <a:lumOff val="0"/>
                <a:alphaOff val="0"/>
              </a:prstClr>
            </a:solidFill>
            <a:latin typeface="Franklin Gothic Book" panose="020B0503020102020204"/>
            <a:ea typeface="+mn-ea"/>
            <a:cs typeface="+mn-cs"/>
          </a:endParaRPr>
        </a:p>
      </dgm:t>
    </dgm:pt>
    <dgm:pt modelId="{6BB37405-3FF2-D242-A725-8A27B7D01F62}" type="parTrans" cxnId="{C4FF4B1B-3BDF-324E-96AE-CCC8C72151A5}">
      <dgm:prSet/>
      <dgm:spPr/>
      <dgm:t>
        <a:bodyPr/>
        <a:lstStyle/>
        <a:p>
          <a:endParaRPr lang="fr-FR"/>
        </a:p>
      </dgm:t>
    </dgm:pt>
    <dgm:pt modelId="{BB67158F-7552-B249-92E4-D53BE3040ABF}" type="sibTrans" cxnId="{C4FF4B1B-3BDF-324E-96AE-CCC8C72151A5}">
      <dgm:prSet/>
      <dgm:spPr/>
      <dgm:t>
        <a:bodyPr/>
        <a:lstStyle/>
        <a:p>
          <a:endParaRPr lang="fr-FR"/>
        </a:p>
      </dgm:t>
    </dgm:pt>
    <dgm:pt modelId="{5EF4C1A5-2166-E444-BCC9-31DB29CD6D4B}">
      <dgm:prSet custT="1"/>
      <dgm:spPr>
        <a:noFill/>
        <a:ln>
          <a:noFill/>
        </a:ln>
        <a:effectLst/>
      </dgm:spPr>
      <dgm:t>
        <a:bodyPr spcFirstLastPara="0" vert="horz" wrap="square" lIns="128016" tIns="128016" rIns="128016" bIns="128016" numCol="1" spcCol="1270" anchor="ctr" anchorCtr="0"/>
        <a:lstStyle/>
        <a:p>
          <a:pPr marL="0" lvl="0" indent="0" algn="ctr" defTabSz="711200">
            <a:lnSpc>
              <a:spcPct val="90000"/>
            </a:lnSpc>
            <a:spcBef>
              <a:spcPct val="0"/>
            </a:spcBef>
            <a:spcAft>
              <a:spcPct val="35000"/>
            </a:spcAft>
            <a:buNone/>
          </a:pPr>
          <a:endParaRPr lang="fr-FR" sz="1600" kern="1200" dirty="0">
            <a:solidFill>
              <a:prstClr val="black">
                <a:hueOff val="0"/>
                <a:satOff val="0"/>
                <a:lumOff val="0"/>
                <a:alphaOff val="0"/>
              </a:prstClr>
            </a:solidFill>
            <a:latin typeface="Franklin Gothic Book" panose="020B0503020102020204"/>
            <a:ea typeface="+mn-ea"/>
            <a:cs typeface="+mn-cs"/>
          </a:endParaRPr>
        </a:p>
      </dgm:t>
    </dgm:pt>
    <dgm:pt modelId="{434D9C2F-94BE-514D-8825-1070A7679145}" type="parTrans" cxnId="{1F20D9FD-36E5-2547-B267-30A020660D44}">
      <dgm:prSet/>
      <dgm:spPr/>
      <dgm:t>
        <a:bodyPr/>
        <a:lstStyle/>
        <a:p>
          <a:endParaRPr lang="fr-FR"/>
        </a:p>
      </dgm:t>
    </dgm:pt>
    <dgm:pt modelId="{393EF0A2-E396-3545-9A20-51B83CB30981}" type="sibTrans" cxnId="{1F20D9FD-36E5-2547-B267-30A020660D44}">
      <dgm:prSet/>
      <dgm:spPr/>
      <dgm:t>
        <a:bodyPr/>
        <a:lstStyle/>
        <a:p>
          <a:endParaRPr lang="fr-FR"/>
        </a:p>
      </dgm:t>
    </dgm:pt>
    <dgm:pt modelId="{6918444A-8E95-2D41-931A-B4A8BB70B55B}">
      <dgm:prSet custT="1"/>
      <dgm:spPr>
        <a:noFill/>
        <a:ln>
          <a:noFill/>
        </a:ln>
        <a:effectLst/>
      </dgm:spPr>
      <dgm:t>
        <a:bodyPr spcFirstLastPara="0" vert="horz" wrap="square" lIns="128016" tIns="128016" rIns="128016" bIns="128016" numCol="1" spcCol="1270" anchor="ctr" anchorCtr="0"/>
        <a:lstStyle/>
        <a:p>
          <a:pPr marL="0" lvl="0" indent="0" algn="ctr" defTabSz="711200">
            <a:lnSpc>
              <a:spcPct val="90000"/>
            </a:lnSpc>
            <a:spcBef>
              <a:spcPct val="0"/>
            </a:spcBef>
            <a:spcAft>
              <a:spcPct val="35000"/>
            </a:spcAft>
            <a:buNone/>
          </a:pPr>
          <a:endParaRPr lang="fr-FR" sz="1600" kern="1200" dirty="0">
            <a:solidFill>
              <a:prstClr val="black">
                <a:hueOff val="0"/>
                <a:satOff val="0"/>
                <a:lumOff val="0"/>
                <a:alphaOff val="0"/>
              </a:prstClr>
            </a:solidFill>
            <a:latin typeface="Franklin Gothic Book" panose="020B0503020102020204"/>
            <a:ea typeface="+mn-ea"/>
            <a:cs typeface="+mn-cs"/>
          </a:endParaRPr>
        </a:p>
      </dgm:t>
    </dgm:pt>
    <dgm:pt modelId="{C789DB5F-E82C-EB4A-BE80-BAA8B0A48E60}" type="sibTrans" cxnId="{34133CFE-E9F2-EE4E-A1A8-AD7242F18ABF}">
      <dgm:prSet/>
      <dgm:spPr/>
      <dgm:t>
        <a:bodyPr/>
        <a:lstStyle/>
        <a:p>
          <a:endParaRPr lang="fr-FR"/>
        </a:p>
      </dgm:t>
    </dgm:pt>
    <dgm:pt modelId="{A462435A-B137-EA47-9E54-703E14656A54}" type="parTrans" cxnId="{34133CFE-E9F2-EE4E-A1A8-AD7242F18ABF}">
      <dgm:prSet/>
      <dgm:spPr/>
      <dgm:t>
        <a:bodyPr/>
        <a:lstStyle/>
        <a:p>
          <a:endParaRPr lang="fr-FR"/>
        </a:p>
      </dgm:t>
    </dgm:pt>
    <dgm:pt modelId="{EEEF5F73-228A-2C4A-AAED-3DCF6C5B5A4E}" type="pres">
      <dgm:prSet presAssocID="{F2660BC3-84C6-854E-B368-06E7AAD33BF3}" presName="Name0" presStyleCnt="0">
        <dgm:presLayoutVars>
          <dgm:dir/>
          <dgm:resizeHandles val="exact"/>
        </dgm:presLayoutVars>
      </dgm:prSet>
      <dgm:spPr/>
    </dgm:pt>
    <dgm:pt modelId="{E826A66B-4521-2743-90FD-5E9BA00AB353}" type="pres">
      <dgm:prSet presAssocID="{F2660BC3-84C6-854E-B368-06E7AAD33BF3}" presName="arrow" presStyleLbl="bgShp" presStyleIdx="0" presStyleCnt="1" custScaleY="148140" custLinFactNeighborX="-233" custLinFactNeighborY="9531"/>
      <dgm:spPr>
        <a:solidFill>
          <a:srgbClr val="69A1AB">
            <a:alpha val="43000"/>
          </a:srgbClr>
        </a:solidFill>
      </dgm:spPr>
    </dgm:pt>
    <dgm:pt modelId="{A015E365-96A0-3440-868C-B5BB537FAE41}" type="pres">
      <dgm:prSet presAssocID="{F2660BC3-84C6-854E-B368-06E7AAD33BF3}" presName="points" presStyleCnt="0"/>
      <dgm:spPr/>
    </dgm:pt>
    <dgm:pt modelId="{1BCBD706-78E0-E44B-99A0-37C6E4ACB64E}" type="pres">
      <dgm:prSet presAssocID="{BE03D97B-5022-794B-B4C8-A52C9CE8D567}" presName="compositeA" presStyleCnt="0"/>
      <dgm:spPr/>
    </dgm:pt>
    <dgm:pt modelId="{2E52BB3B-EC8A-714D-BA3F-6FF783DA49B1}" type="pres">
      <dgm:prSet presAssocID="{BE03D97B-5022-794B-B4C8-A52C9CE8D567}" presName="textA" presStyleLbl="revTx" presStyleIdx="0" presStyleCnt="7" custScaleX="299948" custScaleY="62746" custLinFactNeighborX="80342" custLinFactNeighborY="-7608">
        <dgm:presLayoutVars>
          <dgm:bulletEnabled val="1"/>
        </dgm:presLayoutVars>
      </dgm:prSet>
      <dgm:spPr/>
    </dgm:pt>
    <dgm:pt modelId="{1D4A9237-A2CF-8D41-B5FF-1937B6CD6BC2}" type="pres">
      <dgm:prSet presAssocID="{BE03D97B-5022-794B-B4C8-A52C9CE8D567}" presName="circleA" presStyleLbl="node1" presStyleIdx="0" presStyleCnt="7" custScaleX="96862" custScaleY="119567" custLinFactX="26936" custLinFactNeighborX="100000" custLinFactNeighborY="7729"/>
      <dgm:spPr/>
    </dgm:pt>
    <dgm:pt modelId="{1E14D0AB-03C8-754B-8933-69605758E5DB}" type="pres">
      <dgm:prSet presAssocID="{BE03D97B-5022-794B-B4C8-A52C9CE8D567}" presName="spaceA" presStyleCnt="0"/>
      <dgm:spPr/>
    </dgm:pt>
    <dgm:pt modelId="{C6324EED-60B0-B342-9333-A9025D526AFC}" type="pres">
      <dgm:prSet presAssocID="{EAF558C6-398B-B54C-9641-80A1A3A67A51}" presName="space" presStyleCnt="0"/>
      <dgm:spPr/>
    </dgm:pt>
    <dgm:pt modelId="{F1E4A5A0-295F-D24A-964F-F4E07F7CE4AC}" type="pres">
      <dgm:prSet presAssocID="{F4F16D29-46EB-9848-803B-D26B4F457F83}" presName="compositeB" presStyleCnt="0"/>
      <dgm:spPr/>
    </dgm:pt>
    <dgm:pt modelId="{A9FD4983-AB1A-7E48-ADF9-1C79F0105214}" type="pres">
      <dgm:prSet presAssocID="{F4F16D29-46EB-9848-803B-D26B4F457F83}" presName="textB" presStyleLbl="revTx" presStyleIdx="1" presStyleCnt="7" custScaleX="351038" custScaleY="48244" custLinFactNeighborX="14623" custLinFactNeighborY="-7158">
        <dgm:presLayoutVars>
          <dgm:bulletEnabled val="1"/>
        </dgm:presLayoutVars>
      </dgm:prSet>
      <dgm:spPr/>
    </dgm:pt>
    <dgm:pt modelId="{84CD8148-94F6-5C4C-A63E-574F2975DBB8}" type="pres">
      <dgm:prSet presAssocID="{F4F16D29-46EB-9848-803B-D26B4F457F83}" presName="circleB" presStyleLbl="node1" presStyleIdx="1" presStyleCnt="7" custScaleX="98431" custScaleY="119713" custLinFactNeighborX="16378" custLinFactNeighborY="63679"/>
      <dgm:spPr/>
    </dgm:pt>
    <dgm:pt modelId="{056B883E-3D6B-CC44-8716-1AB2EC76FDEF}" type="pres">
      <dgm:prSet presAssocID="{F4F16D29-46EB-9848-803B-D26B4F457F83}" presName="spaceB" presStyleCnt="0"/>
      <dgm:spPr/>
    </dgm:pt>
    <dgm:pt modelId="{D0D2E020-6C7F-0D43-B2F6-BCF684F8C263}" type="pres">
      <dgm:prSet presAssocID="{FEA0AF11-BF58-2C41-9B1F-445009F7EF78}" presName="space" presStyleCnt="0"/>
      <dgm:spPr/>
    </dgm:pt>
    <dgm:pt modelId="{77212471-FD25-DE4A-88A0-1888CF2B0677}" type="pres">
      <dgm:prSet presAssocID="{AAF2C0D4-A341-E344-ABBF-780B217EAA89}" presName="compositeA" presStyleCnt="0"/>
      <dgm:spPr/>
    </dgm:pt>
    <dgm:pt modelId="{68A5D0F2-919E-7242-BA21-C805B8E3CF47}" type="pres">
      <dgm:prSet presAssocID="{AAF2C0D4-A341-E344-ABBF-780B217EAA89}" presName="textA" presStyleLbl="revTx" presStyleIdx="2" presStyleCnt="7" custScaleX="377231" custScaleY="62746" custLinFactNeighborX="6062" custLinFactNeighborY="-10097">
        <dgm:presLayoutVars>
          <dgm:bulletEnabled val="1"/>
        </dgm:presLayoutVars>
      </dgm:prSet>
      <dgm:spPr>
        <a:xfrm>
          <a:off x="3074883" y="103631"/>
          <a:ext cx="1370210" cy="1780032"/>
        </a:xfrm>
        <a:prstGeom prst="rect">
          <a:avLst/>
        </a:prstGeom>
      </dgm:spPr>
    </dgm:pt>
    <dgm:pt modelId="{62D483E0-7615-6643-8A31-47B0597C510E}" type="pres">
      <dgm:prSet presAssocID="{AAF2C0D4-A341-E344-ABBF-780B217EAA89}" presName="circleA" presStyleLbl="node1" presStyleIdx="2" presStyleCnt="7" custScaleY="109925" custLinFactNeighborX="-7966" custLinFactNeighborY="7257"/>
      <dgm:spPr/>
    </dgm:pt>
    <dgm:pt modelId="{FDED78F7-2335-0842-8821-DC8FD79E410D}" type="pres">
      <dgm:prSet presAssocID="{AAF2C0D4-A341-E344-ABBF-780B217EAA89}" presName="spaceA" presStyleCnt="0"/>
      <dgm:spPr/>
    </dgm:pt>
    <dgm:pt modelId="{3E1512D9-8174-344F-8E37-45325D60898C}" type="pres">
      <dgm:prSet presAssocID="{FE3638EC-0808-C945-B638-081D158FD554}" presName="space" presStyleCnt="0"/>
      <dgm:spPr/>
    </dgm:pt>
    <dgm:pt modelId="{F3557421-9658-3F42-9C6A-6E851547A965}" type="pres">
      <dgm:prSet presAssocID="{EA21E6B6-9315-1F46-B220-7D6208391C68}" presName="compositeB" presStyleCnt="0"/>
      <dgm:spPr/>
    </dgm:pt>
    <dgm:pt modelId="{4A907F16-6CFB-E041-8433-27E8C6A62849}" type="pres">
      <dgm:prSet presAssocID="{EA21E6B6-9315-1F46-B220-7D6208391C68}" presName="textB" presStyleLbl="revTx" presStyleIdx="3" presStyleCnt="7" custScaleX="325108" custScaleY="37466" custLinFactNeighborX="-46644" custLinFactNeighborY="-15916">
        <dgm:presLayoutVars>
          <dgm:bulletEnabled val="1"/>
        </dgm:presLayoutVars>
      </dgm:prSet>
      <dgm:spPr>
        <a:xfrm>
          <a:off x="4478774" y="3364992"/>
          <a:ext cx="1123031" cy="1511808"/>
        </a:xfrm>
        <a:prstGeom prst="rect">
          <a:avLst/>
        </a:prstGeom>
      </dgm:spPr>
    </dgm:pt>
    <dgm:pt modelId="{2906845E-C6BF-A44C-961C-6C9595110E4C}" type="pres">
      <dgm:prSet presAssocID="{EA21E6B6-9315-1F46-B220-7D6208391C68}" presName="circleB" presStyleLbl="node1" presStyleIdx="3" presStyleCnt="7" custScaleY="108452" custLinFactNeighborX="-77158" custLinFactNeighborY="53171"/>
      <dgm:spPr/>
    </dgm:pt>
    <dgm:pt modelId="{6A2B8158-AA19-4C4A-ABD4-7013C70DFBF5}" type="pres">
      <dgm:prSet presAssocID="{EA21E6B6-9315-1F46-B220-7D6208391C68}" presName="spaceB" presStyleCnt="0"/>
      <dgm:spPr/>
    </dgm:pt>
    <dgm:pt modelId="{D520C6AC-E272-8B43-A17B-5E62E7530C8D}" type="pres">
      <dgm:prSet presAssocID="{BC60179D-21E0-144B-8DA0-18195CB1A30F}" presName="space" presStyleCnt="0"/>
      <dgm:spPr/>
    </dgm:pt>
    <dgm:pt modelId="{00610499-FEE8-D148-9195-18E0964293C4}" type="pres">
      <dgm:prSet presAssocID="{D9D2B797-C6A9-FF41-A7F9-83B533525359}" presName="compositeA" presStyleCnt="0"/>
      <dgm:spPr/>
    </dgm:pt>
    <dgm:pt modelId="{65FF9F68-DC95-B848-A41F-EECCC1873CCD}" type="pres">
      <dgm:prSet presAssocID="{D9D2B797-C6A9-FF41-A7F9-83B533525359}" presName="textA" presStyleLbl="revTx" presStyleIdx="4" presStyleCnt="7" custScaleX="333020" custScaleY="46896" custLinFactNeighborX="-40861" custLinFactNeighborY="-9298">
        <dgm:presLayoutVars>
          <dgm:bulletEnabled val="1"/>
        </dgm:presLayoutVars>
      </dgm:prSet>
      <dgm:spPr>
        <a:xfrm>
          <a:off x="5657957" y="42671"/>
          <a:ext cx="1123031" cy="1780032"/>
        </a:xfrm>
        <a:prstGeom prst="rect">
          <a:avLst/>
        </a:prstGeom>
      </dgm:spPr>
    </dgm:pt>
    <dgm:pt modelId="{B0E386A5-BC0B-0C41-8019-F4DB61E47ABC}" type="pres">
      <dgm:prSet presAssocID="{D9D2B797-C6A9-FF41-A7F9-83B533525359}" presName="circleA" presStyleLbl="node1" presStyleIdx="4" presStyleCnt="7" custScaleY="116495" custLinFactNeighborX="-90021" custLinFactNeighborY="17713"/>
      <dgm:spPr/>
    </dgm:pt>
    <dgm:pt modelId="{1C4E8A19-ACDB-974D-B6DA-3A77E909B702}" type="pres">
      <dgm:prSet presAssocID="{D9D2B797-C6A9-FF41-A7F9-83B533525359}" presName="spaceA" presStyleCnt="0"/>
      <dgm:spPr/>
    </dgm:pt>
    <dgm:pt modelId="{E2CCE034-7A60-7945-9534-852971FB3EFD}" type="pres">
      <dgm:prSet presAssocID="{BB67158F-7552-B249-92E4-D53BE3040ABF}" presName="space" presStyleCnt="0"/>
      <dgm:spPr/>
    </dgm:pt>
    <dgm:pt modelId="{1EE70D10-4B19-C049-B1A5-1EEC4D690A10}" type="pres">
      <dgm:prSet presAssocID="{5EF4C1A5-2166-E444-BCC9-31DB29CD6D4B}" presName="compositeB" presStyleCnt="0"/>
      <dgm:spPr/>
    </dgm:pt>
    <dgm:pt modelId="{938C1D3B-F90F-4A4F-AED6-F303623A22CC}" type="pres">
      <dgm:prSet presAssocID="{5EF4C1A5-2166-E444-BCC9-31DB29CD6D4B}" presName="textB" presStyleLbl="revTx" presStyleIdx="5" presStyleCnt="7" custScaleX="279301" custScaleY="67004" custLinFactNeighborX="-92814" custLinFactNeighborY="-4397">
        <dgm:presLayoutVars>
          <dgm:bulletEnabled val="1"/>
        </dgm:presLayoutVars>
      </dgm:prSet>
      <dgm:spPr>
        <a:xfrm>
          <a:off x="6814657" y="3413750"/>
          <a:ext cx="1398578" cy="1389888"/>
        </a:xfrm>
        <a:prstGeom prst="rect">
          <a:avLst/>
        </a:prstGeom>
      </dgm:spPr>
    </dgm:pt>
    <dgm:pt modelId="{96D98FC2-DAE7-174E-9134-57733CD4B131}" type="pres">
      <dgm:prSet presAssocID="{5EF4C1A5-2166-E444-BCC9-31DB29CD6D4B}" presName="circleB" presStyleLbl="node1" presStyleIdx="5" presStyleCnt="7" custScaleY="124845" custLinFactX="-40497" custLinFactNeighborX="-100000" custLinFactNeighborY="76380"/>
      <dgm:spPr/>
    </dgm:pt>
    <dgm:pt modelId="{CC8111D6-D28E-0543-B718-2D648C81F6F5}" type="pres">
      <dgm:prSet presAssocID="{5EF4C1A5-2166-E444-BCC9-31DB29CD6D4B}" presName="spaceB" presStyleCnt="0"/>
      <dgm:spPr/>
    </dgm:pt>
    <dgm:pt modelId="{25CA4F54-3DD8-B648-B88E-1D711A593311}" type="pres">
      <dgm:prSet presAssocID="{393EF0A2-E396-3545-9A20-51B83CB30981}" presName="space" presStyleCnt="0"/>
      <dgm:spPr/>
    </dgm:pt>
    <dgm:pt modelId="{8A48CE89-9E07-D642-BF08-3AA7262ED5C9}" type="pres">
      <dgm:prSet presAssocID="{6918444A-8E95-2D41-931A-B4A8BB70B55B}" presName="compositeA" presStyleCnt="0"/>
      <dgm:spPr/>
    </dgm:pt>
    <dgm:pt modelId="{73F1FF31-282B-4D42-82A7-9F17C1810211}" type="pres">
      <dgm:prSet presAssocID="{6918444A-8E95-2D41-931A-B4A8BB70B55B}" presName="textA" presStyleLbl="revTx" presStyleIdx="6" presStyleCnt="7" custScaleX="287342" custScaleY="50588" custLinFactX="-28151" custLinFactNeighborX="-100000" custLinFactNeighborY="-9987">
        <dgm:presLayoutVars>
          <dgm:bulletEnabled val="1"/>
        </dgm:presLayoutVars>
      </dgm:prSet>
      <dgm:spPr>
        <a:xfrm>
          <a:off x="8022175" y="9"/>
          <a:ext cx="1123031" cy="1877568"/>
        </a:xfrm>
        <a:prstGeom prst="rect">
          <a:avLst/>
        </a:prstGeom>
      </dgm:spPr>
    </dgm:pt>
    <dgm:pt modelId="{F061CB94-F5FD-894B-BEC3-A824976EF9B4}" type="pres">
      <dgm:prSet presAssocID="{6918444A-8E95-2D41-931A-B4A8BB70B55B}" presName="circleA" presStyleLbl="node1" presStyleIdx="6" presStyleCnt="7" custScaleY="112538" custLinFactX="-38931" custLinFactNeighborX="-100000" custLinFactNeighborY="25087"/>
      <dgm:spPr/>
    </dgm:pt>
    <dgm:pt modelId="{814F91A9-F28F-054B-946A-0C1C231FB0AE}" type="pres">
      <dgm:prSet presAssocID="{6918444A-8E95-2D41-931A-B4A8BB70B55B}" presName="spaceA" presStyleCnt="0"/>
      <dgm:spPr/>
    </dgm:pt>
  </dgm:ptLst>
  <dgm:cxnLst>
    <dgm:cxn modelId="{C6E3F610-4E9E-6F4E-ADA3-DD7FC5745713}" type="presOf" srcId="{BE03D97B-5022-794B-B4C8-A52C9CE8D567}" destId="{2E52BB3B-EC8A-714D-BA3F-6FF783DA49B1}" srcOrd="0" destOrd="0" presId="urn:microsoft.com/office/officeart/2005/8/layout/hProcess11"/>
    <dgm:cxn modelId="{C6C0FB14-34AB-4544-AABB-4FC4FB831E66}" type="presOf" srcId="{EA21E6B6-9315-1F46-B220-7D6208391C68}" destId="{4A907F16-6CFB-E041-8433-27E8C6A62849}" srcOrd="0" destOrd="0" presId="urn:microsoft.com/office/officeart/2005/8/layout/hProcess11"/>
    <dgm:cxn modelId="{C4FF4B1B-3BDF-324E-96AE-CCC8C72151A5}" srcId="{F2660BC3-84C6-854E-B368-06E7AAD33BF3}" destId="{D9D2B797-C6A9-FF41-A7F9-83B533525359}" srcOrd="4" destOrd="0" parTransId="{6BB37405-3FF2-D242-A725-8A27B7D01F62}" sibTransId="{BB67158F-7552-B249-92E4-D53BE3040ABF}"/>
    <dgm:cxn modelId="{05D99022-B3EB-9A4B-92E2-DB2C17F8B4AB}" type="presOf" srcId="{5EF4C1A5-2166-E444-BCC9-31DB29CD6D4B}" destId="{938C1D3B-F90F-4A4F-AED6-F303623A22CC}" srcOrd="0" destOrd="0" presId="urn:microsoft.com/office/officeart/2005/8/layout/hProcess11"/>
    <dgm:cxn modelId="{86833830-296F-8345-BD23-9E19D4CD572F}" type="presOf" srcId="{F2660BC3-84C6-854E-B368-06E7AAD33BF3}" destId="{EEEF5F73-228A-2C4A-AAED-3DCF6C5B5A4E}" srcOrd="0" destOrd="0" presId="urn:microsoft.com/office/officeart/2005/8/layout/hProcess11"/>
    <dgm:cxn modelId="{E6E4D375-276F-EC46-9163-EC7700881098}" srcId="{F2660BC3-84C6-854E-B368-06E7AAD33BF3}" destId="{BE03D97B-5022-794B-B4C8-A52C9CE8D567}" srcOrd="0" destOrd="0" parTransId="{97670CCE-48FB-7F4C-99E2-F39600BDD613}" sibTransId="{EAF558C6-398B-B54C-9641-80A1A3A67A51}"/>
    <dgm:cxn modelId="{46314C87-A333-3142-9E62-50928FEC6D03}" type="presOf" srcId="{D9D2B797-C6A9-FF41-A7F9-83B533525359}" destId="{65FF9F68-DC95-B848-A41F-EECCC1873CCD}" srcOrd="0" destOrd="0" presId="urn:microsoft.com/office/officeart/2005/8/layout/hProcess11"/>
    <dgm:cxn modelId="{F1D5708B-6E96-CC4E-A187-170DE50D5632}" type="presOf" srcId="{6918444A-8E95-2D41-931A-B4A8BB70B55B}" destId="{73F1FF31-282B-4D42-82A7-9F17C1810211}" srcOrd="0" destOrd="0" presId="urn:microsoft.com/office/officeart/2005/8/layout/hProcess11"/>
    <dgm:cxn modelId="{F6C8F79A-1E64-A343-88ED-42E41410E659}" type="presOf" srcId="{AAF2C0D4-A341-E344-ABBF-780B217EAA89}" destId="{68A5D0F2-919E-7242-BA21-C805B8E3CF47}" srcOrd="0" destOrd="0" presId="urn:microsoft.com/office/officeart/2005/8/layout/hProcess11"/>
    <dgm:cxn modelId="{030CD0C8-C3BC-6D4A-90EB-381C1A76E8AC}" srcId="{F2660BC3-84C6-854E-B368-06E7AAD33BF3}" destId="{AAF2C0D4-A341-E344-ABBF-780B217EAA89}" srcOrd="2" destOrd="0" parTransId="{BCE0D567-1F56-EC4B-82BA-AE7F37A119E5}" sibTransId="{FE3638EC-0808-C945-B638-081D158FD554}"/>
    <dgm:cxn modelId="{8B2426E2-D419-4E4C-9572-4876D8572082}" srcId="{F2660BC3-84C6-854E-B368-06E7AAD33BF3}" destId="{EA21E6B6-9315-1F46-B220-7D6208391C68}" srcOrd="3" destOrd="0" parTransId="{93AF0A4F-8039-1846-80A7-8701C52DFA02}" sibTransId="{BC60179D-21E0-144B-8DA0-18195CB1A30F}"/>
    <dgm:cxn modelId="{D515DCEB-9DB0-3746-B234-172FE64F26AC}" type="presOf" srcId="{F4F16D29-46EB-9848-803B-D26B4F457F83}" destId="{A9FD4983-AB1A-7E48-ADF9-1C79F0105214}" srcOrd="0" destOrd="0" presId="urn:microsoft.com/office/officeart/2005/8/layout/hProcess11"/>
    <dgm:cxn modelId="{3F17F2F6-B4B4-434D-912C-81B472148F15}" srcId="{F2660BC3-84C6-854E-B368-06E7AAD33BF3}" destId="{F4F16D29-46EB-9848-803B-D26B4F457F83}" srcOrd="1" destOrd="0" parTransId="{C02E7CC6-AA77-AB40-856C-B6AE41C782C9}" sibTransId="{FEA0AF11-BF58-2C41-9B1F-445009F7EF78}"/>
    <dgm:cxn modelId="{1F20D9FD-36E5-2547-B267-30A020660D44}" srcId="{F2660BC3-84C6-854E-B368-06E7AAD33BF3}" destId="{5EF4C1A5-2166-E444-BCC9-31DB29CD6D4B}" srcOrd="5" destOrd="0" parTransId="{434D9C2F-94BE-514D-8825-1070A7679145}" sibTransId="{393EF0A2-E396-3545-9A20-51B83CB30981}"/>
    <dgm:cxn modelId="{34133CFE-E9F2-EE4E-A1A8-AD7242F18ABF}" srcId="{F2660BC3-84C6-854E-B368-06E7AAD33BF3}" destId="{6918444A-8E95-2D41-931A-B4A8BB70B55B}" srcOrd="6" destOrd="0" parTransId="{A462435A-B137-EA47-9E54-703E14656A54}" sibTransId="{C789DB5F-E82C-EB4A-BE80-BAA8B0A48E60}"/>
    <dgm:cxn modelId="{9A43AAF4-AC24-2549-A036-D7A1265A979A}" type="presParOf" srcId="{EEEF5F73-228A-2C4A-AAED-3DCF6C5B5A4E}" destId="{E826A66B-4521-2743-90FD-5E9BA00AB353}" srcOrd="0" destOrd="0" presId="urn:microsoft.com/office/officeart/2005/8/layout/hProcess11"/>
    <dgm:cxn modelId="{E14D89D2-35E1-A24F-8828-4750252B0E90}" type="presParOf" srcId="{EEEF5F73-228A-2C4A-AAED-3DCF6C5B5A4E}" destId="{A015E365-96A0-3440-868C-B5BB537FAE41}" srcOrd="1" destOrd="0" presId="urn:microsoft.com/office/officeart/2005/8/layout/hProcess11"/>
    <dgm:cxn modelId="{98DCC741-1A7F-DA45-B837-1B837B09275E}" type="presParOf" srcId="{A015E365-96A0-3440-868C-B5BB537FAE41}" destId="{1BCBD706-78E0-E44B-99A0-37C6E4ACB64E}" srcOrd="0" destOrd="0" presId="urn:microsoft.com/office/officeart/2005/8/layout/hProcess11"/>
    <dgm:cxn modelId="{0CE3E6F4-14F2-684C-B0A0-C6DBFE634C96}" type="presParOf" srcId="{1BCBD706-78E0-E44B-99A0-37C6E4ACB64E}" destId="{2E52BB3B-EC8A-714D-BA3F-6FF783DA49B1}" srcOrd="0" destOrd="0" presId="urn:microsoft.com/office/officeart/2005/8/layout/hProcess11"/>
    <dgm:cxn modelId="{8C1902B0-462E-CD46-A69A-57BA2C68BA9C}" type="presParOf" srcId="{1BCBD706-78E0-E44B-99A0-37C6E4ACB64E}" destId="{1D4A9237-A2CF-8D41-B5FF-1937B6CD6BC2}" srcOrd="1" destOrd="0" presId="urn:microsoft.com/office/officeart/2005/8/layout/hProcess11"/>
    <dgm:cxn modelId="{3A3D1746-586F-F24E-9BDF-E7568E9F1C7E}" type="presParOf" srcId="{1BCBD706-78E0-E44B-99A0-37C6E4ACB64E}" destId="{1E14D0AB-03C8-754B-8933-69605758E5DB}" srcOrd="2" destOrd="0" presId="urn:microsoft.com/office/officeart/2005/8/layout/hProcess11"/>
    <dgm:cxn modelId="{FD71F323-6BFE-6741-AD4B-2501DFCC7A81}" type="presParOf" srcId="{A015E365-96A0-3440-868C-B5BB537FAE41}" destId="{C6324EED-60B0-B342-9333-A9025D526AFC}" srcOrd="1" destOrd="0" presId="urn:microsoft.com/office/officeart/2005/8/layout/hProcess11"/>
    <dgm:cxn modelId="{8325C441-9735-CA4D-957E-1E1A58712D2F}" type="presParOf" srcId="{A015E365-96A0-3440-868C-B5BB537FAE41}" destId="{F1E4A5A0-295F-D24A-964F-F4E07F7CE4AC}" srcOrd="2" destOrd="0" presId="urn:microsoft.com/office/officeart/2005/8/layout/hProcess11"/>
    <dgm:cxn modelId="{6F93066F-AA44-5946-AF6C-5DF1BCC4E09B}" type="presParOf" srcId="{F1E4A5A0-295F-D24A-964F-F4E07F7CE4AC}" destId="{A9FD4983-AB1A-7E48-ADF9-1C79F0105214}" srcOrd="0" destOrd="0" presId="urn:microsoft.com/office/officeart/2005/8/layout/hProcess11"/>
    <dgm:cxn modelId="{4203FD92-D1AA-DB43-BBCA-2EADA575601C}" type="presParOf" srcId="{F1E4A5A0-295F-D24A-964F-F4E07F7CE4AC}" destId="{84CD8148-94F6-5C4C-A63E-574F2975DBB8}" srcOrd="1" destOrd="0" presId="urn:microsoft.com/office/officeart/2005/8/layout/hProcess11"/>
    <dgm:cxn modelId="{A9512E9E-55CF-C342-A863-C88CEFF2B545}" type="presParOf" srcId="{F1E4A5A0-295F-D24A-964F-F4E07F7CE4AC}" destId="{056B883E-3D6B-CC44-8716-1AB2EC76FDEF}" srcOrd="2" destOrd="0" presId="urn:microsoft.com/office/officeart/2005/8/layout/hProcess11"/>
    <dgm:cxn modelId="{8985FF6C-117C-0B48-AD33-82DD7A3FB658}" type="presParOf" srcId="{A015E365-96A0-3440-868C-B5BB537FAE41}" destId="{D0D2E020-6C7F-0D43-B2F6-BCF684F8C263}" srcOrd="3" destOrd="0" presId="urn:microsoft.com/office/officeart/2005/8/layout/hProcess11"/>
    <dgm:cxn modelId="{6933091A-D242-1743-A50D-B55F511349BF}" type="presParOf" srcId="{A015E365-96A0-3440-868C-B5BB537FAE41}" destId="{77212471-FD25-DE4A-88A0-1888CF2B0677}" srcOrd="4" destOrd="0" presId="urn:microsoft.com/office/officeart/2005/8/layout/hProcess11"/>
    <dgm:cxn modelId="{C47433FB-92BD-3C4C-9DEC-C5BDF87652AA}" type="presParOf" srcId="{77212471-FD25-DE4A-88A0-1888CF2B0677}" destId="{68A5D0F2-919E-7242-BA21-C805B8E3CF47}" srcOrd="0" destOrd="0" presId="urn:microsoft.com/office/officeart/2005/8/layout/hProcess11"/>
    <dgm:cxn modelId="{98D50DD3-DCAD-6248-B749-3CB94B73F5BD}" type="presParOf" srcId="{77212471-FD25-DE4A-88A0-1888CF2B0677}" destId="{62D483E0-7615-6643-8A31-47B0597C510E}" srcOrd="1" destOrd="0" presId="urn:microsoft.com/office/officeart/2005/8/layout/hProcess11"/>
    <dgm:cxn modelId="{32019E56-5567-EE4D-9537-28A7A57F415D}" type="presParOf" srcId="{77212471-FD25-DE4A-88A0-1888CF2B0677}" destId="{FDED78F7-2335-0842-8821-DC8FD79E410D}" srcOrd="2" destOrd="0" presId="urn:microsoft.com/office/officeart/2005/8/layout/hProcess11"/>
    <dgm:cxn modelId="{2B2D599B-0EA9-1F4C-91E5-01326ED98CAD}" type="presParOf" srcId="{A015E365-96A0-3440-868C-B5BB537FAE41}" destId="{3E1512D9-8174-344F-8E37-45325D60898C}" srcOrd="5" destOrd="0" presId="urn:microsoft.com/office/officeart/2005/8/layout/hProcess11"/>
    <dgm:cxn modelId="{27CAFEEF-7E69-ED4E-8A1D-5E19D5E106C9}" type="presParOf" srcId="{A015E365-96A0-3440-868C-B5BB537FAE41}" destId="{F3557421-9658-3F42-9C6A-6E851547A965}" srcOrd="6" destOrd="0" presId="urn:microsoft.com/office/officeart/2005/8/layout/hProcess11"/>
    <dgm:cxn modelId="{1E3F8C84-10EE-B242-A588-837FA0EA8F84}" type="presParOf" srcId="{F3557421-9658-3F42-9C6A-6E851547A965}" destId="{4A907F16-6CFB-E041-8433-27E8C6A62849}" srcOrd="0" destOrd="0" presId="urn:microsoft.com/office/officeart/2005/8/layout/hProcess11"/>
    <dgm:cxn modelId="{081A8B9A-D403-F844-8FBB-31599EE7F25B}" type="presParOf" srcId="{F3557421-9658-3F42-9C6A-6E851547A965}" destId="{2906845E-C6BF-A44C-961C-6C9595110E4C}" srcOrd="1" destOrd="0" presId="urn:microsoft.com/office/officeart/2005/8/layout/hProcess11"/>
    <dgm:cxn modelId="{4FE55AA1-58BA-3748-A2CF-33AACB49EBDA}" type="presParOf" srcId="{F3557421-9658-3F42-9C6A-6E851547A965}" destId="{6A2B8158-AA19-4C4A-ABD4-7013C70DFBF5}" srcOrd="2" destOrd="0" presId="urn:microsoft.com/office/officeart/2005/8/layout/hProcess11"/>
    <dgm:cxn modelId="{8F99FFB9-1238-A348-ADEC-42B43D8D2E8B}" type="presParOf" srcId="{A015E365-96A0-3440-868C-B5BB537FAE41}" destId="{D520C6AC-E272-8B43-A17B-5E62E7530C8D}" srcOrd="7" destOrd="0" presId="urn:microsoft.com/office/officeart/2005/8/layout/hProcess11"/>
    <dgm:cxn modelId="{2794F00A-E012-204C-9A42-1DACF60BC8C7}" type="presParOf" srcId="{A015E365-96A0-3440-868C-B5BB537FAE41}" destId="{00610499-FEE8-D148-9195-18E0964293C4}" srcOrd="8" destOrd="0" presId="urn:microsoft.com/office/officeart/2005/8/layout/hProcess11"/>
    <dgm:cxn modelId="{3FE044FD-C4C7-1842-A091-F3FBC2BC7666}" type="presParOf" srcId="{00610499-FEE8-D148-9195-18E0964293C4}" destId="{65FF9F68-DC95-B848-A41F-EECCC1873CCD}" srcOrd="0" destOrd="0" presId="urn:microsoft.com/office/officeart/2005/8/layout/hProcess11"/>
    <dgm:cxn modelId="{F3DD5484-EF91-3D45-9C4B-97369F79507C}" type="presParOf" srcId="{00610499-FEE8-D148-9195-18E0964293C4}" destId="{B0E386A5-BC0B-0C41-8019-F4DB61E47ABC}" srcOrd="1" destOrd="0" presId="urn:microsoft.com/office/officeart/2005/8/layout/hProcess11"/>
    <dgm:cxn modelId="{AAC8C688-5B6A-7D48-8104-146896004409}" type="presParOf" srcId="{00610499-FEE8-D148-9195-18E0964293C4}" destId="{1C4E8A19-ACDB-974D-B6DA-3A77E909B702}" srcOrd="2" destOrd="0" presId="urn:microsoft.com/office/officeart/2005/8/layout/hProcess11"/>
    <dgm:cxn modelId="{CD797730-5E2C-5746-8E59-600428E61D31}" type="presParOf" srcId="{A015E365-96A0-3440-868C-B5BB537FAE41}" destId="{E2CCE034-7A60-7945-9534-852971FB3EFD}" srcOrd="9" destOrd="0" presId="urn:microsoft.com/office/officeart/2005/8/layout/hProcess11"/>
    <dgm:cxn modelId="{7B060F5D-BA58-E642-8390-DDACD9D42E58}" type="presParOf" srcId="{A015E365-96A0-3440-868C-B5BB537FAE41}" destId="{1EE70D10-4B19-C049-B1A5-1EEC4D690A10}" srcOrd="10" destOrd="0" presId="urn:microsoft.com/office/officeart/2005/8/layout/hProcess11"/>
    <dgm:cxn modelId="{9A8A4E06-038D-6A4D-9413-3FB5D137B7CB}" type="presParOf" srcId="{1EE70D10-4B19-C049-B1A5-1EEC4D690A10}" destId="{938C1D3B-F90F-4A4F-AED6-F303623A22CC}" srcOrd="0" destOrd="0" presId="urn:microsoft.com/office/officeart/2005/8/layout/hProcess11"/>
    <dgm:cxn modelId="{8424BE9E-FA9C-ED48-917A-18B937563F3F}" type="presParOf" srcId="{1EE70D10-4B19-C049-B1A5-1EEC4D690A10}" destId="{96D98FC2-DAE7-174E-9134-57733CD4B131}" srcOrd="1" destOrd="0" presId="urn:microsoft.com/office/officeart/2005/8/layout/hProcess11"/>
    <dgm:cxn modelId="{426CFBB7-9BCF-5A48-9FBA-385DB8D858F3}" type="presParOf" srcId="{1EE70D10-4B19-C049-B1A5-1EEC4D690A10}" destId="{CC8111D6-D28E-0543-B718-2D648C81F6F5}" srcOrd="2" destOrd="0" presId="urn:microsoft.com/office/officeart/2005/8/layout/hProcess11"/>
    <dgm:cxn modelId="{58919B9D-C7BA-A24C-A1C5-B873FFEF9043}" type="presParOf" srcId="{A015E365-96A0-3440-868C-B5BB537FAE41}" destId="{25CA4F54-3DD8-B648-B88E-1D711A593311}" srcOrd="11" destOrd="0" presId="urn:microsoft.com/office/officeart/2005/8/layout/hProcess11"/>
    <dgm:cxn modelId="{37833452-040C-BA43-BF59-49E50873BEA9}" type="presParOf" srcId="{A015E365-96A0-3440-868C-B5BB537FAE41}" destId="{8A48CE89-9E07-D642-BF08-3AA7262ED5C9}" srcOrd="12" destOrd="0" presId="urn:microsoft.com/office/officeart/2005/8/layout/hProcess11"/>
    <dgm:cxn modelId="{5F0644BE-89B8-1247-8768-5747AAC69E7D}" type="presParOf" srcId="{8A48CE89-9E07-D642-BF08-3AA7262ED5C9}" destId="{73F1FF31-282B-4D42-82A7-9F17C1810211}" srcOrd="0" destOrd="0" presId="urn:microsoft.com/office/officeart/2005/8/layout/hProcess11"/>
    <dgm:cxn modelId="{CC5FBA3B-4927-7D43-969E-11CDEDB56391}" type="presParOf" srcId="{8A48CE89-9E07-D642-BF08-3AA7262ED5C9}" destId="{F061CB94-F5FD-894B-BEC3-A824976EF9B4}" srcOrd="1" destOrd="0" presId="urn:microsoft.com/office/officeart/2005/8/layout/hProcess11"/>
    <dgm:cxn modelId="{53BABE4B-F442-3C4D-AD4C-2E017A557F8A}" type="presParOf" srcId="{8A48CE89-9E07-D642-BF08-3AA7262ED5C9}" destId="{814F91A9-F28F-054B-946A-0C1C231FB0AE}"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D0E1F7-0254-9A4F-B27D-8796E26E0FEE}" type="doc">
      <dgm:prSet loTypeId="urn:microsoft.com/office/officeart/2005/8/layout/radial2" loCatId="" qsTypeId="urn:microsoft.com/office/officeart/2005/8/quickstyle/simple2" qsCatId="simple" csTypeId="urn:microsoft.com/office/officeart/2005/8/colors/accent1_2" csCatId="accent1" phldr="1"/>
      <dgm:spPr/>
      <dgm:t>
        <a:bodyPr/>
        <a:lstStyle/>
        <a:p>
          <a:endParaRPr lang="fr-FR"/>
        </a:p>
      </dgm:t>
    </dgm:pt>
    <dgm:pt modelId="{512F5777-822E-A745-9A30-564DD523238F}">
      <dgm:prSet phldrT="[Texte]" custT="1"/>
      <dgm:spPr/>
      <dgm:t>
        <a:bodyPr/>
        <a:lstStyle/>
        <a:p>
          <a:r>
            <a:rPr lang="fr-FR" sz="2400" dirty="0"/>
            <a:t>Les premiers professeurs </a:t>
          </a:r>
        </a:p>
      </dgm:t>
    </dgm:pt>
    <dgm:pt modelId="{7E6F7D3C-2709-1A4B-9ACC-3F0C905D70AA}" type="parTrans" cxnId="{6517D225-EACB-B14D-93CC-1D0D39AAA830}">
      <dgm:prSet/>
      <dgm:spPr/>
      <dgm:t>
        <a:bodyPr/>
        <a:lstStyle/>
        <a:p>
          <a:endParaRPr lang="fr-FR"/>
        </a:p>
      </dgm:t>
    </dgm:pt>
    <dgm:pt modelId="{48B1A88E-4C82-AA4A-B847-81AA8A1AB456}" type="sibTrans" cxnId="{6517D225-EACB-B14D-93CC-1D0D39AAA830}">
      <dgm:prSet/>
      <dgm:spPr/>
      <dgm:t>
        <a:bodyPr/>
        <a:lstStyle/>
        <a:p>
          <a:endParaRPr lang="fr-FR"/>
        </a:p>
      </dgm:t>
    </dgm:pt>
    <dgm:pt modelId="{A8805E6A-57E4-5441-B71C-F0DCFB4FEFEB}">
      <dgm:prSet phldrT="[Texte]" custT="1"/>
      <dgm:spPr/>
      <dgm:t>
        <a:bodyPr/>
        <a:lstStyle/>
        <a:p>
          <a:pPr marL="0" lvl="0" indent="0" algn="ctr" defTabSz="844550">
            <a:lnSpc>
              <a:spcPct val="90000"/>
            </a:lnSpc>
            <a:spcBef>
              <a:spcPct val="0"/>
            </a:spcBef>
            <a:spcAft>
              <a:spcPct val="35000"/>
            </a:spcAft>
            <a:buFont typeface="Arial" panose="020B0604020202020204" pitchFamily="34" charset="0"/>
            <a:buNone/>
          </a:pPr>
          <a:r>
            <a:rPr lang="fr-FR" sz="1900" kern="1200" dirty="0">
              <a:solidFill>
                <a:prstClr val="white"/>
              </a:solidFill>
              <a:latin typeface="Franklin Gothic Book" panose="020B0503020102020204"/>
              <a:ea typeface="+mn-ea"/>
              <a:cs typeface="+mn-cs"/>
            </a:rPr>
            <a:t>Formation d’une classe d’âge : les garçons adolescents</a:t>
          </a:r>
        </a:p>
      </dgm:t>
    </dgm:pt>
    <dgm:pt modelId="{C1538CBE-F5FB-254C-8F32-B27D23473FA9}" type="parTrans" cxnId="{57A731B5-E095-E547-8CDE-27C40F045AA1}">
      <dgm:prSet/>
      <dgm:spPr/>
      <dgm:t>
        <a:bodyPr/>
        <a:lstStyle/>
        <a:p>
          <a:endParaRPr lang="fr-FR"/>
        </a:p>
      </dgm:t>
    </dgm:pt>
    <dgm:pt modelId="{BE670A25-522A-2446-B0AD-505685C6AC9B}" type="sibTrans" cxnId="{57A731B5-E095-E547-8CDE-27C40F045AA1}">
      <dgm:prSet/>
      <dgm:spPr/>
      <dgm:t>
        <a:bodyPr/>
        <a:lstStyle/>
        <a:p>
          <a:endParaRPr lang="fr-FR"/>
        </a:p>
      </dgm:t>
    </dgm:pt>
    <dgm:pt modelId="{B21CA985-DE39-DB44-B761-6E5614D475C3}">
      <dgm:prSet phldrT="[Texte]" custT="1"/>
      <dgm:spPr/>
      <dgm:t>
        <a:bodyPr/>
        <a:lstStyle/>
        <a:p>
          <a:r>
            <a:rPr lang="fr-FR" sz="1900" dirty="0"/>
            <a:t>Formation collective des élèves</a:t>
          </a:r>
        </a:p>
      </dgm:t>
    </dgm:pt>
    <dgm:pt modelId="{ADAF9DB3-B88D-A943-8E76-9A957EB9C5C0}" type="sibTrans" cxnId="{5D73F8A2-2DFA-3F4A-8284-8C3BA61ADB56}">
      <dgm:prSet/>
      <dgm:spPr/>
      <dgm:t>
        <a:bodyPr/>
        <a:lstStyle/>
        <a:p>
          <a:endParaRPr lang="fr-FR"/>
        </a:p>
      </dgm:t>
    </dgm:pt>
    <dgm:pt modelId="{21651A82-F48E-0E4F-A9AD-4ED1D4C3899A}" type="parTrans" cxnId="{5D73F8A2-2DFA-3F4A-8284-8C3BA61ADB56}">
      <dgm:prSet/>
      <dgm:spPr/>
      <dgm:t>
        <a:bodyPr/>
        <a:lstStyle/>
        <a:p>
          <a:endParaRPr lang="fr-FR"/>
        </a:p>
      </dgm:t>
    </dgm:pt>
    <dgm:pt modelId="{48BC731A-FB96-AD45-AD3A-46FEE4B4B5A1}">
      <dgm:prSet custT="1"/>
      <dgm:spPr/>
      <dgm:t>
        <a:bodyPr/>
        <a:lstStyle/>
        <a:p>
          <a:r>
            <a:rPr lang="fr-FR" sz="1900" kern="1200" dirty="0">
              <a:solidFill>
                <a:prstClr val="white"/>
              </a:solidFill>
              <a:latin typeface="Franklin Gothic Book" panose="020B0503020102020204"/>
              <a:ea typeface="+mn-ea"/>
              <a:cs typeface="+mn-cs"/>
            </a:rPr>
            <a:t>Formation</a:t>
          </a:r>
          <a:r>
            <a:rPr lang="fr-FR" sz="2600" kern="1200" dirty="0"/>
            <a:t> </a:t>
          </a:r>
          <a:r>
            <a:rPr lang="fr-FR" sz="1900" kern="1200" dirty="0">
              <a:solidFill>
                <a:prstClr val="white"/>
              </a:solidFill>
              <a:latin typeface="Franklin Gothic Book" panose="020B0503020102020204"/>
              <a:ea typeface="+mn-ea"/>
              <a:cs typeface="+mn-cs"/>
            </a:rPr>
            <a:t>générale</a:t>
          </a:r>
        </a:p>
      </dgm:t>
    </dgm:pt>
    <dgm:pt modelId="{F054A689-E1C8-F44E-B1AA-B6AEB03F70B1}" type="parTrans" cxnId="{DEE004C2-9B77-BD49-8368-23659B8A6E49}">
      <dgm:prSet/>
      <dgm:spPr/>
      <dgm:t>
        <a:bodyPr/>
        <a:lstStyle/>
        <a:p>
          <a:endParaRPr lang="fr-FR"/>
        </a:p>
      </dgm:t>
    </dgm:pt>
    <dgm:pt modelId="{A39198CB-13B2-024B-8A43-E91567753E55}" type="sibTrans" cxnId="{DEE004C2-9B77-BD49-8368-23659B8A6E49}">
      <dgm:prSet/>
      <dgm:spPr/>
      <dgm:t>
        <a:bodyPr/>
        <a:lstStyle/>
        <a:p>
          <a:endParaRPr lang="fr-FR"/>
        </a:p>
      </dgm:t>
    </dgm:pt>
    <dgm:pt modelId="{389148FD-3C2F-A64D-A2FA-62A619CDB583}">
      <dgm:prSet custT="1"/>
      <dgm:spPr/>
      <dgm:t>
        <a:bodyPr/>
        <a:lstStyle/>
        <a:p>
          <a:r>
            <a:rPr lang="fr-FR" sz="1900" kern="1200" dirty="0">
              <a:solidFill>
                <a:prstClr val="white"/>
              </a:solidFill>
              <a:latin typeface="Franklin Gothic Book" panose="020B0503020102020204"/>
              <a:ea typeface="+mn-ea"/>
              <a:cs typeface="+mn-cs"/>
            </a:rPr>
            <a:t>« Savoir</a:t>
          </a:r>
          <a:r>
            <a:rPr lang="fr-FR" sz="2600" kern="1200" dirty="0"/>
            <a:t> </a:t>
          </a:r>
          <a:r>
            <a:rPr lang="fr-FR" sz="1900" kern="1200" dirty="0">
              <a:solidFill>
                <a:prstClr val="white"/>
              </a:solidFill>
              <a:latin typeface="Franklin Gothic Book" panose="020B0503020102020204"/>
              <a:ea typeface="+mn-ea"/>
              <a:cs typeface="+mn-cs"/>
            </a:rPr>
            <a:t>parler »</a:t>
          </a:r>
          <a:r>
            <a:rPr lang="fr-FR" sz="2600" kern="1200" dirty="0"/>
            <a:t> </a:t>
          </a:r>
        </a:p>
      </dgm:t>
    </dgm:pt>
    <dgm:pt modelId="{EBD982B8-DC5E-A04A-B7AA-84FFE07A3523}" type="parTrans" cxnId="{47990272-396D-104E-9849-3A00C908E0B1}">
      <dgm:prSet/>
      <dgm:spPr/>
      <dgm:t>
        <a:bodyPr/>
        <a:lstStyle/>
        <a:p>
          <a:endParaRPr lang="fr-FR"/>
        </a:p>
      </dgm:t>
    </dgm:pt>
    <dgm:pt modelId="{360BAD5D-649E-0B49-8E0A-904DFD21EC3D}" type="sibTrans" cxnId="{47990272-396D-104E-9849-3A00C908E0B1}">
      <dgm:prSet/>
      <dgm:spPr/>
      <dgm:t>
        <a:bodyPr/>
        <a:lstStyle/>
        <a:p>
          <a:endParaRPr lang="fr-FR"/>
        </a:p>
      </dgm:t>
    </dgm:pt>
    <dgm:pt modelId="{BB3006FB-C3D5-B64B-B170-FC1C923CDB15}">
      <dgm:prSet custT="1"/>
      <dgm:spPr/>
      <dgm:t>
        <a:bodyPr/>
        <a:lstStyle/>
        <a:p>
          <a:r>
            <a:rPr lang="fr-FR" sz="1900" dirty="0"/>
            <a:t>Formation organisée et rémunérée</a:t>
          </a:r>
        </a:p>
      </dgm:t>
    </dgm:pt>
    <dgm:pt modelId="{075854B2-5750-CE48-8760-0417211BB429}" type="parTrans" cxnId="{8F275545-9520-9F42-91C6-88161BFDB3F8}">
      <dgm:prSet/>
      <dgm:spPr/>
      <dgm:t>
        <a:bodyPr/>
        <a:lstStyle/>
        <a:p>
          <a:endParaRPr lang="fr-FR"/>
        </a:p>
      </dgm:t>
    </dgm:pt>
    <dgm:pt modelId="{0F18D9CA-A825-334F-9E9E-BFB5AF827D79}" type="sibTrans" cxnId="{8F275545-9520-9F42-91C6-88161BFDB3F8}">
      <dgm:prSet/>
      <dgm:spPr/>
      <dgm:t>
        <a:bodyPr/>
        <a:lstStyle/>
        <a:p>
          <a:endParaRPr lang="fr-FR"/>
        </a:p>
      </dgm:t>
    </dgm:pt>
    <dgm:pt modelId="{8C59973B-0ABD-5843-A8AC-14F5245C4F1E}" type="pres">
      <dgm:prSet presAssocID="{03D0E1F7-0254-9A4F-B27D-8796E26E0FEE}" presName="composite" presStyleCnt="0">
        <dgm:presLayoutVars>
          <dgm:chMax val="5"/>
          <dgm:dir/>
          <dgm:animLvl val="ctr"/>
          <dgm:resizeHandles val="exact"/>
        </dgm:presLayoutVars>
      </dgm:prSet>
      <dgm:spPr/>
    </dgm:pt>
    <dgm:pt modelId="{304CFF0F-F833-934A-BDE0-99CC5ECF3CCB}" type="pres">
      <dgm:prSet presAssocID="{03D0E1F7-0254-9A4F-B27D-8796E26E0FEE}" presName="cycle" presStyleCnt="0"/>
      <dgm:spPr/>
    </dgm:pt>
    <dgm:pt modelId="{22A68603-5E9C-E84A-B2C0-7229945D9458}" type="pres">
      <dgm:prSet presAssocID="{03D0E1F7-0254-9A4F-B27D-8796E26E0FEE}" presName="centerShape" presStyleCnt="0"/>
      <dgm:spPr/>
    </dgm:pt>
    <dgm:pt modelId="{9AECDF49-FDE1-654A-AEE2-231B6B16B134}" type="pres">
      <dgm:prSet presAssocID="{03D0E1F7-0254-9A4F-B27D-8796E26E0FEE}" presName="connSite" presStyleLbl="node1" presStyleIdx="0" presStyleCnt="7"/>
      <dgm:spPr/>
    </dgm:pt>
    <dgm:pt modelId="{AFE4F42C-9400-4440-A002-5F5AA809C82E}" type="pres">
      <dgm:prSet presAssocID="{03D0E1F7-0254-9A4F-B27D-8796E26E0FEE}" presName="visible" presStyleLbl="node1" presStyleIdx="0" presStyleCnt="7" custScaleX="227768" custScaleY="120344" custLinFactNeighborX="-4370" custLinFactNeighborY="9229"/>
      <dgm:spPr/>
    </dgm:pt>
    <dgm:pt modelId="{948113B5-5114-F248-8356-E325E582A4E4}" type="pres">
      <dgm:prSet presAssocID="{7E6F7D3C-2709-1A4B-9ACC-3F0C905D70AA}" presName="Name25" presStyleLbl="parChTrans1D1" presStyleIdx="0" presStyleCnt="6"/>
      <dgm:spPr/>
    </dgm:pt>
    <dgm:pt modelId="{A421346E-DA5B-D840-B1A1-A5A3101716EA}" type="pres">
      <dgm:prSet presAssocID="{512F5777-822E-A745-9A30-564DD523238F}" presName="node" presStyleCnt="0"/>
      <dgm:spPr/>
    </dgm:pt>
    <dgm:pt modelId="{4B4F0A54-2BB1-6948-B46E-CE75B3AE8F96}" type="pres">
      <dgm:prSet presAssocID="{512F5777-822E-A745-9A30-564DD523238F}" presName="parentNode" presStyleLbl="node1" presStyleIdx="1" presStyleCnt="7" custScaleX="326533" custLinFactNeighborX="-73522" custLinFactNeighborY="18669">
        <dgm:presLayoutVars>
          <dgm:chMax val="1"/>
          <dgm:bulletEnabled val="1"/>
        </dgm:presLayoutVars>
      </dgm:prSet>
      <dgm:spPr/>
    </dgm:pt>
    <dgm:pt modelId="{0544100F-B8C5-FD41-A7A3-D9031CA40083}" type="pres">
      <dgm:prSet presAssocID="{512F5777-822E-A745-9A30-564DD523238F}" presName="childNode" presStyleLbl="revTx" presStyleIdx="0" presStyleCnt="0">
        <dgm:presLayoutVars>
          <dgm:bulletEnabled val="1"/>
        </dgm:presLayoutVars>
      </dgm:prSet>
      <dgm:spPr/>
    </dgm:pt>
    <dgm:pt modelId="{BD96705C-58E7-FE44-B551-74ABB4BEF662}" type="pres">
      <dgm:prSet presAssocID="{21651A82-F48E-0E4F-A9AD-4ED1D4C3899A}" presName="Name25" presStyleLbl="parChTrans1D1" presStyleIdx="1" presStyleCnt="6"/>
      <dgm:spPr/>
    </dgm:pt>
    <dgm:pt modelId="{8426CE6A-6ED8-424F-B0FB-AC953637207B}" type="pres">
      <dgm:prSet presAssocID="{B21CA985-DE39-DB44-B761-6E5614D475C3}" presName="node" presStyleCnt="0"/>
      <dgm:spPr/>
    </dgm:pt>
    <dgm:pt modelId="{440763E1-2142-C041-90FC-837B64DF24B6}" type="pres">
      <dgm:prSet presAssocID="{B21CA985-DE39-DB44-B761-6E5614D475C3}" presName="parentNode" presStyleLbl="node1" presStyleIdx="2" presStyleCnt="7" custScaleX="317861" custScaleY="115042" custLinFactNeighborX="44812" custLinFactNeighborY="17414">
        <dgm:presLayoutVars>
          <dgm:chMax val="1"/>
          <dgm:bulletEnabled val="1"/>
        </dgm:presLayoutVars>
      </dgm:prSet>
      <dgm:spPr/>
    </dgm:pt>
    <dgm:pt modelId="{E8B06685-8CBA-7647-9061-61F4359E953B}" type="pres">
      <dgm:prSet presAssocID="{B21CA985-DE39-DB44-B761-6E5614D475C3}" presName="childNode" presStyleLbl="revTx" presStyleIdx="0" presStyleCnt="0">
        <dgm:presLayoutVars>
          <dgm:bulletEnabled val="1"/>
        </dgm:presLayoutVars>
      </dgm:prSet>
      <dgm:spPr/>
    </dgm:pt>
    <dgm:pt modelId="{7DE0FEAB-7D18-CA41-89A0-635E47F1CEA4}" type="pres">
      <dgm:prSet presAssocID="{C1538CBE-F5FB-254C-8F32-B27D23473FA9}" presName="Name25" presStyleLbl="parChTrans1D1" presStyleIdx="2" presStyleCnt="6"/>
      <dgm:spPr/>
    </dgm:pt>
    <dgm:pt modelId="{6A030BD5-14D0-F047-9A67-09EB2CFB4B4C}" type="pres">
      <dgm:prSet presAssocID="{A8805E6A-57E4-5441-B71C-F0DCFB4FEFEB}" presName="node" presStyleCnt="0"/>
      <dgm:spPr/>
    </dgm:pt>
    <dgm:pt modelId="{9B9191C6-CC47-DD48-86CD-A920002BFDCB}" type="pres">
      <dgm:prSet presAssocID="{A8805E6A-57E4-5441-B71C-F0DCFB4FEFEB}" presName="parentNode" presStyleLbl="node1" presStyleIdx="3" presStyleCnt="7" custScaleX="355230" custScaleY="158438" custLinFactNeighborX="98700" custLinFactNeighborY="28806">
        <dgm:presLayoutVars>
          <dgm:chMax val="1"/>
          <dgm:bulletEnabled val="1"/>
        </dgm:presLayoutVars>
      </dgm:prSet>
      <dgm:spPr/>
    </dgm:pt>
    <dgm:pt modelId="{08633C9D-B0B7-6C4B-8E04-243370334B81}" type="pres">
      <dgm:prSet presAssocID="{A8805E6A-57E4-5441-B71C-F0DCFB4FEFEB}" presName="childNode" presStyleLbl="revTx" presStyleIdx="0" presStyleCnt="0">
        <dgm:presLayoutVars>
          <dgm:bulletEnabled val="1"/>
        </dgm:presLayoutVars>
      </dgm:prSet>
      <dgm:spPr/>
    </dgm:pt>
    <dgm:pt modelId="{ECE25635-6ECF-6246-9331-AC15D3C87CBB}" type="pres">
      <dgm:prSet presAssocID="{F054A689-E1C8-F44E-B1AA-B6AEB03F70B1}" presName="Name25" presStyleLbl="parChTrans1D1" presStyleIdx="3" presStyleCnt="6"/>
      <dgm:spPr/>
    </dgm:pt>
    <dgm:pt modelId="{CF0D14FB-CBE4-EC43-8A82-927B4490FCA8}" type="pres">
      <dgm:prSet presAssocID="{48BC731A-FB96-AD45-AD3A-46FEE4B4B5A1}" presName="node" presStyleCnt="0"/>
      <dgm:spPr/>
    </dgm:pt>
    <dgm:pt modelId="{CC017B6A-5CC2-2144-8CA4-735ABB61D69B}" type="pres">
      <dgm:prSet presAssocID="{48BC731A-FB96-AD45-AD3A-46FEE4B4B5A1}" presName="parentNode" presStyleLbl="node1" presStyleIdx="4" presStyleCnt="7" custScaleX="297114" custLinFactY="30514" custLinFactNeighborX="-482" custLinFactNeighborY="100000">
        <dgm:presLayoutVars>
          <dgm:chMax val="1"/>
          <dgm:bulletEnabled val="1"/>
        </dgm:presLayoutVars>
      </dgm:prSet>
      <dgm:spPr/>
    </dgm:pt>
    <dgm:pt modelId="{B28C1309-B4DE-714B-B706-662A0327765B}" type="pres">
      <dgm:prSet presAssocID="{48BC731A-FB96-AD45-AD3A-46FEE4B4B5A1}" presName="childNode" presStyleLbl="revTx" presStyleIdx="0" presStyleCnt="0">
        <dgm:presLayoutVars>
          <dgm:bulletEnabled val="1"/>
        </dgm:presLayoutVars>
      </dgm:prSet>
      <dgm:spPr/>
    </dgm:pt>
    <dgm:pt modelId="{F33FC440-C797-BB4F-862B-52A8DB289CD7}" type="pres">
      <dgm:prSet presAssocID="{EBD982B8-DC5E-A04A-B7AA-84FFE07A3523}" presName="Name25" presStyleLbl="parChTrans1D1" presStyleIdx="4" presStyleCnt="6"/>
      <dgm:spPr/>
    </dgm:pt>
    <dgm:pt modelId="{7ED61D77-BA94-EF4A-A252-BBBF3A9C5B85}" type="pres">
      <dgm:prSet presAssocID="{389148FD-3C2F-A64D-A2FA-62A619CDB583}" presName="node" presStyleCnt="0"/>
      <dgm:spPr/>
    </dgm:pt>
    <dgm:pt modelId="{0D2C70F2-A56B-464A-B6EC-A38DA2ABD972}" type="pres">
      <dgm:prSet presAssocID="{389148FD-3C2F-A64D-A2FA-62A619CDB583}" presName="parentNode" presStyleLbl="node1" presStyleIdx="5" presStyleCnt="7" custScaleX="277664" custLinFactX="-51888" custLinFactNeighborX="-100000" custLinFactNeighborY="95506">
        <dgm:presLayoutVars>
          <dgm:chMax val="1"/>
          <dgm:bulletEnabled val="1"/>
        </dgm:presLayoutVars>
      </dgm:prSet>
      <dgm:spPr/>
    </dgm:pt>
    <dgm:pt modelId="{648D08AA-EA8B-C044-9205-8470393A130A}" type="pres">
      <dgm:prSet presAssocID="{389148FD-3C2F-A64D-A2FA-62A619CDB583}" presName="childNode" presStyleLbl="revTx" presStyleIdx="0" presStyleCnt="0">
        <dgm:presLayoutVars>
          <dgm:bulletEnabled val="1"/>
        </dgm:presLayoutVars>
      </dgm:prSet>
      <dgm:spPr/>
    </dgm:pt>
    <dgm:pt modelId="{8CE25AC4-04F2-A54E-B3CF-4646BF382ED4}" type="pres">
      <dgm:prSet presAssocID="{075854B2-5750-CE48-8760-0417211BB429}" presName="Name25" presStyleLbl="parChTrans1D1" presStyleIdx="5" presStyleCnt="6"/>
      <dgm:spPr/>
    </dgm:pt>
    <dgm:pt modelId="{2EA98E5A-2E3F-7A41-99FC-5C99CC8804B9}" type="pres">
      <dgm:prSet presAssocID="{BB3006FB-C3D5-B64B-B170-FC1C923CDB15}" presName="node" presStyleCnt="0"/>
      <dgm:spPr/>
    </dgm:pt>
    <dgm:pt modelId="{1159C542-CB6C-1D4B-ACD6-8479134AB521}" type="pres">
      <dgm:prSet presAssocID="{BB3006FB-C3D5-B64B-B170-FC1C923CDB15}" presName="parentNode" presStyleLbl="node1" presStyleIdx="6" presStyleCnt="7" custScaleX="326533" custLinFactX="100000" custLinFactY="-100000" custLinFactNeighborX="176407" custLinFactNeighborY="-119832">
        <dgm:presLayoutVars>
          <dgm:chMax val="1"/>
          <dgm:bulletEnabled val="1"/>
        </dgm:presLayoutVars>
      </dgm:prSet>
      <dgm:spPr/>
    </dgm:pt>
    <dgm:pt modelId="{AB4DB552-3117-2C4A-9D57-DE74E0C88EDB}" type="pres">
      <dgm:prSet presAssocID="{BB3006FB-C3D5-B64B-B170-FC1C923CDB15}" presName="childNode" presStyleLbl="revTx" presStyleIdx="0" presStyleCnt="0">
        <dgm:presLayoutVars>
          <dgm:bulletEnabled val="1"/>
        </dgm:presLayoutVars>
      </dgm:prSet>
      <dgm:spPr/>
    </dgm:pt>
  </dgm:ptLst>
  <dgm:cxnLst>
    <dgm:cxn modelId="{7FE49211-94F0-BD49-A375-1FED4B42BB7D}" type="presOf" srcId="{03D0E1F7-0254-9A4F-B27D-8796E26E0FEE}" destId="{8C59973B-0ABD-5843-A8AC-14F5245C4F1E}" srcOrd="0" destOrd="0" presId="urn:microsoft.com/office/officeart/2005/8/layout/radial2"/>
    <dgm:cxn modelId="{2C594F19-030E-8545-8149-4C68A607B7D3}" type="presOf" srcId="{7E6F7D3C-2709-1A4B-9ACC-3F0C905D70AA}" destId="{948113B5-5114-F248-8356-E325E582A4E4}" srcOrd="0" destOrd="0" presId="urn:microsoft.com/office/officeart/2005/8/layout/radial2"/>
    <dgm:cxn modelId="{6517D225-EACB-B14D-93CC-1D0D39AAA830}" srcId="{03D0E1F7-0254-9A4F-B27D-8796E26E0FEE}" destId="{512F5777-822E-A745-9A30-564DD523238F}" srcOrd="0" destOrd="0" parTransId="{7E6F7D3C-2709-1A4B-9ACC-3F0C905D70AA}" sibTransId="{48B1A88E-4C82-AA4A-B847-81AA8A1AB456}"/>
    <dgm:cxn modelId="{1C6BC144-8DD0-CE47-BDDE-9DCE0766A545}" type="presOf" srcId="{389148FD-3C2F-A64D-A2FA-62A619CDB583}" destId="{0D2C70F2-A56B-464A-B6EC-A38DA2ABD972}" srcOrd="0" destOrd="0" presId="urn:microsoft.com/office/officeart/2005/8/layout/radial2"/>
    <dgm:cxn modelId="{8F275545-9520-9F42-91C6-88161BFDB3F8}" srcId="{03D0E1F7-0254-9A4F-B27D-8796E26E0FEE}" destId="{BB3006FB-C3D5-B64B-B170-FC1C923CDB15}" srcOrd="5" destOrd="0" parTransId="{075854B2-5750-CE48-8760-0417211BB429}" sibTransId="{0F18D9CA-A825-334F-9E9E-BFB5AF827D79}"/>
    <dgm:cxn modelId="{7E27AA6C-B900-104B-9BBE-B5018B944CA5}" type="presOf" srcId="{C1538CBE-F5FB-254C-8F32-B27D23473FA9}" destId="{7DE0FEAB-7D18-CA41-89A0-635E47F1CEA4}" srcOrd="0" destOrd="0" presId="urn:microsoft.com/office/officeart/2005/8/layout/radial2"/>
    <dgm:cxn modelId="{47990272-396D-104E-9849-3A00C908E0B1}" srcId="{03D0E1F7-0254-9A4F-B27D-8796E26E0FEE}" destId="{389148FD-3C2F-A64D-A2FA-62A619CDB583}" srcOrd="4" destOrd="0" parTransId="{EBD982B8-DC5E-A04A-B7AA-84FFE07A3523}" sibTransId="{360BAD5D-649E-0B49-8E0A-904DFD21EC3D}"/>
    <dgm:cxn modelId="{6F7A8688-6D5A-7F4F-A213-86887D05AD95}" type="presOf" srcId="{21651A82-F48E-0E4F-A9AD-4ED1D4C3899A}" destId="{BD96705C-58E7-FE44-B551-74ABB4BEF662}" srcOrd="0" destOrd="0" presId="urn:microsoft.com/office/officeart/2005/8/layout/radial2"/>
    <dgm:cxn modelId="{5D73F8A2-2DFA-3F4A-8284-8C3BA61ADB56}" srcId="{03D0E1F7-0254-9A4F-B27D-8796E26E0FEE}" destId="{B21CA985-DE39-DB44-B761-6E5614D475C3}" srcOrd="1" destOrd="0" parTransId="{21651A82-F48E-0E4F-A9AD-4ED1D4C3899A}" sibTransId="{ADAF9DB3-B88D-A943-8E76-9A957EB9C5C0}"/>
    <dgm:cxn modelId="{D340CCAA-2EC6-FA41-9796-E965A4FCC8C9}" type="presOf" srcId="{B21CA985-DE39-DB44-B761-6E5614D475C3}" destId="{440763E1-2142-C041-90FC-837B64DF24B6}" srcOrd="0" destOrd="0" presId="urn:microsoft.com/office/officeart/2005/8/layout/radial2"/>
    <dgm:cxn modelId="{C46DF2AD-847E-9C43-BDA3-962C0015F088}" type="presOf" srcId="{A8805E6A-57E4-5441-B71C-F0DCFB4FEFEB}" destId="{9B9191C6-CC47-DD48-86CD-A920002BFDCB}" srcOrd="0" destOrd="0" presId="urn:microsoft.com/office/officeart/2005/8/layout/radial2"/>
    <dgm:cxn modelId="{57A731B5-E095-E547-8CDE-27C40F045AA1}" srcId="{03D0E1F7-0254-9A4F-B27D-8796E26E0FEE}" destId="{A8805E6A-57E4-5441-B71C-F0DCFB4FEFEB}" srcOrd="2" destOrd="0" parTransId="{C1538CBE-F5FB-254C-8F32-B27D23473FA9}" sibTransId="{BE670A25-522A-2446-B0AD-505685C6AC9B}"/>
    <dgm:cxn modelId="{0190B7B9-3973-D14C-B3BB-49E1C66D0B05}" type="presOf" srcId="{BB3006FB-C3D5-B64B-B170-FC1C923CDB15}" destId="{1159C542-CB6C-1D4B-ACD6-8479134AB521}" srcOrd="0" destOrd="0" presId="urn:microsoft.com/office/officeart/2005/8/layout/radial2"/>
    <dgm:cxn modelId="{9A76C7C0-48EA-4647-88F7-FBA7B84E5DB4}" type="presOf" srcId="{512F5777-822E-A745-9A30-564DD523238F}" destId="{4B4F0A54-2BB1-6948-B46E-CE75B3AE8F96}" srcOrd="0" destOrd="0" presId="urn:microsoft.com/office/officeart/2005/8/layout/radial2"/>
    <dgm:cxn modelId="{DEE004C2-9B77-BD49-8368-23659B8A6E49}" srcId="{03D0E1F7-0254-9A4F-B27D-8796E26E0FEE}" destId="{48BC731A-FB96-AD45-AD3A-46FEE4B4B5A1}" srcOrd="3" destOrd="0" parTransId="{F054A689-E1C8-F44E-B1AA-B6AEB03F70B1}" sibTransId="{A39198CB-13B2-024B-8A43-E91567753E55}"/>
    <dgm:cxn modelId="{BB9776CD-C628-3E40-9BF2-525EB0F521AD}" type="presOf" srcId="{075854B2-5750-CE48-8760-0417211BB429}" destId="{8CE25AC4-04F2-A54E-B3CF-4646BF382ED4}" srcOrd="0" destOrd="0" presId="urn:microsoft.com/office/officeart/2005/8/layout/radial2"/>
    <dgm:cxn modelId="{096E42D4-2681-FE49-BB7E-4D6E236BFF8E}" type="presOf" srcId="{48BC731A-FB96-AD45-AD3A-46FEE4B4B5A1}" destId="{CC017B6A-5CC2-2144-8CA4-735ABB61D69B}" srcOrd="0" destOrd="0" presId="urn:microsoft.com/office/officeart/2005/8/layout/radial2"/>
    <dgm:cxn modelId="{931BF2DA-C658-8E42-9415-E074334EFCF2}" type="presOf" srcId="{F054A689-E1C8-F44E-B1AA-B6AEB03F70B1}" destId="{ECE25635-6ECF-6246-9331-AC15D3C87CBB}" srcOrd="0" destOrd="0" presId="urn:microsoft.com/office/officeart/2005/8/layout/radial2"/>
    <dgm:cxn modelId="{B28182ED-29B4-8B44-A641-8E4CCB220C7E}" type="presOf" srcId="{EBD982B8-DC5E-A04A-B7AA-84FFE07A3523}" destId="{F33FC440-C797-BB4F-862B-52A8DB289CD7}" srcOrd="0" destOrd="0" presId="urn:microsoft.com/office/officeart/2005/8/layout/radial2"/>
    <dgm:cxn modelId="{8EF766B3-5016-DD40-B7A2-F1E509B52AB1}" type="presParOf" srcId="{8C59973B-0ABD-5843-A8AC-14F5245C4F1E}" destId="{304CFF0F-F833-934A-BDE0-99CC5ECF3CCB}" srcOrd="0" destOrd="0" presId="urn:microsoft.com/office/officeart/2005/8/layout/radial2"/>
    <dgm:cxn modelId="{7959FBC6-6C04-5D43-B308-E3E1865113F0}" type="presParOf" srcId="{304CFF0F-F833-934A-BDE0-99CC5ECF3CCB}" destId="{22A68603-5E9C-E84A-B2C0-7229945D9458}" srcOrd="0" destOrd="0" presId="urn:microsoft.com/office/officeart/2005/8/layout/radial2"/>
    <dgm:cxn modelId="{ACD342CE-7A93-3E46-A0A8-AD26B3F325CC}" type="presParOf" srcId="{22A68603-5E9C-E84A-B2C0-7229945D9458}" destId="{9AECDF49-FDE1-654A-AEE2-231B6B16B134}" srcOrd="0" destOrd="0" presId="urn:microsoft.com/office/officeart/2005/8/layout/radial2"/>
    <dgm:cxn modelId="{8C6FA96D-6AF4-9E42-9C81-84F3ED340A4C}" type="presParOf" srcId="{22A68603-5E9C-E84A-B2C0-7229945D9458}" destId="{AFE4F42C-9400-4440-A002-5F5AA809C82E}" srcOrd="1" destOrd="0" presId="urn:microsoft.com/office/officeart/2005/8/layout/radial2"/>
    <dgm:cxn modelId="{41722B5D-5407-5E47-A23B-7EF1FFDCF872}" type="presParOf" srcId="{304CFF0F-F833-934A-BDE0-99CC5ECF3CCB}" destId="{948113B5-5114-F248-8356-E325E582A4E4}" srcOrd="1" destOrd="0" presId="urn:microsoft.com/office/officeart/2005/8/layout/radial2"/>
    <dgm:cxn modelId="{E133B0B5-44CB-7640-B593-5C96199844FD}" type="presParOf" srcId="{304CFF0F-F833-934A-BDE0-99CC5ECF3CCB}" destId="{A421346E-DA5B-D840-B1A1-A5A3101716EA}" srcOrd="2" destOrd="0" presId="urn:microsoft.com/office/officeart/2005/8/layout/radial2"/>
    <dgm:cxn modelId="{EA1676D1-D137-884B-A0AF-5DBDB6426AEC}" type="presParOf" srcId="{A421346E-DA5B-D840-B1A1-A5A3101716EA}" destId="{4B4F0A54-2BB1-6948-B46E-CE75B3AE8F96}" srcOrd="0" destOrd="0" presId="urn:microsoft.com/office/officeart/2005/8/layout/radial2"/>
    <dgm:cxn modelId="{11031173-45E1-F74A-8A1F-744E611FA1C0}" type="presParOf" srcId="{A421346E-DA5B-D840-B1A1-A5A3101716EA}" destId="{0544100F-B8C5-FD41-A7A3-D9031CA40083}" srcOrd="1" destOrd="0" presId="urn:microsoft.com/office/officeart/2005/8/layout/radial2"/>
    <dgm:cxn modelId="{A43DF2C1-0118-8A4D-82AD-16C4B04A9B21}" type="presParOf" srcId="{304CFF0F-F833-934A-BDE0-99CC5ECF3CCB}" destId="{BD96705C-58E7-FE44-B551-74ABB4BEF662}" srcOrd="3" destOrd="0" presId="urn:microsoft.com/office/officeart/2005/8/layout/radial2"/>
    <dgm:cxn modelId="{615E07E6-DC46-1B46-B4AC-30C9912B6F30}" type="presParOf" srcId="{304CFF0F-F833-934A-BDE0-99CC5ECF3CCB}" destId="{8426CE6A-6ED8-424F-B0FB-AC953637207B}" srcOrd="4" destOrd="0" presId="urn:microsoft.com/office/officeart/2005/8/layout/radial2"/>
    <dgm:cxn modelId="{70A38879-491E-804A-B610-D0EDC3B2E124}" type="presParOf" srcId="{8426CE6A-6ED8-424F-B0FB-AC953637207B}" destId="{440763E1-2142-C041-90FC-837B64DF24B6}" srcOrd="0" destOrd="0" presId="urn:microsoft.com/office/officeart/2005/8/layout/radial2"/>
    <dgm:cxn modelId="{87B8D613-D69C-664D-B931-4476090F312F}" type="presParOf" srcId="{8426CE6A-6ED8-424F-B0FB-AC953637207B}" destId="{E8B06685-8CBA-7647-9061-61F4359E953B}" srcOrd="1" destOrd="0" presId="urn:microsoft.com/office/officeart/2005/8/layout/radial2"/>
    <dgm:cxn modelId="{F7449C0F-CCA3-0944-A877-9108765089BD}" type="presParOf" srcId="{304CFF0F-F833-934A-BDE0-99CC5ECF3CCB}" destId="{7DE0FEAB-7D18-CA41-89A0-635E47F1CEA4}" srcOrd="5" destOrd="0" presId="urn:microsoft.com/office/officeart/2005/8/layout/radial2"/>
    <dgm:cxn modelId="{E75B3AC1-EECD-D54B-9DAF-AD830DEEE1B6}" type="presParOf" srcId="{304CFF0F-F833-934A-BDE0-99CC5ECF3CCB}" destId="{6A030BD5-14D0-F047-9A67-09EB2CFB4B4C}" srcOrd="6" destOrd="0" presId="urn:microsoft.com/office/officeart/2005/8/layout/radial2"/>
    <dgm:cxn modelId="{6FE1C77F-4F51-544E-9A4B-915AC3BF66FB}" type="presParOf" srcId="{6A030BD5-14D0-F047-9A67-09EB2CFB4B4C}" destId="{9B9191C6-CC47-DD48-86CD-A920002BFDCB}" srcOrd="0" destOrd="0" presId="urn:microsoft.com/office/officeart/2005/8/layout/radial2"/>
    <dgm:cxn modelId="{5C69B223-B828-454A-AEAF-39934FA15C7C}" type="presParOf" srcId="{6A030BD5-14D0-F047-9A67-09EB2CFB4B4C}" destId="{08633C9D-B0B7-6C4B-8E04-243370334B81}" srcOrd="1" destOrd="0" presId="urn:microsoft.com/office/officeart/2005/8/layout/radial2"/>
    <dgm:cxn modelId="{FCD38555-692C-5145-AAF9-91DB7CDED4A7}" type="presParOf" srcId="{304CFF0F-F833-934A-BDE0-99CC5ECF3CCB}" destId="{ECE25635-6ECF-6246-9331-AC15D3C87CBB}" srcOrd="7" destOrd="0" presId="urn:microsoft.com/office/officeart/2005/8/layout/radial2"/>
    <dgm:cxn modelId="{A66EB806-5AD1-FF44-A9A1-0C2B0041FA3F}" type="presParOf" srcId="{304CFF0F-F833-934A-BDE0-99CC5ECF3CCB}" destId="{CF0D14FB-CBE4-EC43-8A82-927B4490FCA8}" srcOrd="8" destOrd="0" presId="urn:microsoft.com/office/officeart/2005/8/layout/radial2"/>
    <dgm:cxn modelId="{1F53FCB6-613D-BB41-9C7F-6CE0FBE82453}" type="presParOf" srcId="{CF0D14FB-CBE4-EC43-8A82-927B4490FCA8}" destId="{CC017B6A-5CC2-2144-8CA4-735ABB61D69B}" srcOrd="0" destOrd="0" presId="urn:microsoft.com/office/officeart/2005/8/layout/radial2"/>
    <dgm:cxn modelId="{D6138937-2242-FB40-A5CA-C6AC723F8988}" type="presParOf" srcId="{CF0D14FB-CBE4-EC43-8A82-927B4490FCA8}" destId="{B28C1309-B4DE-714B-B706-662A0327765B}" srcOrd="1" destOrd="0" presId="urn:microsoft.com/office/officeart/2005/8/layout/radial2"/>
    <dgm:cxn modelId="{D368F08F-A8AC-9E4A-881D-E7CE25EC6298}" type="presParOf" srcId="{304CFF0F-F833-934A-BDE0-99CC5ECF3CCB}" destId="{F33FC440-C797-BB4F-862B-52A8DB289CD7}" srcOrd="9" destOrd="0" presId="urn:microsoft.com/office/officeart/2005/8/layout/radial2"/>
    <dgm:cxn modelId="{17E47824-ED97-3B43-96C0-8454E0D3AF3C}" type="presParOf" srcId="{304CFF0F-F833-934A-BDE0-99CC5ECF3CCB}" destId="{7ED61D77-BA94-EF4A-A252-BBBF3A9C5B85}" srcOrd="10" destOrd="0" presId="urn:microsoft.com/office/officeart/2005/8/layout/radial2"/>
    <dgm:cxn modelId="{9194658F-8437-024E-84E2-A5B6999F597B}" type="presParOf" srcId="{7ED61D77-BA94-EF4A-A252-BBBF3A9C5B85}" destId="{0D2C70F2-A56B-464A-B6EC-A38DA2ABD972}" srcOrd="0" destOrd="0" presId="urn:microsoft.com/office/officeart/2005/8/layout/radial2"/>
    <dgm:cxn modelId="{E4ABCB31-1102-DB4F-90BF-165054D6FE16}" type="presParOf" srcId="{7ED61D77-BA94-EF4A-A252-BBBF3A9C5B85}" destId="{648D08AA-EA8B-C044-9205-8470393A130A}" srcOrd="1" destOrd="0" presId="urn:microsoft.com/office/officeart/2005/8/layout/radial2"/>
    <dgm:cxn modelId="{66F847E7-F3C8-0D49-B9A4-8F1CE942FB78}" type="presParOf" srcId="{304CFF0F-F833-934A-BDE0-99CC5ECF3CCB}" destId="{8CE25AC4-04F2-A54E-B3CF-4646BF382ED4}" srcOrd="11" destOrd="0" presId="urn:microsoft.com/office/officeart/2005/8/layout/radial2"/>
    <dgm:cxn modelId="{9B75C979-3122-764E-9226-1EF6899A93E6}" type="presParOf" srcId="{304CFF0F-F833-934A-BDE0-99CC5ECF3CCB}" destId="{2EA98E5A-2E3F-7A41-99FC-5C99CC8804B9}" srcOrd="12" destOrd="0" presId="urn:microsoft.com/office/officeart/2005/8/layout/radial2"/>
    <dgm:cxn modelId="{A87CE967-3184-7041-92C7-217550EB5036}" type="presParOf" srcId="{2EA98E5A-2E3F-7A41-99FC-5C99CC8804B9}" destId="{1159C542-CB6C-1D4B-ACD6-8479134AB521}" srcOrd="0" destOrd="0" presId="urn:microsoft.com/office/officeart/2005/8/layout/radial2"/>
    <dgm:cxn modelId="{A60F0DA4-5406-D541-A77F-EBD293DD3FBE}" type="presParOf" srcId="{2EA98E5A-2E3F-7A41-99FC-5C99CC8804B9}" destId="{AB4DB552-3117-2C4A-9D57-DE74E0C88ED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D0E1F7-0254-9A4F-B27D-8796E26E0FEE}" type="doc">
      <dgm:prSet loTypeId="urn:microsoft.com/office/officeart/2005/8/layout/radial2" loCatId="" qsTypeId="urn:microsoft.com/office/officeart/2005/8/quickstyle/simple2" qsCatId="simple" csTypeId="urn:microsoft.com/office/officeart/2005/8/colors/accent1_2" csCatId="accent1" phldr="1"/>
      <dgm:spPr/>
      <dgm:t>
        <a:bodyPr/>
        <a:lstStyle/>
        <a:p>
          <a:endParaRPr lang="fr-FR"/>
        </a:p>
      </dgm:t>
    </dgm:pt>
    <dgm:pt modelId="{512F5777-822E-A745-9A30-564DD523238F}">
      <dgm:prSet phldrT="[Texte]" custT="1"/>
      <dgm:spPr/>
      <dgm:t>
        <a:bodyPr/>
        <a:lstStyle/>
        <a:p>
          <a:r>
            <a:rPr lang="fr-FR" sz="2000" dirty="0"/>
            <a:t>Les premiers professeurs </a:t>
          </a:r>
        </a:p>
      </dgm:t>
    </dgm:pt>
    <dgm:pt modelId="{7E6F7D3C-2709-1A4B-9ACC-3F0C905D70AA}" type="parTrans" cxnId="{6517D225-EACB-B14D-93CC-1D0D39AAA830}">
      <dgm:prSet/>
      <dgm:spPr/>
      <dgm:t>
        <a:bodyPr/>
        <a:lstStyle/>
        <a:p>
          <a:endParaRPr lang="fr-FR"/>
        </a:p>
      </dgm:t>
    </dgm:pt>
    <dgm:pt modelId="{48B1A88E-4C82-AA4A-B847-81AA8A1AB456}" type="sibTrans" cxnId="{6517D225-EACB-B14D-93CC-1D0D39AAA830}">
      <dgm:prSet/>
      <dgm:spPr/>
      <dgm:t>
        <a:bodyPr/>
        <a:lstStyle/>
        <a:p>
          <a:endParaRPr lang="fr-FR"/>
        </a:p>
      </dgm:t>
    </dgm:pt>
    <dgm:pt modelId="{A8805E6A-57E4-5441-B71C-F0DCFB4FEFEB}">
      <dgm:prSet phldrT="[Texte]" custT="1"/>
      <dgm:spPr/>
      <dgm:t>
        <a:bodyPr/>
        <a:lstStyle/>
        <a:p>
          <a:pPr marL="0" lvl="0" indent="0" algn="ctr" defTabSz="844550">
            <a:lnSpc>
              <a:spcPct val="90000"/>
            </a:lnSpc>
            <a:spcBef>
              <a:spcPct val="0"/>
            </a:spcBef>
            <a:spcAft>
              <a:spcPct val="35000"/>
            </a:spcAft>
            <a:buFont typeface="Arial" panose="020B0604020202020204" pitchFamily="34" charset="0"/>
            <a:buNone/>
          </a:pPr>
          <a:r>
            <a:rPr lang="fr-FR" sz="1900" kern="1200" dirty="0">
              <a:solidFill>
                <a:prstClr val="white"/>
              </a:solidFill>
              <a:latin typeface="Franklin Gothic Book" panose="020B0503020102020204"/>
              <a:ea typeface="+mn-ea"/>
              <a:cs typeface="+mn-cs"/>
            </a:rPr>
            <a:t>Formation d’une classe d’âge : les garçons adolescents</a:t>
          </a:r>
        </a:p>
      </dgm:t>
    </dgm:pt>
    <dgm:pt modelId="{C1538CBE-F5FB-254C-8F32-B27D23473FA9}" type="parTrans" cxnId="{57A731B5-E095-E547-8CDE-27C40F045AA1}">
      <dgm:prSet/>
      <dgm:spPr/>
      <dgm:t>
        <a:bodyPr/>
        <a:lstStyle/>
        <a:p>
          <a:endParaRPr lang="fr-FR"/>
        </a:p>
      </dgm:t>
    </dgm:pt>
    <dgm:pt modelId="{BE670A25-522A-2446-B0AD-505685C6AC9B}" type="sibTrans" cxnId="{57A731B5-E095-E547-8CDE-27C40F045AA1}">
      <dgm:prSet/>
      <dgm:spPr/>
      <dgm:t>
        <a:bodyPr/>
        <a:lstStyle/>
        <a:p>
          <a:endParaRPr lang="fr-FR"/>
        </a:p>
      </dgm:t>
    </dgm:pt>
    <dgm:pt modelId="{B21CA985-DE39-DB44-B761-6E5614D475C3}">
      <dgm:prSet phldrT="[Texte]" custT="1"/>
      <dgm:spPr/>
      <dgm:t>
        <a:bodyPr/>
        <a:lstStyle/>
        <a:p>
          <a:r>
            <a:rPr lang="fr-FR" sz="1900" dirty="0"/>
            <a:t>Formation collective des élèves</a:t>
          </a:r>
        </a:p>
      </dgm:t>
    </dgm:pt>
    <dgm:pt modelId="{ADAF9DB3-B88D-A943-8E76-9A957EB9C5C0}" type="sibTrans" cxnId="{5D73F8A2-2DFA-3F4A-8284-8C3BA61ADB56}">
      <dgm:prSet/>
      <dgm:spPr/>
      <dgm:t>
        <a:bodyPr/>
        <a:lstStyle/>
        <a:p>
          <a:endParaRPr lang="fr-FR"/>
        </a:p>
      </dgm:t>
    </dgm:pt>
    <dgm:pt modelId="{21651A82-F48E-0E4F-A9AD-4ED1D4C3899A}" type="parTrans" cxnId="{5D73F8A2-2DFA-3F4A-8284-8C3BA61ADB56}">
      <dgm:prSet/>
      <dgm:spPr/>
      <dgm:t>
        <a:bodyPr/>
        <a:lstStyle/>
        <a:p>
          <a:endParaRPr lang="fr-FR"/>
        </a:p>
      </dgm:t>
    </dgm:pt>
    <dgm:pt modelId="{48BC731A-FB96-AD45-AD3A-46FEE4B4B5A1}">
      <dgm:prSet custT="1"/>
      <dgm:spPr/>
      <dgm:t>
        <a:bodyPr/>
        <a:lstStyle/>
        <a:p>
          <a:r>
            <a:rPr lang="fr-FR" sz="1900" kern="1200" dirty="0">
              <a:solidFill>
                <a:prstClr val="white"/>
              </a:solidFill>
              <a:latin typeface="Franklin Gothic Book" panose="020B0503020102020204"/>
              <a:ea typeface="+mn-ea"/>
              <a:cs typeface="+mn-cs"/>
            </a:rPr>
            <a:t>Formation</a:t>
          </a:r>
          <a:r>
            <a:rPr lang="fr-FR" sz="2600" kern="1200" dirty="0"/>
            <a:t> </a:t>
          </a:r>
          <a:r>
            <a:rPr lang="fr-FR" sz="1900" kern="1200" dirty="0">
              <a:solidFill>
                <a:prstClr val="white"/>
              </a:solidFill>
              <a:latin typeface="Franklin Gothic Book" panose="020B0503020102020204"/>
              <a:ea typeface="+mn-ea"/>
              <a:cs typeface="+mn-cs"/>
            </a:rPr>
            <a:t>générale</a:t>
          </a:r>
        </a:p>
      </dgm:t>
    </dgm:pt>
    <dgm:pt modelId="{F054A689-E1C8-F44E-B1AA-B6AEB03F70B1}" type="parTrans" cxnId="{DEE004C2-9B77-BD49-8368-23659B8A6E49}">
      <dgm:prSet/>
      <dgm:spPr/>
      <dgm:t>
        <a:bodyPr/>
        <a:lstStyle/>
        <a:p>
          <a:endParaRPr lang="fr-FR"/>
        </a:p>
      </dgm:t>
    </dgm:pt>
    <dgm:pt modelId="{A39198CB-13B2-024B-8A43-E91567753E55}" type="sibTrans" cxnId="{DEE004C2-9B77-BD49-8368-23659B8A6E49}">
      <dgm:prSet/>
      <dgm:spPr/>
      <dgm:t>
        <a:bodyPr/>
        <a:lstStyle/>
        <a:p>
          <a:endParaRPr lang="fr-FR"/>
        </a:p>
      </dgm:t>
    </dgm:pt>
    <dgm:pt modelId="{389148FD-3C2F-A64D-A2FA-62A619CDB583}">
      <dgm:prSet custT="1"/>
      <dgm:spPr/>
      <dgm:t>
        <a:bodyPr/>
        <a:lstStyle/>
        <a:p>
          <a:r>
            <a:rPr lang="fr-FR" sz="1900" kern="1200" dirty="0">
              <a:solidFill>
                <a:prstClr val="white"/>
              </a:solidFill>
              <a:latin typeface="Franklin Gothic Book" panose="020B0503020102020204"/>
              <a:ea typeface="+mn-ea"/>
              <a:cs typeface="+mn-cs"/>
            </a:rPr>
            <a:t>« Savoir</a:t>
          </a:r>
          <a:r>
            <a:rPr lang="fr-FR" sz="2600" kern="1200" dirty="0"/>
            <a:t> </a:t>
          </a:r>
          <a:r>
            <a:rPr lang="fr-FR" sz="1900" kern="1200" dirty="0">
              <a:solidFill>
                <a:prstClr val="white"/>
              </a:solidFill>
              <a:latin typeface="Franklin Gothic Book" panose="020B0503020102020204"/>
              <a:ea typeface="+mn-ea"/>
              <a:cs typeface="+mn-cs"/>
            </a:rPr>
            <a:t>parler »</a:t>
          </a:r>
          <a:r>
            <a:rPr lang="fr-FR" sz="2600" kern="1200" dirty="0"/>
            <a:t> </a:t>
          </a:r>
        </a:p>
      </dgm:t>
    </dgm:pt>
    <dgm:pt modelId="{EBD982B8-DC5E-A04A-B7AA-84FFE07A3523}" type="parTrans" cxnId="{47990272-396D-104E-9849-3A00C908E0B1}">
      <dgm:prSet/>
      <dgm:spPr/>
      <dgm:t>
        <a:bodyPr/>
        <a:lstStyle/>
        <a:p>
          <a:endParaRPr lang="fr-FR"/>
        </a:p>
      </dgm:t>
    </dgm:pt>
    <dgm:pt modelId="{360BAD5D-649E-0B49-8E0A-904DFD21EC3D}" type="sibTrans" cxnId="{47990272-396D-104E-9849-3A00C908E0B1}">
      <dgm:prSet/>
      <dgm:spPr/>
      <dgm:t>
        <a:bodyPr/>
        <a:lstStyle/>
        <a:p>
          <a:endParaRPr lang="fr-FR"/>
        </a:p>
      </dgm:t>
    </dgm:pt>
    <dgm:pt modelId="{BB3006FB-C3D5-B64B-B170-FC1C923CDB15}">
      <dgm:prSet custT="1"/>
      <dgm:spPr/>
      <dgm:t>
        <a:bodyPr/>
        <a:lstStyle/>
        <a:p>
          <a:r>
            <a:rPr lang="fr-FR" sz="1900" dirty="0"/>
            <a:t>Formation organisée et rémunérée</a:t>
          </a:r>
        </a:p>
      </dgm:t>
    </dgm:pt>
    <dgm:pt modelId="{075854B2-5750-CE48-8760-0417211BB429}" type="parTrans" cxnId="{8F275545-9520-9F42-91C6-88161BFDB3F8}">
      <dgm:prSet/>
      <dgm:spPr/>
      <dgm:t>
        <a:bodyPr/>
        <a:lstStyle/>
        <a:p>
          <a:endParaRPr lang="fr-FR"/>
        </a:p>
      </dgm:t>
    </dgm:pt>
    <dgm:pt modelId="{0F18D9CA-A825-334F-9E9E-BFB5AF827D79}" type="sibTrans" cxnId="{8F275545-9520-9F42-91C6-88161BFDB3F8}">
      <dgm:prSet/>
      <dgm:spPr/>
      <dgm:t>
        <a:bodyPr/>
        <a:lstStyle/>
        <a:p>
          <a:endParaRPr lang="fr-FR"/>
        </a:p>
      </dgm:t>
    </dgm:pt>
    <dgm:pt modelId="{8C59973B-0ABD-5843-A8AC-14F5245C4F1E}" type="pres">
      <dgm:prSet presAssocID="{03D0E1F7-0254-9A4F-B27D-8796E26E0FEE}" presName="composite" presStyleCnt="0">
        <dgm:presLayoutVars>
          <dgm:chMax val="5"/>
          <dgm:dir/>
          <dgm:animLvl val="ctr"/>
          <dgm:resizeHandles val="exact"/>
        </dgm:presLayoutVars>
      </dgm:prSet>
      <dgm:spPr/>
    </dgm:pt>
    <dgm:pt modelId="{304CFF0F-F833-934A-BDE0-99CC5ECF3CCB}" type="pres">
      <dgm:prSet presAssocID="{03D0E1F7-0254-9A4F-B27D-8796E26E0FEE}" presName="cycle" presStyleCnt="0"/>
      <dgm:spPr/>
    </dgm:pt>
    <dgm:pt modelId="{22A68603-5E9C-E84A-B2C0-7229945D9458}" type="pres">
      <dgm:prSet presAssocID="{03D0E1F7-0254-9A4F-B27D-8796E26E0FEE}" presName="centerShape" presStyleCnt="0"/>
      <dgm:spPr/>
    </dgm:pt>
    <dgm:pt modelId="{9AECDF49-FDE1-654A-AEE2-231B6B16B134}" type="pres">
      <dgm:prSet presAssocID="{03D0E1F7-0254-9A4F-B27D-8796E26E0FEE}" presName="connSite" presStyleLbl="node1" presStyleIdx="0" presStyleCnt="7"/>
      <dgm:spPr/>
    </dgm:pt>
    <dgm:pt modelId="{AFE4F42C-9400-4440-A002-5F5AA809C82E}" type="pres">
      <dgm:prSet presAssocID="{03D0E1F7-0254-9A4F-B27D-8796E26E0FEE}" presName="visible" presStyleLbl="node1" presStyleIdx="0" presStyleCnt="7" custScaleX="227768" custScaleY="120344" custLinFactNeighborX="-4370" custLinFactNeighborY="9229"/>
      <dgm:spPr/>
    </dgm:pt>
    <dgm:pt modelId="{948113B5-5114-F248-8356-E325E582A4E4}" type="pres">
      <dgm:prSet presAssocID="{7E6F7D3C-2709-1A4B-9ACC-3F0C905D70AA}" presName="Name25" presStyleLbl="parChTrans1D1" presStyleIdx="0" presStyleCnt="6"/>
      <dgm:spPr/>
    </dgm:pt>
    <dgm:pt modelId="{A421346E-DA5B-D840-B1A1-A5A3101716EA}" type="pres">
      <dgm:prSet presAssocID="{512F5777-822E-A745-9A30-564DD523238F}" presName="node" presStyleCnt="0"/>
      <dgm:spPr/>
    </dgm:pt>
    <dgm:pt modelId="{4B4F0A54-2BB1-6948-B46E-CE75B3AE8F96}" type="pres">
      <dgm:prSet presAssocID="{512F5777-822E-A745-9A30-564DD523238F}" presName="parentNode" presStyleLbl="node1" presStyleIdx="1" presStyleCnt="7" custScaleX="326533" custScaleY="140113" custLinFactNeighborX="-73522" custLinFactNeighborY="18669">
        <dgm:presLayoutVars>
          <dgm:chMax val="1"/>
          <dgm:bulletEnabled val="1"/>
        </dgm:presLayoutVars>
      </dgm:prSet>
      <dgm:spPr/>
    </dgm:pt>
    <dgm:pt modelId="{0544100F-B8C5-FD41-A7A3-D9031CA40083}" type="pres">
      <dgm:prSet presAssocID="{512F5777-822E-A745-9A30-564DD523238F}" presName="childNode" presStyleLbl="revTx" presStyleIdx="0" presStyleCnt="0">
        <dgm:presLayoutVars>
          <dgm:bulletEnabled val="1"/>
        </dgm:presLayoutVars>
      </dgm:prSet>
      <dgm:spPr/>
    </dgm:pt>
    <dgm:pt modelId="{BD96705C-58E7-FE44-B551-74ABB4BEF662}" type="pres">
      <dgm:prSet presAssocID="{21651A82-F48E-0E4F-A9AD-4ED1D4C3899A}" presName="Name25" presStyleLbl="parChTrans1D1" presStyleIdx="1" presStyleCnt="6"/>
      <dgm:spPr/>
    </dgm:pt>
    <dgm:pt modelId="{8426CE6A-6ED8-424F-B0FB-AC953637207B}" type="pres">
      <dgm:prSet presAssocID="{B21CA985-DE39-DB44-B761-6E5614D475C3}" presName="node" presStyleCnt="0"/>
      <dgm:spPr/>
    </dgm:pt>
    <dgm:pt modelId="{440763E1-2142-C041-90FC-837B64DF24B6}" type="pres">
      <dgm:prSet presAssocID="{B21CA985-DE39-DB44-B761-6E5614D475C3}" presName="parentNode" presStyleLbl="node1" presStyleIdx="2" presStyleCnt="7" custScaleX="317861" custScaleY="131080" custLinFactNeighborX="44812" custLinFactNeighborY="17414">
        <dgm:presLayoutVars>
          <dgm:chMax val="1"/>
          <dgm:bulletEnabled val="1"/>
        </dgm:presLayoutVars>
      </dgm:prSet>
      <dgm:spPr/>
    </dgm:pt>
    <dgm:pt modelId="{E8B06685-8CBA-7647-9061-61F4359E953B}" type="pres">
      <dgm:prSet presAssocID="{B21CA985-DE39-DB44-B761-6E5614D475C3}" presName="childNode" presStyleLbl="revTx" presStyleIdx="0" presStyleCnt="0">
        <dgm:presLayoutVars>
          <dgm:bulletEnabled val="1"/>
        </dgm:presLayoutVars>
      </dgm:prSet>
      <dgm:spPr/>
    </dgm:pt>
    <dgm:pt modelId="{7DE0FEAB-7D18-CA41-89A0-635E47F1CEA4}" type="pres">
      <dgm:prSet presAssocID="{C1538CBE-F5FB-254C-8F32-B27D23473FA9}" presName="Name25" presStyleLbl="parChTrans1D1" presStyleIdx="2" presStyleCnt="6"/>
      <dgm:spPr/>
    </dgm:pt>
    <dgm:pt modelId="{6A030BD5-14D0-F047-9A67-09EB2CFB4B4C}" type="pres">
      <dgm:prSet presAssocID="{A8805E6A-57E4-5441-B71C-F0DCFB4FEFEB}" presName="node" presStyleCnt="0"/>
      <dgm:spPr/>
    </dgm:pt>
    <dgm:pt modelId="{9B9191C6-CC47-DD48-86CD-A920002BFDCB}" type="pres">
      <dgm:prSet presAssocID="{A8805E6A-57E4-5441-B71C-F0DCFB4FEFEB}" presName="parentNode" presStyleLbl="node1" presStyleIdx="3" presStyleCnt="7" custScaleX="355230" custScaleY="190457" custLinFactX="419" custLinFactNeighborX="100000" custLinFactNeighborY="36090">
        <dgm:presLayoutVars>
          <dgm:chMax val="1"/>
          <dgm:bulletEnabled val="1"/>
        </dgm:presLayoutVars>
      </dgm:prSet>
      <dgm:spPr/>
    </dgm:pt>
    <dgm:pt modelId="{08633C9D-B0B7-6C4B-8E04-243370334B81}" type="pres">
      <dgm:prSet presAssocID="{A8805E6A-57E4-5441-B71C-F0DCFB4FEFEB}" presName="childNode" presStyleLbl="revTx" presStyleIdx="0" presStyleCnt="0">
        <dgm:presLayoutVars>
          <dgm:bulletEnabled val="1"/>
        </dgm:presLayoutVars>
      </dgm:prSet>
      <dgm:spPr/>
    </dgm:pt>
    <dgm:pt modelId="{ECE25635-6ECF-6246-9331-AC15D3C87CBB}" type="pres">
      <dgm:prSet presAssocID="{F054A689-E1C8-F44E-B1AA-B6AEB03F70B1}" presName="Name25" presStyleLbl="parChTrans1D1" presStyleIdx="3" presStyleCnt="6"/>
      <dgm:spPr/>
    </dgm:pt>
    <dgm:pt modelId="{CF0D14FB-CBE4-EC43-8A82-927B4490FCA8}" type="pres">
      <dgm:prSet presAssocID="{48BC731A-FB96-AD45-AD3A-46FEE4B4B5A1}" presName="node" presStyleCnt="0"/>
      <dgm:spPr/>
    </dgm:pt>
    <dgm:pt modelId="{CC017B6A-5CC2-2144-8CA4-735ABB61D69B}" type="pres">
      <dgm:prSet presAssocID="{48BC731A-FB96-AD45-AD3A-46FEE4B4B5A1}" presName="parentNode" presStyleLbl="node1" presStyleIdx="4" presStyleCnt="7" custScaleX="277609" custScaleY="121880" custLinFactY="51142" custLinFactNeighborX="-14234" custLinFactNeighborY="100000">
        <dgm:presLayoutVars>
          <dgm:chMax val="1"/>
          <dgm:bulletEnabled val="1"/>
        </dgm:presLayoutVars>
      </dgm:prSet>
      <dgm:spPr/>
    </dgm:pt>
    <dgm:pt modelId="{B28C1309-B4DE-714B-B706-662A0327765B}" type="pres">
      <dgm:prSet presAssocID="{48BC731A-FB96-AD45-AD3A-46FEE4B4B5A1}" presName="childNode" presStyleLbl="revTx" presStyleIdx="0" presStyleCnt="0">
        <dgm:presLayoutVars>
          <dgm:bulletEnabled val="1"/>
        </dgm:presLayoutVars>
      </dgm:prSet>
      <dgm:spPr/>
    </dgm:pt>
    <dgm:pt modelId="{F33FC440-C797-BB4F-862B-52A8DB289CD7}" type="pres">
      <dgm:prSet presAssocID="{EBD982B8-DC5E-A04A-B7AA-84FFE07A3523}" presName="Name25" presStyleLbl="parChTrans1D1" presStyleIdx="4" presStyleCnt="6"/>
      <dgm:spPr/>
    </dgm:pt>
    <dgm:pt modelId="{7ED61D77-BA94-EF4A-A252-BBBF3A9C5B85}" type="pres">
      <dgm:prSet presAssocID="{389148FD-3C2F-A64D-A2FA-62A619CDB583}" presName="node" presStyleCnt="0"/>
      <dgm:spPr/>
    </dgm:pt>
    <dgm:pt modelId="{0D2C70F2-A56B-464A-B6EC-A38DA2ABD972}" type="pres">
      <dgm:prSet presAssocID="{389148FD-3C2F-A64D-A2FA-62A619CDB583}" presName="parentNode" presStyleLbl="node1" presStyleIdx="5" presStyleCnt="7" custScaleX="277664" custLinFactX="-51888" custLinFactNeighborX="-100000" custLinFactNeighborY="95506">
        <dgm:presLayoutVars>
          <dgm:chMax val="1"/>
          <dgm:bulletEnabled val="1"/>
        </dgm:presLayoutVars>
      </dgm:prSet>
      <dgm:spPr/>
    </dgm:pt>
    <dgm:pt modelId="{648D08AA-EA8B-C044-9205-8470393A130A}" type="pres">
      <dgm:prSet presAssocID="{389148FD-3C2F-A64D-A2FA-62A619CDB583}" presName="childNode" presStyleLbl="revTx" presStyleIdx="0" presStyleCnt="0">
        <dgm:presLayoutVars>
          <dgm:bulletEnabled val="1"/>
        </dgm:presLayoutVars>
      </dgm:prSet>
      <dgm:spPr/>
    </dgm:pt>
    <dgm:pt modelId="{8CE25AC4-04F2-A54E-B3CF-4646BF382ED4}" type="pres">
      <dgm:prSet presAssocID="{075854B2-5750-CE48-8760-0417211BB429}" presName="Name25" presStyleLbl="parChTrans1D1" presStyleIdx="5" presStyleCnt="6"/>
      <dgm:spPr/>
    </dgm:pt>
    <dgm:pt modelId="{2EA98E5A-2E3F-7A41-99FC-5C99CC8804B9}" type="pres">
      <dgm:prSet presAssocID="{BB3006FB-C3D5-B64B-B170-FC1C923CDB15}" presName="node" presStyleCnt="0"/>
      <dgm:spPr/>
    </dgm:pt>
    <dgm:pt modelId="{1159C542-CB6C-1D4B-ACD6-8479134AB521}" type="pres">
      <dgm:prSet presAssocID="{BB3006FB-C3D5-B64B-B170-FC1C923CDB15}" presName="parentNode" presStyleLbl="node1" presStyleIdx="6" presStyleCnt="7" custScaleX="299029" custScaleY="131564" custLinFactX="100000" custLinFactY="-82660" custLinFactNeighborX="189080" custLinFactNeighborY="-100000">
        <dgm:presLayoutVars>
          <dgm:chMax val="1"/>
          <dgm:bulletEnabled val="1"/>
        </dgm:presLayoutVars>
      </dgm:prSet>
      <dgm:spPr/>
    </dgm:pt>
    <dgm:pt modelId="{AB4DB552-3117-2C4A-9D57-DE74E0C88EDB}" type="pres">
      <dgm:prSet presAssocID="{BB3006FB-C3D5-B64B-B170-FC1C923CDB15}" presName="childNode" presStyleLbl="revTx" presStyleIdx="0" presStyleCnt="0">
        <dgm:presLayoutVars>
          <dgm:bulletEnabled val="1"/>
        </dgm:presLayoutVars>
      </dgm:prSet>
      <dgm:spPr/>
    </dgm:pt>
  </dgm:ptLst>
  <dgm:cxnLst>
    <dgm:cxn modelId="{7FE49211-94F0-BD49-A375-1FED4B42BB7D}" type="presOf" srcId="{03D0E1F7-0254-9A4F-B27D-8796E26E0FEE}" destId="{8C59973B-0ABD-5843-A8AC-14F5245C4F1E}" srcOrd="0" destOrd="0" presId="urn:microsoft.com/office/officeart/2005/8/layout/radial2"/>
    <dgm:cxn modelId="{2C594F19-030E-8545-8149-4C68A607B7D3}" type="presOf" srcId="{7E6F7D3C-2709-1A4B-9ACC-3F0C905D70AA}" destId="{948113B5-5114-F248-8356-E325E582A4E4}" srcOrd="0" destOrd="0" presId="urn:microsoft.com/office/officeart/2005/8/layout/radial2"/>
    <dgm:cxn modelId="{6517D225-EACB-B14D-93CC-1D0D39AAA830}" srcId="{03D0E1F7-0254-9A4F-B27D-8796E26E0FEE}" destId="{512F5777-822E-A745-9A30-564DD523238F}" srcOrd="0" destOrd="0" parTransId="{7E6F7D3C-2709-1A4B-9ACC-3F0C905D70AA}" sibTransId="{48B1A88E-4C82-AA4A-B847-81AA8A1AB456}"/>
    <dgm:cxn modelId="{1C6BC144-8DD0-CE47-BDDE-9DCE0766A545}" type="presOf" srcId="{389148FD-3C2F-A64D-A2FA-62A619CDB583}" destId="{0D2C70F2-A56B-464A-B6EC-A38DA2ABD972}" srcOrd="0" destOrd="0" presId="urn:microsoft.com/office/officeart/2005/8/layout/radial2"/>
    <dgm:cxn modelId="{8F275545-9520-9F42-91C6-88161BFDB3F8}" srcId="{03D0E1F7-0254-9A4F-B27D-8796E26E0FEE}" destId="{BB3006FB-C3D5-B64B-B170-FC1C923CDB15}" srcOrd="5" destOrd="0" parTransId="{075854B2-5750-CE48-8760-0417211BB429}" sibTransId="{0F18D9CA-A825-334F-9E9E-BFB5AF827D79}"/>
    <dgm:cxn modelId="{7E27AA6C-B900-104B-9BBE-B5018B944CA5}" type="presOf" srcId="{C1538CBE-F5FB-254C-8F32-B27D23473FA9}" destId="{7DE0FEAB-7D18-CA41-89A0-635E47F1CEA4}" srcOrd="0" destOrd="0" presId="urn:microsoft.com/office/officeart/2005/8/layout/radial2"/>
    <dgm:cxn modelId="{47990272-396D-104E-9849-3A00C908E0B1}" srcId="{03D0E1F7-0254-9A4F-B27D-8796E26E0FEE}" destId="{389148FD-3C2F-A64D-A2FA-62A619CDB583}" srcOrd="4" destOrd="0" parTransId="{EBD982B8-DC5E-A04A-B7AA-84FFE07A3523}" sibTransId="{360BAD5D-649E-0B49-8E0A-904DFD21EC3D}"/>
    <dgm:cxn modelId="{6F7A8688-6D5A-7F4F-A213-86887D05AD95}" type="presOf" srcId="{21651A82-F48E-0E4F-A9AD-4ED1D4C3899A}" destId="{BD96705C-58E7-FE44-B551-74ABB4BEF662}" srcOrd="0" destOrd="0" presId="urn:microsoft.com/office/officeart/2005/8/layout/radial2"/>
    <dgm:cxn modelId="{5D73F8A2-2DFA-3F4A-8284-8C3BA61ADB56}" srcId="{03D0E1F7-0254-9A4F-B27D-8796E26E0FEE}" destId="{B21CA985-DE39-DB44-B761-6E5614D475C3}" srcOrd="1" destOrd="0" parTransId="{21651A82-F48E-0E4F-A9AD-4ED1D4C3899A}" sibTransId="{ADAF9DB3-B88D-A943-8E76-9A957EB9C5C0}"/>
    <dgm:cxn modelId="{D340CCAA-2EC6-FA41-9796-E965A4FCC8C9}" type="presOf" srcId="{B21CA985-DE39-DB44-B761-6E5614D475C3}" destId="{440763E1-2142-C041-90FC-837B64DF24B6}" srcOrd="0" destOrd="0" presId="urn:microsoft.com/office/officeart/2005/8/layout/radial2"/>
    <dgm:cxn modelId="{C46DF2AD-847E-9C43-BDA3-962C0015F088}" type="presOf" srcId="{A8805E6A-57E4-5441-B71C-F0DCFB4FEFEB}" destId="{9B9191C6-CC47-DD48-86CD-A920002BFDCB}" srcOrd="0" destOrd="0" presId="urn:microsoft.com/office/officeart/2005/8/layout/radial2"/>
    <dgm:cxn modelId="{57A731B5-E095-E547-8CDE-27C40F045AA1}" srcId="{03D0E1F7-0254-9A4F-B27D-8796E26E0FEE}" destId="{A8805E6A-57E4-5441-B71C-F0DCFB4FEFEB}" srcOrd="2" destOrd="0" parTransId="{C1538CBE-F5FB-254C-8F32-B27D23473FA9}" sibTransId="{BE670A25-522A-2446-B0AD-505685C6AC9B}"/>
    <dgm:cxn modelId="{0190B7B9-3973-D14C-B3BB-49E1C66D0B05}" type="presOf" srcId="{BB3006FB-C3D5-B64B-B170-FC1C923CDB15}" destId="{1159C542-CB6C-1D4B-ACD6-8479134AB521}" srcOrd="0" destOrd="0" presId="urn:microsoft.com/office/officeart/2005/8/layout/radial2"/>
    <dgm:cxn modelId="{9A76C7C0-48EA-4647-88F7-FBA7B84E5DB4}" type="presOf" srcId="{512F5777-822E-A745-9A30-564DD523238F}" destId="{4B4F0A54-2BB1-6948-B46E-CE75B3AE8F96}" srcOrd="0" destOrd="0" presId="urn:microsoft.com/office/officeart/2005/8/layout/radial2"/>
    <dgm:cxn modelId="{DEE004C2-9B77-BD49-8368-23659B8A6E49}" srcId="{03D0E1F7-0254-9A4F-B27D-8796E26E0FEE}" destId="{48BC731A-FB96-AD45-AD3A-46FEE4B4B5A1}" srcOrd="3" destOrd="0" parTransId="{F054A689-E1C8-F44E-B1AA-B6AEB03F70B1}" sibTransId="{A39198CB-13B2-024B-8A43-E91567753E55}"/>
    <dgm:cxn modelId="{BB9776CD-C628-3E40-9BF2-525EB0F521AD}" type="presOf" srcId="{075854B2-5750-CE48-8760-0417211BB429}" destId="{8CE25AC4-04F2-A54E-B3CF-4646BF382ED4}" srcOrd="0" destOrd="0" presId="urn:microsoft.com/office/officeart/2005/8/layout/radial2"/>
    <dgm:cxn modelId="{096E42D4-2681-FE49-BB7E-4D6E236BFF8E}" type="presOf" srcId="{48BC731A-FB96-AD45-AD3A-46FEE4B4B5A1}" destId="{CC017B6A-5CC2-2144-8CA4-735ABB61D69B}" srcOrd="0" destOrd="0" presId="urn:microsoft.com/office/officeart/2005/8/layout/radial2"/>
    <dgm:cxn modelId="{931BF2DA-C658-8E42-9415-E074334EFCF2}" type="presOf" srcId="{F054A689-E1C8-F44E-B1AA-B6AEB03F70B1}" destId="{ECE25635-6ECF-6246-9331-AC15D3C87CBB}" srcOrd="0" destOrd="0" presId="urn:microsoft.com/office/officeart/2005/8/layout/radial2"/>
    <dgm:cxn modelId="{B28182ED-29B4-8B44-A641-8E4CCB220C7E}" type="presOf" srcId="{EBD982B8-DC5E-A04A-B7AA-84FFE07A3523}" destId="{F33FC440-C797-BB4F-862B-52A8DB289CD7}" srcOrd="0" destOrd="0" presId="urn:microsoft.com/office/officeart/2005/8/layout/radial2"/>
    <dgm:cxn modelId="{8EF766B3-5016-DD40-B7A2-F1E509B52AB1}" type="presParOf" srcId="{8C59973B-0ABD-5843-A8AC-14F5245C4F1E}" destId="{304CFF0F-F833-934A-BDE0-99CC5ECF3CCB}" srcOrd="0" destOrd="0" presId="urn:microsoft.com/office/officeart/2005/8/layout/radial2"/>
    <dgm:cxn modelId="{7959FBC6-6C04-5D43-B308-E3E1865113F0}" type="presParOf" srcId="{304CFF0F-F833-934A-BDE0-99CC5ECF3CCB}" destId="{22A68603-5E9C-E84A-B2C0-7229945D9458}" srcOrd="0" destOrd="0" presId="urn:microsoft.com/office/officeart/2005/8/layout/radial2"/>
    <dgm:cxn modelId="{ACD342CE-7A93-3E46-A0A8-AD26B3F325CC}" type="presParOf" srcId="{22A68603-5E9C-E84A-B2C0-7229945D9458}" destId="{9AECDF49-FDE1-654A-AEE2-231B6B16B134}" srcOrd="0" destOrd="0" presId="urn:microsoft.com/office/officeart/2005/8/layout/radial2"/>
    <dgm:cxn modelId="{8C6FA96D-6AF4-9E42-9C81-84F3ED340A4C}" type="presParOf" srcId="{22A68603-5E9C-E84A-B2C0-7229945D9458}" destId="{AFE4F42C-9400-4440-A002-5F5AA809C82E}" srcOrd="1" destOrd="0" presId="urn:microsoft.com/office/officeart/2005/8/layout/radial2"/>
    <dgm:cxn modelId="{41722B5D-5407-5E47-A23B-7EF1FFDCF872}" type="presParOf" srcId="{304CFF0F-F833-934A-BDE0-99CC5ECF3CCB}" destId="{948113B5-5114-F248-8356-E325E582A4E4}" srcOrd="1" destOrd="0" presId="urn:microsoft.com/office/officeart/2005/8/layout/radial2"/>
    <dgm:cxn modelId="{E133B0B5-44CB-7640-B593-5C96199844FD}" type="presParOf" srcId="{304CFF0F-F833-934A-BDE0-99CC5ECF3CCB}" destId="{A421346E-DA5B-D840-B1A1-A5A3101716EA}" srcOrd="2" destOrd="0" presId="urn:microsoft.com/office/officeart/2005/8/layout/radial2"/>
    <dgm:cxn modelId="{EA1676D1-D137-884B-A0AF-5DBDB6426AEC}" type="presParOf" srcId="{A421346E-DA5B-D840-B1A1-A5A3101716EA}" destId="{4B4F0A54-2BB1-6948-B46E-CE75B3AE8F96}" srcOrd="0" destOrd="0" presId="urn:microsoft.com/office/officeart/2005/8/layout/radial2"/>
    <dgm:cxn modelId="{11031173-45E1-F74A-8A1F-744E611FA1C0}" type="presParOf" srcId="{A421346E-DA5B-D840-B1A1-A5A3101716EA}" destId="{0544100F-B8C5-FD41-A7A3-D9031CA40083}" srcOrd="1" destOrd="0" presId="urn:microsoft.com/office/officeart/2005/8/layout/radial2"/>
    <dgm:cxn modelId="{A43DF2C1-0118-8A4D-82AD-16C4B04A9B21}" type="presParOf" srcId="{304CFF0F-F833-934A-BDE0-99CC5ECF3CCB}" destId="{BD96705C-58E7-FE44-B551-74ABB4BEF662}" srcOrd="3" destOrd="0" presId="urn:microsoft.com/office/officeart/2005/8/layout/radial2"/>
    <dgm:cxn modelId="{615E07E6-DC46-1B46-B4AC-30C9912B6F30}" type="presParOf" srcId="{304CFF0F-F833-934A-BDE0-99CC5ECF3CCB}" destId="{8426CE6A-6ED8-424F-B0FB-AC953637207B}" srcOrd="4" destOrd="0" presId="urn:microsoft.com/office/officeart/2005/8/layout/radial2"/>
    <dgm:cxn modelId="{70A38879-491E-804A-B610-D0EDC3B2E124}" type="presParOf" srcId="{8426CE6A-6ED8-424F-B0FB-AC953637207B}" destId="{440763E1-2142-C041-90FC-837B64DF24B6}" srcOrd="0" destOrd="0" presId="urn:microsoft.com/office/officeart/2005/8/layout/radial2"/>
    <dgm:cxn modelId="{87B8D613-D69C-664D-B931-4476090F312F}" type="presParOf" srcId="{8426CE6A-6ED8-424F-B0FB-AC953637207B}" destId="{E8B06685-8CBA-7647-9061-61F4359E953B}" srcOrd="1" destOrd="0" presId="urn:microsoft.com/office/officeart/2005/8/layout/radial2"/>
    <dgm:cxn modelId="{F7449C0F-CCA3-0944-A877-9108765089BD}" type="presParOf" srcId="{304CFF0F-F833-934A-BDE0-99CC5ECF3CCB}" destId="{7DE0FEAB-7D18-CA41-89A0-635E47F1CEA4}" srcOrd="5" destOrd="0" presId="urn:microsoft.com/office/officeart/2005/8/layout/radial2"/>
    <dgm:cxn modelId="{E75B3AC1-EECD-D54B-9DAF-AD830DEEE1B6}" type="presParOf" srcId="{304CFF0F-F833-934A-BDE0-99CC5ECF3CCB}" destId="{6A030BD5-14D0-F047-9A67-09EB2CFB4B4C}" srcOrd="6" destOrd="0" presId="urn:microsoft.com/office/officeart/2005/8/layout/radial2"/>
    <dgm:cxn modelId="{6FE1C77F-4F51-544E-9A4B-915AC3BF66FB}" type="presParOf" srcId="{6A030BD5-14D0-F047-9A67-09EB2CFB4B4C}" destId="{9B9191C6-CC47-DD48-86CD-A920002BFDCB}" srcOrd="0" destOrd="0" presId="urn:microsoft.com/office/officeart/2005/8/layout/radial2"/>
    <dgm:cxn modelId="{5C69B223-B828-454A-AEAF-39934FA15C7C}" type="presParOf" srcId="{6A030BD5-14D0-F047-9A67-09EB2CFB4B4C}" destId="{08633C9D-B0B7-6C4B-8E04-243370334B81}" srcOrd="1" destOrd="0" presId="urn:microsoft.com/office/officeart/2005/8/layout/radial2"/>
    <dgm:cxn modelId="{FCD38555-692C-5145-AAF9-91DB7CDED4A7}" type="presParOf" srcId="{304CFF0F-F833-934A-BDE0-99CC5ECF3CCB}" destId="{ECE25635-6ECF-6246-9331-AC15D3C87CBB}" srcOrd="7" destOrd="0" presId="urn:microsoft.com/office/officeart/2005/8/layout/radial2"/>
    <dgm:cxn modelId="{A66EB806-5AD1-FF44-A9A1-0C2B0041FA3F}" type="presParOf" srcId="{304CFF0F-F833-934A-BDE0-99CC5ECF3CCB}" destId="{CF0D14FB-CBE4-EC43-8A82-927B4490FCA8}" srcOrd="8" destOrd="0" presId="urn:microsoft.com/office/officeart/2005/8/layout/radial2"/>
    <dgm:cxn modelId="{1F53FCB6-613D-BB41-9C7F-6CE0FBE82453}" type="presParOf" srcId="{CF0D14FB-CBE4-EC43-8A82-927B4490FCA8}" destId="{CC017B6A-5CC2-2144-8CA4-735ABB61D69B}" srcOrd="0" destOrd="0" presId="urn:microsoft.com/office/officeart/2005/8/layout/radial2"/>
    <dgm:cxn modelId="{D6138937-2242-FB40-A5CA-C6AC723F8988}" type="presParOf" srcId="{CF0D14FB-CBE4-EC43-8A82-927B4490FCA8}" destId="{B28C1309-B4DE-714B-B706-662A0327765B}" srcOrd="1" destOrd="0" presId="urn:microsoft.com/office/officeart/2005/8/layout/radial2"/>
    <dgm:cxn modelId="{D368F08F-A8AC-9E4A-881D-E7CE25EC6298}" type="presParOf" srcId="{304CFF0F-F833-934A-BDE0-99CC5ECF3CCB}" destId="{F33FC440-C797-BB4F-862B-52A8DB289CD7}" srcOrd="9" destOrd="0" presId="urn:microsoft.com/office/officeart/2005/8/layout/radial2"/>
    <dgm:cxn modelId="{17E47824-ED97-3B43-96C0-8454E0D3AF3C}" type="presParOf" srcId="{304CFF0F-F833-934A-BDE0-99CC5ECF3CCB}" destId="{7ED61D77-BA94-EF4A-A252-BBBF3A9C5B85}" srcOrd="10" destOrd="0" presId="urn:microsoft.com/office/officeart/2005/8/layout/radial2"/>
    <dgm:cxn modelId="{9194658F-8437-024E-84E2-A5B6999F597B}" type="presParOf" srcId="{7ED61D77-BA94-EF4A-A252-BBBF3A9C5B85}" destId="{0D2C70F2-A56B-464A-B6EC-A38DA2ABD972}" srcOrd="0" destOrd="0" presId="urn:microsoft.com/office/officeart/2005/8/layout/radial2"/>
    <dgm:cxn modelId="{E4ABCB31-1102-DB4F-90BF-165054D6FE16}" type="presParOf" srcId="{7ED61D77-BA94-EF4A-A252-BBBF3A9C5B85}" destId="{648D08AA-EA8B-C044-9205-8470393A130A}" srcOrd="1" destOrd="0" presId="urn:microsoft.com/office/officeart/2005/8/layout/radial2"/>
    <dgm:cxn modelId="{66F847E7-F3C8-0D49-B9A4-8F1CE942FB78}" type="presParOf" srcId="{304CFF0F-F833-934A-BDE0-99CC5ECF3CCB}" destId="{8CE25AC4-04F2-A54E-B3CF-4646BF382ED4}" srcOrd="11" destOrd="0" presId="urn:microsoft.com/office/officeart/2005/8/layout/radial2"/>
    <dgm:cxn modelId="{9B75C979-3122-764E-9226-1EF6899A93E6}" type="presParOf" srcId="{304CFF0F-F833-934A-BDE0-99CC5ECF3CCB}" destId="{2EA98E5A-2E3F-7A41-99FC-5C99CC8804B9}" srcOrd="12" destOrd="0" presId="urn:microsoft.com/office/officeart/2005/8/layout/radial2"/>
    <dgm:cxn modelId="{A87CE967-3184-7041-92C7-217550EB5036}" type="presParOf" srcId="{2EA98E5A-2E3F-7A41-99FC-5C99CC8804B9}" destId="{1159C542-CB6C-1D4B-ACD6-8479134AB521}" srcOrd="0" destOrd="0" presId="urn:microsoft.com/office/officeart/2005/8/layout/radial2"/>
    <dgm:cxn modelId="{A60F0DA4-5406-D541-A77F-EBD293DD3FBE}" type="presParOf" srcId="{2EA98E5A-2E3F-7A41-99FC-5C99CC8804B9}" destId="{AB4DB552-3117-2C4A-9D57-DE74E0C88ED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D0E1F7-0254-9A4F-B27D-8796E26E0FEE}" type="doc">
      <dgm:prSet loTypeId="urn:microsoft.com/office/officeart/2005/8/layout/radial2" loCatId="" qsTypeId="urn:microsoft.com/office/officeart/2005/8/quickstyle/simple2" qsCatId="simple" csTypeId="urn:microsoft.com/office/officeart/2005/8/colors/accent1_2" csCatId="accent1" phldr="1"/>
      <dgm:spPr/>
      <dgm:t>
        <a:bodyPr/>
        <a:lstStyle/>
        <a:p>
          <a:endParaRPr lang="fr-FR"/>
        </a:p>
      </dgm:t>
    </dgm:pt>
    <dgm:pt modelId="{512F5777-822E-A745-9A30-564DD523238F}">
      <dgm:prSet phldrT="[Texte]" custT="1"/>
      <dgm:spPr>
        <a:solidFill>
          <a:schemeClr val="accent6"/>
        </a:solidFill>
      </dgm:spPr>
      <dgm:t>
        <a:bodyPr/>
        <a:lstStyle/>
        <a:p>
          <a:r>
            <a:rPr lang="fr-FR" sz="2000" kern="1200" dirty="0">
              <a:solidFill>
                <a:prstClr val="white"/>
              </a:solidFill>
              <a:latin typeface="+mn-lt"/>
              <a:ea typeface="+mn-ea"/>
              <a:cs typeface="+mn-cs"/>
            </a:rPr>
            <a:t>L’élève de ses élèves ; cherche à apprendre plutôt qu’à enseigner</a:t>
          </a:r>
          <a:endParaRPr lang="fr-FR" sz="2000" kern="1200" dirty="0"/>
        </a:p>
      </dgm:t>
    </dgm:pt>
    <dgm:pt modelId="{7E6F7D3C-2709-1A4B-9ACC-3F0C905D70AA}" type="parTrans" cxnId="{6517D225-EACB-B14D-93CC-1D0D39AAA830}">
      <dgm:prSet/>
      <dgm:spPr/>
      <dgm:t>
        <a:bodyPr/>
        <a:lstStyle/>
        <a:p>
          <a:endParaRPr lang="fr-FR"/>
        </a:p>
      </dgm:t>
    </dgm:pt>
    <dgm:pt modelId="{48B1A88E-4C82-AA4A-B847-81AA8A1AB456}" type="sibTrans" cxnId="{6517D225-EACB-B14D-93CC-1D0D39AAA830}">
      <dgm:prSet/>
      <dgm:spPr/>
      <dgm:t>
        <a:bodyPr/>
        <a:lstStyle/>
        <a:p>
          <a:endParaRPr lang="fr-FR"/>
        </a:p>
      </dgm:t>
    </dgm:pt>
    <dgm:pt modelId="{A8805E6A-57E4-5441-B71C-F0DCFB4FEFEB}">
      <dgm:prSet phldrT="[Texte]" custT="1"/>
      <dgm:spPr>
        <a:solidFill>
          <a:schemeClr val="accent6"/>
        </a:solidFill>
      </dgm:spPr>
      <dgm:t>
        <a:bodyPr/>
        <a:lstStyle/>
        <a:p>
          <a:pPr marL="0" lvl="0" indent="0" algn="ctr" defTabSz="844550">
            <a:lnSpc>
              <a:spcPct val="90000"/>
            </a:lnSpc>
            <a:spcBef>
              <a:spcPct val="0"/>
            </a:spcBef>
            <a:spcAft>
              <a:spcPct val="35000"/>
            </a:spcAft>
            <a:buFont typeface="Arial" panose="020B0604020202020204" pitchFamily="34" charset="0"/>
            <a:buNone/>
          </a:pPr>
          <a:r>
            <a:rPr lang="fr-FR" sz="1900" kern="1200" dirty="0">
              <a:solidFill>
                <a:prstClr val="white"/>
              </a:solidFill>
              <a:latin typeface="Franklin Gothic Book" panose="020B0503020102020204"/>
              <a:ea typeface="+mn-ea"/>
              <a:cs typeface="+mn-cs"/>
            </a:rPr>
            <a:t>Discute avec tous</a:t>
          </a:r>
        </a:p>
      </dgm:t>
    </dgm:pt>
    <dgm:pt modelId="{C1538CBE-F5FB-254C-8F32-B27D23473FA9}" type="parTrans" cxnId="{57A731B5-E095-E547-8CDE-27C40F045AA1}">
      <dgm:prSet/>
      <dgm:spPr/>
      <dgm:t>
        <a:bodyPr/>
        <a:lstStyle/>
        <a:p>
          <a:endParaRPr lang="fr-FR"/>
        </a:p>
      </dgm:t>
    </dgm:pt>
    <dgm:pt modelId="{BE670A25-522A-2446-B0AD-505685C6AC9B}" type="sibTrans" cxnId="{57A731B5-E095-E547-8CDE-27C40F045AA1}">
      <dgm:prSet/>
      <dgm:spPr/>
      <dgm:t>
        <a:bodyPr/>
        <a:lstStyle/>
        <a:p>
          <a:endParaRPr lang="fr-FR"/>
        </a:p>
      </dgm:t>
    </dgm:pt>
    <dgm:pt modelId="{B21CA985-DE39-DB44-B761-6E5614D475C3}">
      <dgm:prSet phldrT="[Texte]" custT="1"/>
      <dgm:spPr>
        <a:solidFill>
          <a:schemeClr val="accent6"/>
        </a:solidFill>
      </dgm:spPr>
      <dgm:t>
        <a:bodyPr/>
        <a:lstStyle/>
        <a:p>
          <a:r>
            <a:rPr lang="fr-FR" sz="1900" kern="1200" dirty="0"/>
            <a:t>Dialogue individuel, maïeutique</a:t>
          </a:r>
          <a:endParaRPr lang="fr-FR" sz="2400" kern="1200" dirty="0">
            <a:solidFill>
              <a:prstClr val="white"/>
            </a:solidFill>
            <a:latin typeface="Franklin Gothic Book" panose="020B0503020102020204"/>
            <a:ea typeface="+mn-ea"/>
            <a:cs typeface="+mn-cs"/>
          </a:endParaRPr>
        </a:p>
      </dgm:t>
    </dgm:pt>
    <dgm:pt modelId="{ADAF9DB3-B88D-A943-8E76-9A957EB9C5C0}" type="sibTrans" cxnId="{5D73F8A2-2DFA-3F4A-8284-8C3BA61ADB56}">
      <dgm:prSet/>
      <dgm:spPr/>
      <dgm:t>
        <a:bodyPr/>
        <a:lstStyle/>
        <a:p>
          <a:endParaRPr lang="fr-FR"/>
        </a:p>
      </dgm:t>
    </dgm:pt>
    <dgm:pt modelId="{21651A82-F48E-0E4F-A9AD-4ED1D4C3899A}" type="parTrans" cxnId="{5D73F8A2-2DFA-3F4A-8284-8C3BA61ADB56}">
      <dgm:prSet/>
      <dgm:spPr/>
      <dgm:t>
        <a:bodyPr/>
        <a:lstStyle/>
        <a:p>
          <a:endParaRPr lang="fr-FR"/>
        </a:p>
      </dgm:t>
    </dgm:pt>
    <dgm:pt modelId="{48BC731A-FB96-AD45-AD3A-46FEE4B4B5A1}">
      <dgm:prSet custT="1"/>
      <dgm:spPr>
        <a:solidFill>
          <a:schemeClr val="accent6"/>
        </a:solidFill>
      </dgm:spPr>
      <dgm:t>
        <a:bodyPr/>
        <a:lstStyle/>
        <a:p>
          <a:r>
            <a:rPr lang="fr-FR" sz="1900" kern="1200" dirty="0">
              <a:solidFill>
                <a:prstClr val="white"/>
              </a:solidFill>
              <a:latin typeface="Franklin Gothic Book" panose="020B0503020102020204"/>
              <a:ea typeface="+mn-ea"/>
              <a:cs typeface="+mn-cs"/>
            </a:rPr>
            <a:t>Pas de transmission de savoir</a:t>
          </a:r>
        </a:p>
      </dgm:t>
    </dgm:pt>
    <dgm:pt modelId="{F054A689-E1C8-F44E-B1AA-B6AEB03F70B1}" type="parTrans" cxnId="{DEE004C2-9B77-BD49-8368-23659B8A6E49}">
      <dgm:prSet/>
      <dgm:spPr/>
      <dgm:t>
        <a:bodyPr/>
        <a:lstStyle/>
        <a:p>
          <a:endParaRPr lang="fr-FR"/>
        </a:p>
      </dgm:t>
    </dgm:pt>
    <dgm:pt modelId="{A39198CB-13B2-024B-8A43-E91567753E55}" type="sibTrans" cxnId="{DEE004C2-9B77-BD49-8368-23659B8A6E49}">
      <dgm:prSet/>
      <dgm:spPr/>
      <dgm:t>
        <a:bodyPr/>
        <a:lstStyle/>
        <a:p>
          <a:endParaRPr lang="fr-FR"/>
        </a:p>
      </dgm:t>
    </dgm:pt>
    <dgm:pt modelId="{389148FD-3C2F-A64D-A2FA-62A619CDB583}">
      <dgm:prSet custT="1"/>
      <dgm:spPr>
        <a:solidFill>
          <a:schemeClr val="accent6"/>
        </a:solidFill>
      </dgm:spPr>
      <dgm:t>
        <a:bodyPr/>
        <a:lstStyle/>
        <a:p>
          <a:r>
            <a:rPr lang="fr-FR" sz="1900" kern="1200" dirty="0">
              <a:solidFill>
                <a:prstClr val="white"/>
              </a:solidFill>
              <a:latin typeface="Franklin Gothic Book" panose="020B0503020102020204"/>
              <a:ea typeface="+mn-ea"/>
              <a:cs typeface="+mn-cs"/>
            </a:rPr>
            <a:t>« Savoir</a:t>
          </a:r>
          <a:r>
            <a:rPr lang="fr-FR" sz="2600" kern="1200" dirty="0"/>
            <a:t> </a:t>
          </a:r>
          <a:r>
            <a:rPr lang="fr-FR" sz="1900" kern="1200" dirty="0">
              <a:solidFill>
                <a:prstClr val="white"/>
              </a:solidFill>
              <a:latin typeface="Franklin Gothic Book" panose="020B0503020102020204"/>
              <a:ea typeface="+mn-ea"/>
              <a:cs typeface="+mn-cs"/>
            </a:rPr>
            <a:t>argumenter »</a:t>
          </a:r>
          <a:r>
            <a:rPr lang="fr-FR" sz="2600" kern="1200" dirty="0"/>
            <a:t> </a:t>
          </a:r>
        </a:p>
      </dgm:t>
    </dgm:pt>
    <dgm:pt modelId="{EBD982B8-DC5E-A04A-B7AA-84FFE07A3523}" type="parTrans" cxnId="{47990272-396D-104E-9849-3A00C908E0B1}">
      <dgm:prSet/>
      <dgm:spPr/>
      <dgm:t>
        <a:bodyPr/>
        <a:lstStyle/>
        <a:p>
          <a:endParaRPr lang="fr-FR"/>
        </a:p>
      </dgm:t>
    </dgm:pt>
    <dgm:pt modelId="{360BAD5D-649E-0B49-8E0A-904DFD21EC3D}" type="sibTrans" cxnId="{47990272-396D-104E-9849-3A00C908E0B1}">
      <dgm:prSet/>
      <dgm:spPr/>
      <dgm:t>
        <a:bodyPr/>
        <a:lstStyle/>
        <a:p>
          <a:endParaRPr lang="fr-FR"/>
        </a:p>
      </dgm:t>
    </dgm:pt>
    <dgm:pt modelId="{BB3006FB-C3D5-B64B-B170-FC1C923CDB15}">
      <dgm:prSet custT="1"/>
      <dgm:spPr>
        <a:solidFill>
          <a:schemeClr val="accent6"/>
        </a:solidFill>
      </dgm:spPr>
      <dgm:t>
        <a:bodyPr/>
        <a:lstStyle/>
        <a:p>
          <a:r>
            <a:rPr lang="fr-FR" sz="1900" dirty="0"/>
            <a:t>Ne se fait pas payer</a:t>
          </a:r>
        </a:p>
      </dgm:t>
    </dgm:pt>
    <dgm:pt modelId="{075854B2-5750-CE48-8760-0417211BB429}" type="parTrans" cxnId="{8F275545-9520-9F42-91C6-88161BFDB3F8}">
      <dgm:prSet/>
      <dgm:spPr/>
      <dgm:t>
        <a:bodyPr/>
        <a:lstStyle/>
        <a:p>
          <a:endParaRPr lang="fr-FR"/>
        </a:p>
      </dgm:t>
    </dgm:pt>
    <dgm:pt modelId="{0F18D9CA-A825-334F-9E9E-BFB5AF827D79}" type="sibTrans" cxnId="{8F275545-9520-9F42-91C6-88161BFDB3F8}">
      <dgm:prSet/>
      <dgm:spPr/>
      <dgm:t>
        <a:bodyPr/>
        <a:lstStyle/>
        <a:p>
          <a:endParaRPr lang="fr-FR"/>
        </a:p>
      </dgm:t>
    </dgm:pt>
    <dgm:pt modelId="{8C59973B-0ABD-5843-A8AC-14F5245C4F1E}" type="pres">
      <dgm:prSet presAssocID="{03D0E1F7-0254-9A4F-B27D-8796E26E0FEE}" presName="composite" presStyleCnt="0">
        <dgm:presLayoutVars>
          <dgm:chMax val="5"/>
          <dgm:dir/>
          <dgm:animLvl val="ctr"/>
          <dgm:resizeHandles val="exact"/>
        </dgm:presLayoutVars>
      </dgm:prSet>
      <dgm:spPr/>
    </dgm:pt>
    <dgm:pt modelId="{304CFF0F-F833-934A-BDE0-99CC5ECF3CCB}" type="pres">
      <dgm:prSet presAssocID="{03D0E1F7-0254-9A4F-B27D-8796E26E0FEE}" presName="cycle" presStyleCnt="0"/>
      <dgm:spPr/>
    </dgm:pt>
    <dgm:pt modelId="{22A68603-5E9C-E84A-B2C0-7229945D9458}" type="pres">
      <dgm:prSet presAssocID="{03D0E1F7-0254-9A4F-B27D-8796E26E0FEE}" presName="centerShape" presStyleCnt="0"/>
      <dgm:spPr/>
    </dgm:pt>
    <dgm:pt modelId="{9AECDF49-FDE1-654A-AEE2-231B6B16B134}" type="pres">
      <dgm:prSet presAssocID="{03D0E1F7-0254-9A4F-B27D-8796E26E0FEE}" presName="connSite" presStyleLbl="node1" presStyleIdx="0" presStyleCnt="7"/>
      <dgm:spPr/>
    </dgm:pt>
    <dgm:pt modelId="{AFE4F42C-9400-4440-A002-5F5AA809C82E}" type="pres">
      <dgm:prSet presAssocID="{03D0E1F7-0254-9A4F-B27D-8796E26E0FEE}" presName="visible" presStyleLbl="node1" presStyleIdx="0" presStyleCnt="7" custScaleX="235146" custScaleY="120344" custLinFactNeighborX="64089" custLinFactNeighborY="-9355"/>
      <dgm:spPr>
        <a:solidFill>
          <a:schemeClr val="accent6"/>
        </a:solidFill>
      </dgm:spPr>
    </dgm:pt>
    <dgm:pt modelId="{948113B5-5114-F248-8356-E325E582A4E4}" type="pres">
      <dgm:prSet presAssocID="{7E6F7D3C-2709-1A4B-9ACC-3F0C905D70AA}" presName="Name25" presStyleLbl="parChTrans1D1" presStyleIdx="0" presStyleCnt="6"/>
      <dgm:spPr/>
    </dgm:pt>
    <dgm:pt modelId="{A421346E-DA5B-D840-B1A1-A5A3101716EA}" type="pres">
      <dgm:prSet presAssocID="{512F5777-822E-A745-9A30-564DD523238F}" presName="node" presStyleCnt="0"/>
      <dgm:spPr/>
    </dgm:pt>
    <dgm:pt modelId="{4B4F0A54-2BB1-6948-B46E-CE75B3AE8F96}" type="pres">
      <dgm:prSet presAssocID="{512F5777-822E-A745-9A30-564DD523238F}" presName="parentNode" presStyleLbl="node1" presStyleIdx="1" presStyleCnt="7" custScaleX="402144" custScaleY="173105" custLinFactNeighborX="-92794" custLinFactNeighborY="-12599">
        <dgm:presLayoutVars>
          <dgm:chMax val="1"/>
          <dgm:bulletEnabled val="1"/>
        </dgm:presLayoutVars>
      </dgm:prSet>
      <dgm:spPr/>
    </dgm:pt>
    <dgm:pt modelId="{0544100F-B8C5-FD41-A7A3-D9031CA40083}" type="pres">
      <dgm:prSet presAssocID="{512F5777-822E-A745-9A30-564DD523238F}" presName="childNode" presStyleLbl="revTx" presStyleIdx="0" presStyleCnt="0">
        <dgm:presLayoutVars>
          <dgm:bulletEnabled val="1"/>
        </dgm:presLayoutVars>
      </dgm:prSet>
      <dgm:spPr/>
    </dgm:pt>
    <dgm:pt modelId="{BD96705C-58E7-FE44-B551-74ABB4BEF662}" type="pres">
      <dgm:prSet presAssocID="{21651A82-F48E-0E4F-A9AD-4ED1D4C3899A}" presName="Name25" presStyleLbl="parChTrans1D1" presStyleIdx="1" presStyleCnt="6"/>
      <dgm:spPr/>
    </dgm:pt>
    <dgm:pt modelId="{8426CE6A-6ED8-424F-B0FB-AC953637207B}" type="pres">
      <dgm:prSet presAssocID="{B21CA985-DE39-DB44-B761-6E5614D475C3}" presName="node" presStyleCnt="0"/>
      <dgm:spPr/>
    </dgm:pt>
    <dgm:pt modelId="{440763E1-2142-C041-90FC-837B64DF24B6}" type="pres">
      <dgm:prSet presAssocID="{B21CA985-DE39-DB44-B761-6E5614D475C3}" presName="parentNode" presStyleLbl="node1" presStyleIdx="2" presStyleCnt="7" custScaleX="331682" custScaleY="131979" custLinFactX="-200000" custLinFactNeighborX="-276653" custLinFactNeighborY="1242">
        <dgm:presLayoutVars>
          <dgm:chMax val="1"/>
          <dgm:bulletEnabled val="1"/>
        </dgm:presLayoutVars>
      </dgm:prSet>
      <dgm:spPr/>
    </dgm:pt>
    <dgm:pt modelId="{E8B06685-8CBA-7647-9061-61F4359E953B}" type="pres">
      <dgm:prSet presAssocID="{B21CA985-DE39-DB44-B761-6E5614D475C3}" presName="childNode" presStyleLbl="revTx" presStyleIdx="0" presStyleCnt="0">
        <dgm:presLayoutVars>
          <dgm:bulletEnabled val="1"/>
        </dgm:presLayoutVars>
      </dgm:prSet>
      <dgm:spPr/>
    </dgm:pt>
    <dgm:pt modelId="{7DE0FEAB-7D18-CA41-89A0-635E47F1CEA4}" type="pres">
      <dgm:prSet presAssocID="{C1538CBE-F5FB-254C-8F32-B27D23473FA9}" presName="Name25" presStyleLbl="parChTrans1D1" presStyleIdx="2" presStyleCnt="6"/>
      <dgm:spPr/>
    </dgm:pt>
    <dgm:pt modelId="{6A030BD5-14D0-F047-9A67-09EB2CFB4B4C}" type="pres">
      <dgm:prSet presAssocID="{A8805E6A-57E4-5441-B71C-F0DCFB4FEFEB}" presName="node" presStyleCnt="0"/>
      <dgm:spPr/>
    </dgm:pt>
    <dgm:pt modelId="{9B9191C6-CC47-DD48-86CD-A920002BFDCB}" type="pres">
      <dgm:prSet presAssocID="{A8805E6A-57E4-5441-B71C-F0DCFB4FEFEB}" presName="parentNode" presStyleLbl="node1" presStyleIdx="3" presStyleCnt="7" custScaleX="250175" custScaleY="138253" custLinFactX="-264694" custLinFactNeighborX="-300000" custLinFactNeighborY="16757">
        <dgm:presLayoutVars>
          <dgm:chMax val="1"/>
          <dgm:bulletEnabled val="1"/>
        </dgm:presLayoutVars>
      </dgm:prSet>
      <dgm:spPr/>
    </dgm:pt>
    <dgm:pt modelId="{08633C9D-B0B7-6C4B-8E04-243370334B81}" type="pres">
      <dgm:prSet presAssocID="{A8805E6A-57E4-5441-B71C-F0DCFB4FEFEB}" presName="childNode" presStyleLbl="revTx" presStyleIdx="0" presStyleCnt="0">
        <dgm:presLayoutVars>
          <dgm:bulletEnabled val="1"/>
        </dgm:presLayoutVars>
      </dgm:prSet>
      <dgm:spPr/>
    </dgm:pt>
    <dgm:pt modelId="{ECE25635-6ECF-6246-9331-AC15D3C87CBB}" type="pres">
      <dgm:prSet presAssocID="{F054A689-E1C8-F44E-B1AA-B6AEB03F70B1}" presName="Name25" presStyleLbl="parChTrans1D1" presStyleIdx="3" presStyleCnt="6"/>
      <dgm:spPr/>
    </dgm:pt>
    <dgm:pt modelId="{CF0D14FB-CBE4-EC43-8A82-927B4490FCA8}" type="pres">
      <dgm:prSet presAssocID="{48BC731A-FB96-AD45-AD3A-46FEE4B4B5A1}" presName="node" presStyleCnt="0"/>
      <dgm:spPr/>
    </dgm:pt>
    <dgm:pt modelId="{CC017B6A-5CC2-2144-8CA4-735ABB61D69B}" type="pres">
      <dgm:prSet presAssocID="{48BC731A-FB96-AD45-AD3A-46FEE4B4B5A1}" presName="parentNode" presStyleLbl="node1" presStyleIdx="4" presStyleCnt="7" custScaleX="297114" custScaleY="125467" custLinFactX="-184858" custLinFactY="45885" custLinFactNeighborX="-200000" custLinFactNeighborY="100000">
        <dgm:presLayoutVars>
          <dgm:chMax val="1"/>
          <dgm:bulletEnabled val="1"/>
        </dgm:presLayoutVars>
      </dgm:prSet>
      <dgm:spPr/>
    </dgm:pt>
    <dgm:pt modelId="{B28C1309-B4DE-714B-B706-662A0327765B}" type="pres">
      <dgm:prSet presAssocID="{48BC731A-FB96-AD45-AD3A-46FEE4B4B5A1}" presName="childNode" presStyleLbl="revTx" presStyleIdx="0" presStyleCnt="0">
        <dgm:presLayoutVars>
          <dgm:bulletEnabled val="1"/>
        </dgm:presLayoutVars>
      </dgm:prSet>
      <dgm:spPr/>
    </dgm:pt>
    <dgm:pt modelId="{F33FC440-C797-BB4F-862B-52A8DB289CD7}" type="pres">
      <dgm:prSet presAssocID="{EBD982B8-DC5E-A04A-B7AA-84FFE07A3523}" presName="Name25" presStyleLbl="parChTrans1D1" presStyleIdx="4" presStyleCnt="6"/>
      <dgm:spPr/>
    </dgm:pt>
    <dgm:pt modelId="{7ED61D77-BA94-EF4A-A252-BBBF3A9C5B85}" type="pres">
      <dgm:prSet presAssocID="{389148FD-3C2F-A64D-A2FA-62A619CDB583}" presName="node" presStyleCnt="0"/>
      <dgm:spPr/>
    </dgm:pt>
    <dgm:pt modelId="{0D2C70F2-A56B-464A-B6EC-A38DA2ABD972}" type="pres">
      <dgm:prSet presAssocID="{389148FD-3C2F-A64D-A2FA-62A619CDB583}" presName="parentNode" presStyleLbl="node1" presStyleIdx="5" presStyleCnt="7" custScaleX="277664" custScaleY="114954" custLinFactNeighborX="-62586" custLinFactNeighborY="26311">
        <dgm:presLayoutVars>
          <dgm:chMax val="1"/>
          <dgm:bulletEnabled val="1"/>
        </dgm:presLayoutVars>
      </dgm:prSet>
      <dgm:spPr/>
    </dgm:pt>
    <dgm:pt modelId="{648D08AA-EA8B-C044-9205-8470393A130A}" type="pres">
      <dgm:prSet presAssocID="{389148FD-3C2F-A64D-A2FA-62A619CDB583}" presName="childNode" presStyleLbl="revTx" presStyleIdx="0" presStyleCnt="0">
        <dgm:presLayoutVars>
          <dgm:bulletEnabled val="1"/>
        </dgm:presLayoutVars>
      </dgm:prSet>
      <dgm:spPr/>
    </dgm:pt>
    <dgm:pt modelId="{8CE25AC4-04F2-A54E-B3CF-4646BF382ED4}" type="pres">
      <dgm:prSet presAssocID="{075854B2-5750-CE48-8760-0417211BB429}" presName="Name25" presStyleLbl="parChTrans1D1" presStyleIdx="5" presStyleCnt="6"/>
      <dgm:spPr/>
    </dgm:pt>
    <dgm:pt modelId="{2EA98E5A-2E3F-7A41-99FC-5C99CC8804B9}" type="pres">
      <dgm:prSet presAssocID="{BB3006FB-C3D5-B64B-B170-FC1C923CDB15}" presName="node" presStyleCnt="0"/>
      <dgm:spPr/>
    </dgm:pt>
    <dgm:pt modelId="{1159C542-CB6C-1D4B-ACD6-8479134AB521}" type="pres">
      <dgm:prSet presAssocID="{BB3006FB-C3D5-B64B-B170-FC1C923CDB15}" presName="parentNode" presStyleLbl="node1" presStyleIdx="6" presStyleCnt="7" custScaleX="262432" custLinFactX="-197369" custLinFactY="-100000" custLinFactNeighborX="-200000" custLinFactNeighborY="-118253">
        <dgm:presLayoutVars>
          <dgm:chMax val="1"/>
          <dgm:bulletEnabled val="1"/>
        </dgm:presLayoutVars>
      </dgm:prSet>
      <dgm:spPr/>
    </dgm:pt>
    <dgm:pt modelId="{AB4DB552-3117-2C4A-9D57-DE74E0C88EDB}" type="pres">
      <dgm:prSet presAssocID="{BB3006FB-C3D5-B64B-B170-FC1C923CDB15}" presName="childNode" presStyleLbl="revTx" presStyleIdx="0" presStyleCnt="0">
        <dgm:presLayoutVars>
          <dgm:bulletEnabled val="1"/>
        </dgm:presLayoutVars>
      </dgm:prSet>
      <dgm:spPr/>
    </dgm:pt>
  </dgm:ptLst>
  <dgm:cxnLst>
    <dgm:cxn modelId="{7FE49211-94F0-BD49-A375-1FED4B42BB7D}" type="presOf" srcId="{03D0E1F7-0254-9A4F-B27D-8796E26E0FEE}" destId="{8C59973B-0ABD-5843-A8AC-14F5245C4F1E}" srcOrd="0" destOrd="0" presId="urn:microsoft.com/office/officeart/2005/8/layout/radial2"/>
    <dgm:cxn modelId="{2C594F19-030E-8545-8149-4C68A607B7D3}" type="presOf" srcId="{7E6F7D3C-2709-1A4B-9ACC-3F0C905D70AA}" destId="{948113B5-5114-F248-8356-E325E582A4E4}" srcOrd="0" destOrd="0" presId="urn:microsoft.com/office/officeart/2005/8/layout/radial2"/>
    <dgm:cxn modelId="{6517D225-EACB-B14D-93CC-1D0D39AAA830}" srcId="{03D0E1F7-0254-9A4F-B27D-8796E26E0FEE}" destId="{512F5777-822E-A745-9A30-564DD523238F}" srcOrd="0" destOrd="0" parTransId="{7E6F7D3C-2709-1A4B-9ACC-3F0C905D70AA}" sibTransId="{48B1A88E-4C82-AA4A-B847-81AA8A1AB456}"/>
    <dgm:cxn modelId="{1C6BC144-8DD0-CE47-BDDE-9DCE0766A545}" type="presOf" srcId="{389148FD-3C2F-A64D-A2FA-62A619CDB583}" destId="{0D2C70F2-A56B-464A-B6EC-A38DA2ABD972}" srcOrd="0" destOrd="0" presId="urn:microsoft.com/office/officeart/2005/8/layout/radial2"/>
    <dgm:cxn modelId="{8F275545-9520-9F42-91C6-88161BFDB3F8}" srcId="{03D0E1F7-0254-9A4F-B27D-8796E26E0FEE}" destId="{BB3006FB-C3D5-B64B-B170-FC1C923CDB15}" srcOrd="5" destOrd="0" parTransId="{075854B2-5750-CE48-8760-0417211BB429}" sibTransId="{0F18D9CA-A825-334F-9E9E-BFB5AF827D79}"/>
    <dgm:cxn modelId="{7E27AA6C-B900-104B-9BBE-B5018B944CA5}" type="presOf" srcId="{C1538CBE-F5FB-254C-8F32-B27D23473FA9}" destId="{7DE0FEAB-7D18-CA41-89A0-635E47F1CEA4}" srcOrd="0" destOrd="0" presId="urn:microsoft.com/office/officeart/2005/8/layout/radial2"/>
    <dgm:cxn modelId="{47990272-396D-104E-9849-3A00C908E0B1}" srcId="{03D0E1F7-0254-9A4F-B27D-8796E26E0FEE}" destId="{389148FD-3C2F-A64D-A2FA-62A619CDB583}" srcOrd="4" destOrd="0" parTransId="{EBD982B8-DC5E-A04A-B7AA-84FFE07A3523}" sibTransId="{360BAD5D-649E-0B49-8E0A-904DFD21EC3D}"/>
    <dgm:cxn modelId="{6F7A8688-6D5A-7F4F-A213-86887D05AD95}" type="presOf" srcId="{21651A82-F48E-0E4F-A9AD-4ED1D4C3899A}" destId="{BD96705C-58E7-FE44-B551-74ABB4BEF662}" srcOrd="0" destOrd="0" presId="urn:microsoft.com/office/officeart/2005/8/layout/radial2"/>
    <dgm:cxn modelId="{5D73F8A2-2DFA-3F4A-8284-8C3BA61ADB56}" srcId="{03D0E1F7-0254-9A4F-B27D-8796E26E0FEE}" destId="{B21CA985-DE39-DB44-B761-6E5614D475C3}" srcOrd="1" destOrd="0" parTransId="{21651A82-F48E-0E4F-A9AD-4ED1D4C3899A}" sibTransId="{ADAF9DB3-B88D-A943-8E76-9A957EB9C5C0}"/>
    <dgm:cxn modelId="{D340CCAA-2EC6-FA41-9796-E965A4FCC8C9}" type="presOf" srcId="{B21CA985-DE39-DB44-B761-6E5614D475C3}" destId="{440763E1-2142-C041-90FC-837B64DF24B6}" srcOrd="0" destOrd="0" presId="urn:microsoft.com/office/officeart/2005/8/layout/radial2"/>
    <dgm:cxn modelId="{C46DF2AD-847E-9C43-BDA3-962C0015F088}" type="presOf" srcId="{A8805E6A-57E4-5441-B71C-F0DCFB4FEFEB}" destId="{9B9191C6-CC47-DD48-86CD-A920002BFDCB}" srcOrd="0" destOrd="0" presId="urn:microsoft.com/office/officeart/2005/8/layout/radial2"/>
    <dgm:cxn modelId="{57A731B5-E095-E547-8CDE-27C40F045AA1}" srcId="{03D0E1F7-0254-9A4F-B27D-8796E26E0FEE}" destId="{A8805E6A-57E4-5441-B71C-F0DCFB4FEFEB}" srcOrd="2" destOrd="0" parTransId="{C1538CBE-F5FB-254C-8F32-B27D23473FA9}" sibTransId="{BE670A25-522A-2446-B0AD-505685C6AC9B}"/>
    <dgm:cxn modelId="{0190B7B9-3973-D14C-B3BB-49E1C66D0B05}" type="presOf" srcId="{BB3006FB-C3D5-B64B-B170-FC1C923CDB15}" destId="{1159C542-CB6C-1D4B-ACD6-8479134AB521}" srcOrd="0" destOrd="0" presId="urn:microsoft.com/office/officeart/2005/8/layout/radial2"/>
    <dgm:cxn modelId="{9A76C7C0-48EA-4647-88F7-FBA7B84E5DB4}" type="presOf" srcId="{512F5777-822E-A745-9A30-564DD523238F}" destId="{4B4F0A54-2BB1-6948-B46E-CE75B3AE8F96}" srcOrd="0" destOrd="0" presId="urn:microsoft.com/office/officeart/2005/8/layout/radial2"/>
    <dgm:cxn modelId="{DEE004C2-9B77-BD49-8368-23659B8A6E49}" srcId="{03D0E1F7-0254-9A4F-B27D-8796E26E0FEE}" destId="{48BC731A-FB96-AD45-AD3A-46FEE4B4B5A1}" srcOrd="3" destOrd="0" parTransId="{F054A689-E1C8-F44E-B1AA-B6AEB03F70B1}" sibTransId="{A39198CB-13B2-024B-8A43-E91567753E55}"/>
    <dgm:cxn modelId="{BB9776CD-C628-3E40-9BF2-525EB0F521AD}" type="presOf" srcId="{075854B2-5750-CE48-8760-0417211BB429}" destId="{8CE25AC4-04F2-A54E-B3CF-4646BF382ED4}" srcOrd="0" destOrd="0" presId="urn:microsoft.com/office/officeart/2005/8/layout/radial2"/>
    <dgm:cxn modelId="{096E42D4-2681-FE49-BB7E-4D6E236BFF8E}" type="presOf" srcId="{48BC731A-FB96-AD45-AD3A-46FEE4B4B5A1}" destId="{CC017B6A-5CC2-2144-8CA4-735ABB61D69B}" srcOrd="0" destOrd="0" presId="urn:microsoft.com/office/officeart/2005/8/layout/radial2"/>
    <dgm:cxn modelId="{931BF2DA-C658-8E42-9415-E074334EFCF2}" type="presOf" srcId="{F054A689-E1C8-F44E-B1AA-B6AEB03F70B1}" destId="{ECE25635-6ECF-6246-9331-AC15D3C87CBB}" srcOrd="0" destOrd="0" presId="urn:microsoft.com/office/officeart/2005/8/layout/radial2"/>
    <dgm:cxn modelId="{B28182ED-29B4-8B44-A641-8E4CCB220C7E}" type="presOf" srcId="{EBD982B8-DC5E-A04A-B7AA-84FFE07A3523}" destId="{F33FC440-C797-BB4F-862B-52A8DB289CD7}" srcOrd="0" destOrd="0" presId="urn:microsoft.com/office/officeart/2005/8/layout/radial2"/>
    <dgm:cxn modelId="{8EF766B3-5016-DD40-B7A2-F1E509B52AB1}" type="presParOf" srcId="{8C59973B-0ABD-5843-A8AC-14F5245C4F1E}" destId="{304CFF0F-F833-934A-BDE0-99CC5ECF3CCB}" srcOrd="0" destOrd="0" presId="urn:microsoft.com/office/officeart/2005/8/layout/radial2"/>
    <dgm:cxn modelId="{7959FBC6-6C04-5D43-B308-E3E1865113F0}" type="presParOf" srcId="{304CFF0F-F833-934A-BDE0-99CC5ECF3CCB}" destId="{22A68603-5E9C-E84A-B2C0-7229945D9458}" srcOrd="0" destOrd="0" presId="urn:microsoft.com/office/officeart/2005/8/layout/radial2"/>
    <dgm:cxn modelId="{ACD342CE-7A93-3E46-A0A8-AD26B3F325CC}" type="presParOf" srcId="{22A68603-5E9C-E84A-B2C0-7229945D9458}" destId="{9AECDF49-FDE1-654A-AEE2-231B6B16B134}" srcOrd="0" destOrd="0" presId="urn:microsoft.com/office/officeart/2005/8/layout/radial2"/>
    <dgm:cxn modelId="{8C6FA96D-6AF4-9E42-9C81-84F3ED340A4C}" type="presParOf" srcId="{22A68603-5E9C-E84A-B2C0-7229945D9458}" destId="{AFE4F42C-9400-4440-A002-5F5AA809C82E}" srcOrd="1" destOrd="0" presId="urn:microsoft.com/office/officeart/2005/8/layout/radial2"/>
    <dgm:cxn modelId="{41722B5D-5407-5E47-A23B-7EF1FFDCF872}" type="presParOf" srcId="{304CFF0F-F833-934A-BDE0-99CC5ECF3CCB}" destId="{948113B5-5114-F248-8356-E325E582A4E4}" srcOrd="1" destOrd="0" presId="urn:microsoft.com/office/officeart/2005/8/layout/radial2"/>
    <dgm:cxn modelId="{E133B0B5-44CB-7640-B593-5C96199844FD}" type="presParOf" srcId="{304CFF0F-F833-934A-BDE0-99CC5ECF3CCB}" destId="{A421346E-DA5B-D840-B1A1-A5A3101716EA}" srcOrd="2" destOrd="0" presId="urn:microsoft.com/office/officeart/2005/8/layout/radial2"/>
    <dgm:cxn modelId="{EA1676D1-D137-884B-A0AF-5DBDB6426AEC}" type="presParOf" srcId="{A421346E-DA5B-D840-B1A1-A5A3101716EA}" destId="{4B4F0A54-2BB1-6948-B46E-CE75B3AE8F96}" srcOrd="0" destOrd="0" presId="urn:microsoft.com/office/officeart/2005/8/layout/radial2"/>
    <dgm:cxn modelId="{11031173-45E1-F74A-8A1F-744E611FA1C0}" type="presParOf" srcId="{A421346E-DA5B-D840-B1A1-A5A3101716EA}" destId="{0544100F-B8C5-FD41-A7A3-D9031CA40083}" srcOrd="1" destOrd="0" presId="urn:microsoft.com/office/officeart/2005/8/layout/radial2"/>
    <dgm:cxn modelId="{A43DF2C1-0118-8A4D-82AD-16C4B04A9B21}" type="presParOf" srcId="{304CFF0F-F833-934A-BDE0-99CC5ECF3CCB}" destId="{BD96705C-58E7-FE44-B551-74ABB4BEF662}" srcOrd="3" destOrd="0" presId="urn:microsoft.com/office/officeart/2005/8/layout/radial2"/>
    <dgm:cxn modelId="{615E07E6-DC46-1B46-B4AC-30C9912B6F30}" type="presParOf" srcId="{304CFF0F-F833-934A-BDE0-99CC5ECF3CCB}" destId="{8426CE6A-6ED8-424F-B0FB-AC953637207B}" srcOrd="4" destOrd="0" presId="urn:microsoft.com/office/officeart/2005/8/layout/radial2"/>
    <dgm:cxn modelId="{70A38879-491E-804A-B610-D0EDC3B2E124}" type="presParOf" srcId="{8426CE6A-6ED8-424F-B0FB-AC953637207B}" destId="{440763E1-2142-C041-90FC-837B64DF24B6}" srcOrd="0" destOrd="0" presId="urn:microsoft.com/office/officeart/2005/8/layout/radial2"/>
    <dgm:cxn modelId="{87B8D613-D69C-664D-B931-4476090F312F}" type="presParOf" srcId="{8426CE6A-6ED8-424F-B0FB-AC953637207B}" destId="{E8B06685-8CBA-7647-9061-61F4359E953B}" srcOrd="1" destOrd="0" presId="urn:microsoft.com/office/officeart/2005/8/layout/radial2"/>
    <dgm:cxn modelId="{F7449C0F-CCA3-0944-A877-9108765089BD}" type="presParOf" srcId="{304CFF0F-F833-934A-BDE0-99CC5ECF3CCB}" destId="{7DE0FEAB-7D18-CA41-89A0-635E47F1CEA4}" srcOrd="5" destOrd="0" presId="urn:microsoft.com/office/officeart/2005/8/layout/radial2"/>
    <dgm:cxn modelId="{E75B3AC1-EECD-D54B-9DAF-AD830DEEE1B6}" type="presParOf" srcId="{304CFF0F-F833-934A-BDE0-99CC5ECF3CCB}" destId="{6A030BD5-14D0-F047-9A67-09EB2CFB4B4C}" srcOrd="6" destOrd="0" presId="urn:microsoft.com/office/officeart/2005/8/layout/radial2"/>
    <dgm:cxn modelId="{6FE1C77F-4F51-544E-9A4B-915AC3BF66FB}" type="presParOf" srcId="{6A030BD5-14D0-F047-9A67-09EB2CFB4B4C}" destId="{9B9191C6-CC47-DD48-86CD-A920002BFDCB}" srcOrd="0" destOrd="0" presId="urn:microsoft.com/office/officeart/2005/8/layout/radial2"/>
    <dgm:cxn modelId="{5C69B223-B828-454A-AEAF-39934FA15C7C}" type="presParOf" srcId="{6A030BD5-14D0-F047-9A67-09EB2CFB4B4C}" destId="{08633C9D-B0B7-6C4B-8E04-243370334B81}" srcOrd="1" destOrd="0" presId="urn:microsoft.com/office/officeart/2005/8/layout/radial2"/>
    <dgm:cxn modelId="{FCD38555-692C-5145-AAF9-91DB7CDED4A7}" type="presParOf" srcId="{304CFF0F-F833-934A-BDE0-99CC5ECF3CCB}" destId="{ECE25635-6ECF-6246-9331-AC15D3C87CBB}" srcOrd="7" destOrd="0" presId="urn:microsoft.com/office/officeart/2005/8/layout/radial2"/>
    <dgm:cxn modelId="{A66EB806-5AD1-FF44-A9A1-0C2B0041FA3F}" type="presParOf" srcId="{304CFF0F-F833-934A-BDE0-99CC5ECF3CCB}" destId="{CF0D14FB-CBE4-EC43-8A82-927B4490FCA8}" srcOrd="8" destOrd="0" presId="urn:microsoft.com/office/officeart/2005/8/layout/radial2"/>
    <dgm:cxn modelId="{1F53FCB6-613D-BB41-9C7F-6CE0FBE82453}" type="presParOf" srcId="{CF0D14FB-CBE4-EC43-8A82-927B4490FCA8}" destId="{CC017B6A-5CC2-2144-8CA4-735ABB61D69B}" srcOrd="0" destOrd="0" presId="urn:microsoft.com/office/officeart/2005/8/layout/radial2"/>
    <dgm:cxn modelId="{D6138937-2242-FB40-A5CA-C6AC723F8988}" type="presParOf" srcId="{CF0D14FB-CBE4-EC43-8A82-927B4490FCA8}" destId="{B28C1309-B4DE-714B-B706-662A0327765B}" srcOrd="1" destOrd="0" presId="urn:microsoft.com/office/officeart/2005/8/layout/radial2"/>
    <dgm:cxn modelId="{D368F08F-A8AC-9E4A-881D-E7CE25EC6298}" type="presParOf" srcId="{304CFF0F-F833-934A-BDE0-99CC5ECF3CCB}" destId="{F33FC440-C797-BB4F-862B-52A8DB289CD7}" srcOrd="9" destOrd="0" presId="urn:microsoft.com/office/officeart/2005/8/layout/radial2"/>
    <dgm:cxn modelId="{17E47824-ED97-3B43-96C0-8454E0D3AF3C}" type="presParOf" srcId="{304CFF0F-F833-934A-BDE0-99CC5ECF3CCB}" destId="{7ED61D77-BA94-EF4A-A252-BBBF3A9C5B85}" srcOrd="10" destOrd="0" presId="urn:microsoft.com/office/officeart/2005/8/layout/radial2"/>
    <dgm:cxn modelId="{9194658F-8437-024E-84E2-A5B6999F597B}" type="presParOf" srcId="{7ED61D77-BA94-EF4A-A252-BBBF3A9C5B85}" destId="{0D2C70F2-A56B-464A-B6EC-A38DA2ABD972}" srcOrd="0" destOrd="0" presId="urn:microsoft.com/office/officeart/2005/8/layout/radial2"/>
    <dgm:cxn modelId="{E4ABCB31-1102-DB4F-90BF-165054D6FE16}" type="presParOf" srcId="{7ED61D77-BA94-EF4A-A252-BBBF3A9C5B85}" destId="{648D08AA-EA8B-C044-9205-8470393A130A}" srcOrd="1" destOrd="0" presId="urn:microsoft.com/office/officeart/2005/8/layout/radial2"/>
    <dgm:cxn modelId="{66F847E7-F3C8-0D49-B9A4-8F1CE942FB78}" type="presParOf" srcId="{304CFF0F-F833-934A-BDE0-99CC5ECF3CCB}" destId="{8CE25AC4-04F2-A54E-B3CF-4646BF382ED4}" srcOrd="11" destOrd="0" presId="urn:microsoft.com/office/officeart/2005/8/layout/radial2"/>
    <dgm:cxn modelId="{9B75C979-3122-764E-9226-1EF6899A93E6}" type="presParOf" srcId="{304CFF0F-F833-934A-BDE0-99CC5ECF3CCB}" destId="{2EA98E5A-2E3F-7A41-99FC-5C99CC8804B9}" srcOrd="12" destOrd="0" presId="urn:microsoft.com/office/officeart/2005/8/layout/radial2"/>
    <dgm:cxn modelId="{A87CE967-3184-7041-92C7-217550EB5036}" type="presParOf" srcId="{2EA98E5A-2E3F-7A41-99FC-5C99CC8804B9}" destId="{1159C542-CB6C-1D4B-ACD6-8479134AB521}" srcOrd="0" destOrd="0" presId="urn:microsoft.com/office/officeart/2005/8/layout/radial2"/>
    <dgm:cxn modelId="{A60F0DA4-5406-D541-A77F-EBD293DD3FBE}" type="presParOf" srcId="{2EA98E5A-2E3F-7A41-99FC-5C99CC8804B9}" destId="{AB4DB552-3117-2C4A-9D57-DE74E0C88EDB}" srcOrd="1" destOrd="0" presId="urn:microsoft.com/office/officeart/2005/8/layout/radial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A690A6-C2E9-0F47-A88F-3A5C90A91C00}"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fr-FR"/>
        </a:p>
      </dgm:t>
    </dgm:pt>
    <dgm:pt modelId="{A60E13AA-007F-9D46-A458-D44BBB92278E}">
      <dgm:prSet phldrT="[Texte]" custT="1"/>
      <dgm:spPr>
        <a:solidFill>
          <a:srgbClr val="69A1AB"/>
        </a:solidFill>
      </dgm:spPr>
      <dgm:t>
        <a:bodyPr lIns="72000" tIns="72000" rIns="72000" bIns="72000"/>
        <a:lstStyle/>
        <a:p>
          <a:pPr algn="l">
            <a:spcAft>
              <a:spcPts val="0"/>
            </a:spcAft>
          </a:pPr>
          <a:r>
            <a:rPr lang="fr-FR" sz="2200" dirty="0"/>
            <a:t>Observation préalable de l'élève, comme Montaigne le préconisera : </a:t>
          </a:r>
        </a:p>
        <a:p>
          <a:pPr algn="l">
            <a:spcAft>
              <a:spcPts val="0"/>
            </a:spcAft>
          </a:pPr>
          <a:r>
            <a:rPr lang="fr-FR" sz="2200" i="1" dirty="0">
              <a:solidFill>
                <a:schemeClr val="bg1"/>
              </a:solidFill>
            </a:rPr>
            <a:t>« faire d'abord trotter le jeune esprit devant soi ».</a:t>
          </a:r>
        </a:p>
      </dgm:t>
    </dgm:pt>
    <dgm:pt modelId="{2F1B870F-204C-2747-A6E8-2AB05A9C7A1C}" type="parTrans" cxnId="{7A69B0EF-3B7C-8C4B-B160-1323F85B35CA}">
      <dgm:prSet/>
      <dgm:spPr/>
      <dgm:t>
        <a:bodyPr/>
        <a:lstStyle/>
        <a:p>
          <a:endParaRPr lang="fr-FR"/>
        </a:p>
      </dgm:t>
    </dgm:pt>
    <dgm:pt modelId="{0E14A2CC-AA07-1A4C-9BB0-9D9A4B05D23C}" type="sibTrans" cxnId="{7A69B0EF-3B7C-8C4B-B160-1323F85B35CA}">
      <dgm:prSet/>
      <dgm:spPr/>
      <dgm:t>
        <a:bodyPr/>
        <a:lstStyle/>
        <a:p>
          <a:endParaRPr lang="fr-FR"/>
        </a:p>
      </dgm:t>
    </dgm:pt>
    <dgm:pt modelId="{83CDD44B-70FB-004F-A1E0-3CDB7B022953}">
      <dgm:prSet phldrT="[Texte]" custT="1"/>
      <dgm:spPr/>
      <dgm:t>
        <a:bodyPr lIns="72000" tIns="72000" rIns="72000" bIns="72000"/>
        <a:lstStyle/>
        <a:p>
          <a:pPr marL="0" lvl="0" algn="l" defTabSz="977900">
            <a:lnSpc>
              <a:spcPct val="90000"/>
            </a:lnSpc>
            <a:spcBef>
              <a:spcPct val="0"/>
            </a:spcBef>
            <a:spcAft>
              <a:spcPts val="0"/>
            </a:spcAft>
            <a:buFont typeface="Wingdings" panose="05000000000000000000" pitchFamily="2" charset="2"/>
            <a:buNone/>
          </a:pPr>
          <a:r>
            <a:rPr lang="fr-FR" sz="2200" kern="1200" dirty="0">
              <a:solidFill>
                <a:prstClr val="white"/>
              </a:solidFill>
              <a:latin typeface="Franklin Gothic Book" panose="020B0503020102020204"/>
              <a:ea typeface="+mn-ea"/>
              <a:cs typeface="+mn-cs"/>
            </a:rPr>
            <a:t>Education respectueuse de l’enfant, « </a:t>
          </a:r>
          <a:r>
            <a:rPr lang="fr-FR" sz="2200" i="1" kern="1200" dirty="0">
              <a:solidFill>
                <a:prstClr val="white"/>
              </a:solidFill>
              <a:latin typeface="Franklin Gothic Book" panose="020B0503020102020204"/>
              <a:ea typeface="+mn-ea"/>
              <a:cs typeface="+mn-cs"/>
            </a:rPr>
            <a:t>considérant que nature ne subit pas de mutations soudaines sans grande violence</a:t>
          </a:r>
          <a:r>
            <a:rPr lang="fr-FR" sz="2200" kern="1200" dirty="0">
              <a:solidFill>
                <a:prstClr val="white"/>
              </a:solidFill>
              <a:latin typeface="Franklin Gothic Book" panose="020B0503020102020204"/>
              <a:ea typeface="+mn-ea"/>
              <a:cs typeface="+mn-cs"/>
            </a:rPr>
            <a:t>.» (</a:t>
          </a:r>
          <a:r>
            <a:rPr lang="fr-FR" sz="2200" i="1" kern="1200" dirty="0">
              <a:solidFill>
                <a:prstClr val="white"/>
              </a:solidFill>
              <a:latin typeface="Franklin Gothic Book" panose="020B0503020102020204"/>
              <a:ea typeface="+mn-ea"/>
              <a:cs typeface="+mn-cs"/>
            </a:rPr>
            <a:t>Gargantua</a:t>
          </a:r>
          <a:r>
            <a:rPr lang="fr-FR" sz="2200" kern="1200" dirty="0">
              <a:solidFill>
                <a:prstClr val="white"/>
              </a:solidFill>
              <a:latin typeface="Franklin Gothic Book" panose="020B0503020102020204"/>
              <a:ea typeface="+mn-ea"/>
              <a:cs typeface="+mn-cs"/>
            </a:rPr>
            <a:t>, XXIII)</a:t>
          </a:r>
        </a:p>
      </dgm:t>
    </dgm:pt>
    <dgm:pt modelId="{5DD66FAF-908E-FA4A-A14F-563629455814}" type="parTrans" cxnId="{E08F5E4D-EF1D-DA4C-BF47-36D886F9E3A8}">
      <dgm:prSet/>
      <dgm:spPr/>
      <dgm:t>
        <a:bodyPr/>
        <a:lstStyle/>
        <a:p>
          <a:endParaRPr lang="fr-FR"/>
        </a:p>
      </dgm:t>
    </dgm:pt>
    <dgm:pt modelId="{0BB1EF9E-B777-6C49-A2D5-7023589BFA9D}" type="sibTrans" cxnId="{E08F5E4D-EF1D-DA4C-BF47-36D886F9E3A8}">
      <dgm:prSet/>
      <dgm:spPr/>
      <dgm:t>
        <a:bodyPr/>
        <a:lstStyle/>
        <a:p>
          <a:endParaRPr lang="fr-FR"/>
        </a:p>
      </dgm:t>
    </dgm:pt>
    <dgm:pt modelId="{2053D01E-820F-9641-985A-5E9CFEB5E85D}">
      <dgm:prSet phldrT="[Texte]" custT="1"/>
      <dgm:spPr/>
      <dgm:t>
        <a:bodyPr lIns="72000" tIns="72000" rIns="72000" bIns="72000"/>
        <a:lstStyle/>
        <a:p>
          <a:pPr marL="0" lvl="0" algn="l" defTabSz="977900">
            <a:lnSpc>
              <a:spcPct val="90000"/>
            </a:lnSpc>
            <a:spcBef>
              <a:spcPct val="0"/>
            </a:spcBef>
            <a:spcAft>
              <a:spcPts val="0"/>
            </a:spcAft>
            <a:buFont typeface="Wingdings" panose="05000000000000000000" pitchFamily="2" charset="2"/>
            <a:buNone/>
          </a:pPr>
          <a:r>
            <a:rPr lang="fr-FR" sz="2200" kern="1200" dirty="0">
              <a:solidFill>
                <a:prstClr val="white"/>
              </a:solidFill>
              <a:latin typeface="Franklin Gothic Book" panose="020B0503020102020204"/>
              <a:ea typeface="+mn-ea"/>
              <a:cs typeface="+mn-cs"/>
            </a:rPr>
            <a:t>Fréquentation d’autres enfants, afin de créer une saine émulation.</a:t>
          </a:r>
        </a:p>
      </dgm:t>
    </dgm:pt>
    <dgm:pt modelId="{8E48471E-B60F-244A-9575-C9DD858C524B}" type="parTrans" cxnId="{8B3D42FB-E011-354E-9BB4-44C545338A63}">
      <dgm:prSet/>
      <dgm:spPr/>
      <dgm:t>
        <a:bodyPr/>
        <a:lstStyle/>
        <a:p>
          <a:endParaRPr lang="fr-FR"/>
        </a:p>
      </dgm:t>
    </dgm:pt>
    <dgm:pt modelId="{28908DC0-3CBA-6348-9506-EF80BEACD4DC}" type="sibTrans" cxnId="{8B3D42FB-E011-354E-9BB4-44C545338A63}">
      <dgm:prSet/>
      <dgm:spPr/>
      <dgm:t>
        <a:bodyPr/>
        <a:lstStyle/>
        <a:p>
          <a:endParaRPr lang="fr-FR"/>
        </a:p>
      </dgm:t>
    </dgm:pt>
    <dgm:pt modelId="{88A77AF3-2D55-E849-915B-E1968C7F4964}">
      <dgm:prSet custT="1"/>
      <dgm:spPr/>
      <dgm:t>
        <a:bodyPr lIns="72000" tIns="72000" rIns="72000" bIns="72000"/>
        <a:lstStyle/>
        <a:p>
          <a:pPr marL="0" lvl="0" algn="l" defTabSz="977900">
            <a:lnSpc>
              <a:spcPct val="90000"/>
            </a:lnSpc>
            <a:spcBef>
              <a:spcPct val="0"/>
            </a:spcBef>
            <a:spcAft>
              <a:spcPts val="0"/>
            </a:spcAft>
            <a:buFont typeface="Wingdings" panose="05000000000000000000" pitchFamily="2" charset="2"/>
            <a:buNone/>
          </a:pPr>
          <a:r>
            <a:rPr lang="fr-FR" sz="2200" kern="1200" dirty="0">
              <a:solidFill>
                <a:prstClr val="white"/>
              </a:solidFill>
              <a:latin typeface="Franklin Gothic Book" panose="020B0503020102020204"/>
              <a:ea typeface="+mn-ea"/>
              <a:cs typeface="+mn-cs"/>
            </a:rPr>
            <a:t>Invitation à une éducation intégrale : équilibre des facultés mentales et physiques.</a:t>
          </a:r>
        </a:p>
      </dgm:t>
    </dgm:pt>
    <dgm:pt modelId="{202E64F0-F995-B242-BA5C-EA91CFD2D044}" type="parTrans" cxnId="{6BE364FF-5150-8D48-B5AB-A87BA12DA4CF}">
      <dgm:prSet/>
      <dgm:spPr/>
      <dgm:t>
        <a:bodyPr/>
        <a:lstStyle/>
        <a:p>
          <a:endParaRPr lang="fr-FR"/>
        </a:p>
      </dgm:t>
    </dgm:pt>
    <dgm:pt modelId="{19D8AE8C-8153-0B4C-B231-CF479EEA5B41}" type="sibTrans" cxnId="{6BE364FF-5150-8D48-B5AB-A87BA12DA4CF}">
      <dgm:prSet/>
      <dgm:spPr/>
      <dgm:t>
        <a:bodyPr/>
        <a:lstStyle/>
        <a:p>
          <a:endParaRPr lang="fr-FR"/>
        </a:p>
      </dgm:t>
    </dgm:pt>
    <dgm:pt modelId="{34771E11-3EE0-554D-9DA6-4055ABDC5598}">
      <dgm:prSet custT="1"/>
      <dgm:spPr/>
      <dgm:t>
        <a:bodyPr lIns="72000" tIns="72000" rIns="72000" bIns="72000"/>
        <a:lstStyle/>
        <a:p>
          <a:pPr marL="0" lvl="0" algn="l" defTabSz="977900">
            <a:lnSpc>
              <a:spcPct val="90000"/>
            </a:lnSpc>
            <a:spcBef>
              <a:spcPct val="0"/>
            </a:spcBef>
            <a:spcAft>
              <a:spcPts val="0"/>
            </a:spcAft>
            <a:buNone/>
          </a:pPr>
          <a:r>
            <a:rPr lang="fr-FR" sz="2200" kern="1200" dirty="0">
              <a:solidFill>
                <a:prstClr val="white"/>
              </a:solidFill>
              <a:latin typeface="Franklin Gothic Book" panose="020B0503020102020204"/>
              <a:ea typeface="+mn-ea"/>
              <a:cs typeface="+mn-cs"/>
            </a:rPr>
            <a:t>Instruction en tous temps : dans la nature, pendant le repas, dans les moments de jeu : exigence et liberté.</a:t>
          </a:r>
        </a:p>
      </dgm:t>
    </dgm:pt>
    <dgm:pt modelId="{B3AB7BE2-3B6A-7243-B6D3-4280C0093484}" type="parTrans" cxnId="{4423C218-390C-0940-9D59-8D1BD4043034}">
      <dgm:prSet/>
      <dgm:spPr/>
      <dgm:t>
        <a:bodyPr/>
        <a:lstStyle/>
        <a:p>
          <a:endParaRPr lang="fr-FR"/>
        </a:p>
      </dgm:t>
    </dgm:pt>
    <dgm:pt modelId="{02EBA107-E1F4-E149-AC14-C21ECD20BD32}" type="sibTrans" cxnId="{4423C218-390C-0940-9D59-8D1BD4043034}">
      <dgm:prSet/>
      <dgm:spPr/>
      <dgm:t>
        <a:bodyPr/>
        <a:lstStyle/>
        <a:p>
          <a:endParaRPr lang="fr-FR"/>
        </a:p>
      </dgm:t>
    </dgm:pt>
    <dgm:pt modelId="{00C666EF-843E-5B4D-9C7B-970AE8D7F900}">
      <dgm:prSet phldrT="[Texte]" phldr="1"/>
      <dgm:spPr>
        <a:blipFill rotWithShape="0">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t>
        <a:bodyPr/>
        <a:lstStyle/>
        <a:p>
          <a:endParaRPr lang="fr-FR" dirty="0"/>
        </a:p>
      </dgm:t>
    </dgm:pt>
    <dgm:pt modelId="{64C07913-522B-D34F-8CEF-882881146563}" type="sibTrans" cxnId="{E8BA55F3-0E99-AC41-87FD-79B33CAA689A}">
      <dgm:prSet/>
      <dgm:spPr/>
      <dgm:t>
        <a:bodyPr/>
        <a:lstStyle/>
        <a:p>
          <a:endParaRPr lang="fr-FR"/>
        </a:p>
      </dgm:t>
    </dgm:pt>
    <dgm:pt modelId="{F62442B2-BF3B-6646-90A1-F541C0C7F52B}" type="parTrans" cxnId="{E8BA55F3-0E99-AC41-87FD-79B33CAA689A}">
      <dgm:prSet/>
      <dgm:spPr/>
      <dgm:t>
        <a:bodyPr/>
        <a:lstStyle/>
        <a:p>
          <a:endParaRPr lang="fr-FR"/>
        </a:p>
      </dgm:t>
    </dgm:pt>
    <dgm:pt modelId="{899017CB-7DCF-794F-9C7E-D6CB5FEF452A}" type="pres">
      <dgm:prSet presAssocID="{CBA690A6-C2E9-0F47-A88F-3A5C90A91C00}" presName="Name0" presStyleCnt="0">
        <dgm:presLayoutVars>
          <dgm:chPref val="1"/>
          <dgm:dir/>
          <dgm:animOne val="branch"/>
          <dgm:animLvl val="lvl"/>
          <dgm:resizeHandles val="exact"/>
        </dgm:presLayoutVars>
      </dgm:prSet>
      <dgm:spPr/>
    </dgm:pt>
    <dgm:pt modelId="{A3C74917-61B6-B146-A938-E09523DAA6BA}" type="pres">
      <dgm:prSet presAssocID="{00C666EF-843E-5B4D-9C7B-970AE8D7F900}" presName="root1" presStyleCnt="0"/>
      <dgm:spPr/>
    </dgm:pt>
    <dgm:pt modelId="{4637D717-927F-5343-BB8E-9BD2EA972A0D}" type="pres">
      <dgm:prSet presAssocID="{00C666EF-843E-5B4D-9C7B-970AE8D7F900}" presName="LevelOneTextNode" presStyleLbl="node0" presStyleIdx="0" presStyleCnt="1" custScaleX="162989" custScaleY="39102" custLinFactNeighborY="-3803">
        <dgm:presLayoutVars>
          <dgm:chPref val="3"/>
        </dgm:presLayoutVars>
      </dgm:prSet>
      <dgm:spPr/>
    </dgm:pt>
    <dgm:pt modelId="{7D647849-D408-AB49-A42C-E47F514A9755}" type="pres">
      <dgm:prSet presAssocID="{00C666EF-843E-5B4D-9C7B-970AE8D7F900}" presName="level2hierChild" presStyleCnt="0"/>
      <dgm:spPr/>
    </dgm:pt>
    <dgm:pt modelId="{3CF13C57-0105-4B48-B3FC-F7AD1638C782}" type="pres">
      <dgm:prSet presAssocID="{2F1B870F-204C-2747-A6E8-2AB05A9C7A1C}" presName="conn2-1" presStyleLbl="parChTrans1D2" presStyleIdx="0" presStyleCnt="5"/>
      <dgm:spPr/>
    </dgm:pt>
    <dgm:pt modelId="{0489E75D-9DB6-A449-9AC5-57AD9B9F87E7}" type="pres">
      <dgm:prSet presAssocID="{2F1B870F-204C-2747-A6E8-2AB05A9C7A1C}" presName="connTx" presStyleLbl="parChTrans1D2" presStyleIdx="0" presStyleCnt="5"/>
      <dgm:spPr/>
    </dgm:pt>
    <dgm:pt modelId="{1A6BDF32-075F-6745-B053-A6DBF5B510AB}" type="pres">
      <dgm:prSet presAssocID="{A60E13AA-007F-9D46-A458-D44BBB92278E}" presName="root2" presStyleCnt="0"/>
      <dgm:spPr/>
    </dgm:pt>
    <dgm:pt modelId="{37B291BA-F8B1-BC40-8A5A-676BECBD282C}" type="pres">
      <dgm:prSet presAssocID="{A60E13AA-007F-9D46-A458-D44BBB92278E}" presName="LevelTwoTextNode" presStyleLbl="node2" presStyleIdx="0" presStyleCnt="5" custScaleX="338675">
        <dgm:presLayoutVars>
          <dgm:chPref val="3"/>
        </dgm:presLayoutVars>
      </dgm:prSet>
      <dgm:spPr/>
    </dgm:pt>
    <dgm:pt modelId="{D34283E4-CA6C-A14A-94D3-E27AC5E0149A}" type="pres">
      <dgm:prSet presAssocID="{A60E13AA-007F-9D46-A458-D44BBB92278E}" presName="level3hierChild" presStyleCnt="0"/>
      <dgm:spPr/>
    </dgm:pt>
    <dgm:pt modelId="{BDF43DBC-615F-8A41-A02F-30AC2EC344EB}" type="pres">
      <dgm:prSet presAssocID="{5DD66FAF-908E-FA4A-A14F-563629455814}" presName="conn2-1" presStyleLbl="parChTrans1D2" presStyleIdx="1" presStyleCnt="5"/>
      <dgm:spPr/>
    </dgm:pt>
    <dgm:pt modelId="{8BF6DA48-361A-BE4E-B4A0-AB29A1C1700E}" type="pres">
      <dgm:prSet presAssocID="{5DD66FAF-908E-FA4A-A14F-563629455814}" presName="connTx" presStyleLbl="parChTrans1D2" presStyleIdx="1" presStyleCnt="5"/>
      <dgm:spPr/>
    </dgm:pt>
    <dgm:pt modelId="{29969337-C48A-DB47-9FFA-79DA42EE5312}" type="pres">
      <dgm:prSet presAssocID="{83CDD44B-70FB-004F-A1E0-3CDB7B022953}" presName="root2" presStyleCnt="0"/>
      <dgm:spPr/>
    </dgm:pt>
    <dgm:pt modelId="{BD66C65D-A228-C74F-AB08-8D1BCE5E7D71}" type="pres">
      <dgm:prSet presAssocID="{83CDD44B-70FB-004F-A1E0-3CDB7B022953}" presName="LevelTwoTextNode" presStyleLbl="node2" presStyleIdx="1" presStyleCnt="5" custScaleX="388041">
        <dgm:presLayoutVars>
          <dgm:chPref val="3"/>
        </dgm:presLayoutVars>
      </dgm:prSet>
      <dgm:spPr/>
    </dgm:pt>
    <dgm:pt modelId="{61B99816-8D06-BD45-9D68-404399E7B3E0}" type="pres">
      <dgm:prSet presAssocID="{83CDD44B-70FB-004F-A1E0-3CDB7B022953}" presName="level3hierChild" presStyleCnt="0"/>
      <dgm:spPr/>
    </dgm:pt>
    <dgm:pt modelId="{14ADCA3A-9029-C148-91A0-297FDA5FC6FC}" type="pres">
      <dgm:prSet presAssocID="{8E48471E-B60F-244A-9575-C9DD858C524B}" presName="conn2-1" presStyleLbl="parChTrans1D2" presStyleIdx="2" presStyleCnt="5"/>
      <dgm:spPr/>
    </dgm:pt>
    <dgm:pt modelId="{9A4E6E1B-53D0-3943-BE45-EC2885B13C67}" type="pres">
      <dgm:prSet presAssocID="{8E48471E-B60F-244A-9575-C9DD858C524B}" presName="connTx" presStyleLbl="parChTrans1D2" presStyleIdx="2" presStyleCnt="5"/>
      <dgm:spPr/>
    </dgm:pt>
    <dgm:pt modelId="{C64BD97F-A1A2-7B4B-8A4A-AE01A34F129E}" type="pres">
      <dgm:prSet presAssocID="{2053D01E-820F-9641-985A-5E9CFEB5E85D}" presName="root2" presStyleCnt="0"/>
      <dgm:spPr/>
    </dgm:pt>
    <dgm:pt modelId="{B15B240F-A2E3-3947-9297-F4542FC2D0FF}" type="pres">
      <dgm:prSet presAssocID="{2053D01E-820F-9641-985A-5E9CFEB5E85D}" presName="LevelTwoTextNode" presStyleLbl="node2" presStyleIdx="2" presStyleCnt="5" custScaleX="339320">
        <dgm:presLayoutVars>
          <dgm:chPref val="3"/>
        </dgm:presLayoutVars>
      </dgm:prSet>
      <dgm:spPr/>
    </dgm:pt>
    <dgm:pt modelId="{1830B25E-CE92-8D41-B745-FBDDBB731813}" type="pres">
      <dgm:prSet presAssocID="{2053D01E-820F-9641-985A-5E9CFEB5E85D}" presName="level3hierChild" presStyleCnt="0"/>
      <dgm:spPr/>
    </dgm:pt>
    <dgm:pt modelId="{23FA754F-1637-C248-9ED3-6444B0232FB4}" type="pres">
      <dgm:prSet presAssocID="{202E64F0-F995-B242-BA5C-EA91CFD2D044}" presName="conn2-1" presStyleLbl="parChTrans1D2" presStyleIdx="3" presStyleCnt="5"/>
      <dgm:spPr/>
    </dgm:pt>
    <dgm:pt modelId="{CC89F832-8260-5E4D-9BD0-F8AE053161FE}" type="pres">
      <dgm:prSet presAssocID="{202E64F0-F995-B242-BA5C-EA91CFD2D044}" presName="connTx" presStyleLbl="parChTrans1D2" presStyleIdx="3" presStyleCnt="5"/>
      <dgm:spPr/>
    </dgm:pt>
    <dgm:pt modelId="{F1525D1B-6647-DF48-89F0-C33AB247052A}" type="pres">
      <dgm:prSet presAssocID="{88A77AF3-2D55-E849-915B-E1968C7F4964}" presName="root2" presStyleCnt="0"/>
      <dgm:spPr/>
    </dgm:pt>
    <dgm:pt modelId="{3B92CA1A-D7E0-1949-A016-6AD89E11F25C}" type="pres">
      <dgm:prSet presAssocID="{88A77AF3-2D55-E849-915B-E1968C7F4964}" presName="LevelTwoTextNode" presStyleLbl="node2" presStyleIdx="3" presStyleCnt="5" custScaleX="363317" custLinFactNeighborX="489">
        <dgm:presLayoutVars>
          <dgm:chPref val="3"/>
        </dgm:presLayoutVars>
      </dgm:prSet>
      <dgm:spPr/>
    </dgm:pt>
    <dgm:pt modelId="{195D977C-22C3-5343-A092-1D3D2A9CA06F}" type="pres">
      <dgm:prSet presAssocID="{88A77AF3-2D55-E849-915B-E1968C7F4964}" presName="level3hierChild" presStyleCnt="0"/>
      <dgm:spPr/>
    </dgm:pt>
    <dgm:pt modelId="{0377570B-9E82-5F46-9C66-1B6AA2DADDC9}" type="pres">
      <dgm:prSet presAssocID="{B3AB7BE2-3B6A-7243-B6D3-4280C0093484}" presName="conn2-1" presStyleLbl="parChTrans1D2" presStyleIdx="4" presStyleCnt="5"/>
      <dgm:spPr/>
    </dgm:pt>
    <dgm:pt modelId="{004F1742-3B85-8A40-BD95-8D817E04B7C8}" type="pres">
      <dgm:prSet presAssocID="{B3AB7BE2-3B6A-7243-B6D3-4280C0093484}" presName="connTx" presStyleLbl="parChTrans1D2" presStyleIdx="4" presStyleCnt="5"/>
      <dgm:spPr/>
    </dgm:pt>
    <dgm:pt modelId="{26CA0B8A-C54D-A54B-8A46-B88FA04B41D3}" type="pres">
      <dgm:prSet presAssocID="{34771E11-3EE0-554D-9DA6-4055ABDC5598}" presName="root2" presStyleCnt="0"/>
      <dgm:spPr/>
    </dgm:pt>
    <dgm:pt modelId="{6715BB45-6077-D94E-BF1C-F89CE4438630}" type="pres">
      <dgm:prSet presAssocID="{34771E11-3EE0-554D-9DA6-4055ABDC5598}" presName="LevelTwoTextNode" presStyleLbl="node2" presStyleIdx="4" presStyleCnt="5" custScaleX="397461" custLinFactNeighborX="-3423" custLinFactNeighborY="-1604">
        <dgm:presLayoutVars>
          <dgm:chPref val="3"/>
        </dgm:presLayoutVars>
      </dgm:prSet>
      <dgm:spPr/>
    </dgm:pt>
    <dgm:pt modelId="{53C3591D-7223-514C-AFEF-476D4B70EE2F}" type="pres">
      <dgm:prSet presAssocID="{34771E11-3EE0-554D-9DA6-4055ABDC5598}" presName="level3hierChild" presStyleCnt="0"/>
      <dgm:spPr/>
    </dgm:pt>
  </dgm:ptLst>
  <dgm:cxnLst>
    <dgm:cxn modelId="{55E60702-D183-DE4D-9AC2-9F071BFFD68B}" type="presOf" srcId="{8E48471E-B60F-244A-9575-C9DD858C524B}" destId="{14ADCA3A-9029-C148-91A0-297FDA5FC6FC}" srcOrd="0" destOrd="0" presId="urn:microsoft.com/office/officeart/2008/layout/HorizontalMultiLevelHierarchy"/>
    <dgm:cxn modelId="{F55F610E-2F8D-4744-91C1-63DEB7B29614}" type="presOf" srcId="{2053D01E-820F-9641-985A-5E9CFEB5E85D}" destId="{B15B240F-A2E3-3947-9297-F4542FC2D0FF}" srcOrd="0" destOrd="0" presId="urn:microsoft.com/office/officeart/2008/layout/HorizontalMultiLevelHierarchy"/>
    <dgm:cxn modelId="{1E673E11-CEEC-3F4C-B16C-3C7612B381A6}" type="presOf" srcId="{34771E11-3EE0-554D-9DA6-4055ABDC5598}" destId="{6715BB45-6077-D94E-BF1C-F89CE4438630}" srcOrd="0" destOrd="0" presId="urn:microsoft.com/office/officeart/2008/layout/HorizontalMultiLevelHierarchy"/>
    <dgm:cxn modelId="{AFAF8D18-E8AC-FB44-851B-0194BD371388}" type="presOf" srcId="{CBA690A6-C2E9-0F47-A88F-3A5C90A91C00}" destId="{899017CB-7DCF-794F-9C7E-D6CB5FEF452A}" srcOrd="0" destOrd="0" presId="urn:microsoft.com/office/officeart/2008/layout/HorizontalMultiLevelHierarchy"/>
    <dgm:cxn modelId="{4423C218-390C-0940-9D59-8D1BD4043034}" srcId="{00C666EF-843E-5B4D-9C7B-970AE8D7F900}" destId="{34771E11-3EE0-554D-9DA6-4055ABDC5598}" srcOrd="4" destOrd="0" parTransId="{B3AB7BE2-3B6A-7243-B6D3-4280C0093484}" sibTransId="{02EBA107-E1F4-E149-AC14-C21ECD20BD32}"/>
    <dgm:cxn modelId="{6CFC651E-1211-F545-BD4D-603A3321923E}" type="presOf" srcId="{B3AB7BE2-3B6A-7243-B6D3-4280C0093484}" destId="{004F1742-3B85-8A40-BD95-8D817E04B7C8}" srcOrd="1" destOrd="0" presId="urn:microsoft.com/office/officeart/2008/layout/HorizontalMultiLevelHierarchy"/>
    <dgm:cxn modelId="{FB479F2C-396C-1945-98E0-44D8BB230608}" type="presOf" srcId="{8E48471E-B60F-244A-9575-C9DD858C524B}" destId="{9A4E6E1B-53D0-3943-BE45-EC2885B13C67}" srcOrd="1" destOrd="0" presId="urn:microsoft.com/office/officeart/2008/layout/HorizontalMultiLevelHierarchy"/>
    <dgm:cxn modelId="{9283282D-DF23-D749-BFAB-13F6F5FE78B6}" type="presOf" srcId="{83CDD44B-70FB-004F-A1E0-3CDB7B022953}" destId="{BD66C65D-A228-C74F-AB08-8D1BCE5E7D71}" srcOrd="0" destOrd="0" presId="urn:microsoft.com/office/officeart/2008/layout/HorizontalMultiLevelHierarchy"/>
    <dgm:cxn modelId="{F4DEC13D-03C0-D24C-93AD-3D51E677BB9C}" type="presOf" srcId="{88A77AF3-2D55-E849-915B-E1968C7F4964}" destId="{3B92CA1A-D7E0-1949-A016-6AD89E11F25C}" srcOrd="0" destOrd="0" presId="urn:microsoft.com/office/officeart/2008/layout/HorizontalMultiLevelHierarchy"/>
    <dgm:cxn modelId="{747C344C-2EC8-584F-87FA-71CEE0217F42}" type="presOf" srcId="{5DD66FAF-908E-FA4A-A14F-563629455814}" destId="{8BF6DA48-361A-BE4E-B4A0-AB29A1C1700E}" srcOrd="1" destOrd="0" presId="urn:microsoft.com/office/officeart/2008/layout/HorizontalMultiLevelHierarchy"/>
    <dgm:cxn modelId="{E08F5E4D-EF1D-DA4C-BF47-36D886F9E3A8}" srcId="{00C666EF-843E-5B4D-9C7B-970AE8D7F900}" destId="{83CDD44B-70FB-004F-A1E0-3CDB7B022953}" srcOrd="1" destOrd="0" parTransId="{5DD66FAF-908E-FA4A-A14F-563629455814}" sibTransId="{0BB1EF9E-B777-6C49-A2D5-7023589BFA9D}"/>
    <dgm:cxn modelId="{E0997169-2156-8046-823B-6DDB8B2CAF08}" type="presOf" srcId="{00C666EF-843E-5B4D-9C7B-970AE8D7F900}" destId="{4637D717-927F-5343-BB8E-9BD2EA972A0D}" srcOrd="0" destOrd="0" presId="urn:microsoft.com/office/officeart/2008/layout/HorizontalMultiLevelHierarchy"/>
    <dgm:cxn modelId="{A03B547D-28CB-974C-BC3F-6F568AC4DAA2}" type="presOf" srcId="{202E64F0-F995-B242-BA5C-EA91CFD2D044}" destId="{CC89F832-8260-5E4D-9BD0-F8AE053161FE}" srcOrd="1" destOrd="0" presId="urn:microsoft.com/office/officeart/2008/layout/HorizontalMultiLevelHierarchy"/>
    <dgm:cxn modelId="{F25A6991-4A3C-4743-A944-6E6582A3D5B2}" type="presOf" srcId="{5DD66FAF-908E-FA4A-A14F-563629455814}" destId="{BDF43DBC-615F-8A41-A02F-30AC2EC344EB}" srcOrd="0" destOrd="0" presId="urn:microsoft.com/office/officeart/2008/layout/HorizontalMultiLevelHierarchy"/>
    <dgm:cxn modelId="{D68DB2B6-B008-B045-932A-7524A6787908}" type="presOf" srcId="{2F1B870F-204C-2747-A6E8-2AB05A9C7A1C}" destId="{0489E75D-9DB6-A449-9AC5-57AD9B9F87E7}" srcOrd="1" destOrd="0" presId="urn:microsoft.com/office/officeart/2008/layout/HorizontalMultiLevelHierarchy"/>
    <dgm:cxn modelId="{A99585CF-AB26-1046-A7E9-046BE2F6C6C0}" type="presOf" srcId="{2F1B870F-204C-2747-A6E8-2AB05A9C7A1C}" destId="{3CF13C57-0105-4B48-B3FC-F7AD1638C782}" srcOrd="0" destOrd="0" presId="urn:microsoft.com/office/officeart/2008/layout/HorizontalMultiLevelHierarchy"/>
    <dgm:cxn modelId="{297830D9-0869-894A-83F7-C1B752AF242F}" type="presOf" srcId="{B3AB7BE2-3B6A-7243-B6D3-4280C0093484}" destId="{0377570B-9E82-5F46-9C66-1B6AA2DADDC9}" srcOrd="0" destOrd="0" presId="urn:microsoft.com/office/officeart/2008/layout/HorizontalMultiLevelHierarchy"/>
    <dgm:cxn modelId="{E44790E1-2459-2145-BABB-A6833BE01A69}" type="presOf" srcId="{202E64F0-F995-B242-BA5C-EA91CFD2D044}" destId="{23FA754F-1637-C248-9ED3-6444B0232FB4}" srcOrd="0" destOrd="0" presId="urn:microsoft.com/office/officeart/2008/layout/HorizontalMultiLevelHierarchy"/>
    <dgm:cxn modelId="{FA9110E5-9831-5A45-8C50-798B146D800F}" type="presOf" srcId="{A60E13AA-007F-9D46-A458-D44BBB92278E}" destId="{37B291BA-F8B1-BC40-8A5A-676BECBD282C}" srcOrd="0" destOrd="0" presId="urn:microsoft.com/office/officeart/2008/layout/HorizontalMultiLevelHierarchy"/>
    <dgm:cxn modelId="{7A69B0EF-3B7C-8C4B-B160-1323F85B35CA}" srcId="{00C666EF-843E-5B4D-9C7B-970AE8D7F900}" destId="{A60E13AA-007F-9D46-A458-D44BBB92278E}" srcOrd="0" destOrd="0" parTransId="{2F1B870F-204C-2747-A6E8-2AB05A9C7A1C}" sibTransId="{0E14A2CC-AA07-1A4C-9BB0-9D9A4B05D23C}"/>
    <dgm:cxn modelId="{E8BA55F3-0E99-AC41-87FD-79B33CAA689A}" srcId="{CBA690A6-C2E9-0F47-A88F-3A5C90A91C00}" destId="{00C666EF-843E-5B4D-9C7B-970AE8D7F900}" srcOrd="0" destOrd="0" parTransId="{F62442B2-BF3B-6646-90A1-F541C0C7F52B}" sibTransId="{64C07913-522B-D34F-8CEF-882881146563}"/>
    <dgm:cxn modelId="{8B3D42FB-E011-354E-9BB4-44C545338A63}" srcId="{00C666EF-843E-5B4D-9C7B-970AE8D7F900}" destId="{2053D01E-820F-9641-985A-5E9CFEB5E85D}" srcOrd="2" destOrd="0" parTransId="{8E48471E-B60F-244A-9575-C9DD858C524B}" sibTransId="{28908DC0-3CBA-6348-9506-EF80BEACD4DC}"/>
    <dgm:cxn modelId="{6BE364FF-5150-8D48-B5AB-A87BA12DA4CF}" srcId="{00C666EF-843E-5B4D-9C7B-970AE8D7F900}" destId="{88A77AF3-2D55-E849-915B-E1968C7F4964}" srcOrd="3" destOrd="0" parTransId="{202E64F0-F995-B242-BA5C-EA91CFD2D044}" sibTransId="{19D8AE8C-8153-0B4C-B231-CF479EEA5B41}"/>
    <dgm:cxn modelId="{951FAB9A-C3A4-AD4F-92EA-041702139188}" type="presParOf" srcId="{899017CB-7DCF-794F-9C7E-D6CB5FEF452A}" destId="{A3C74917-61B6-B146-A938-E09523DAA6BA}" srcOrd="0" destOrd="0" presId="urn:microsoft.com/office/officeart/2008/layout/HorizontalMultiLevelHierarchy"/>
    <dgm:cxn modelId="{F09B4050-92F1-AC46-8237-19E059C90D83}" type="presParOf" srcId="{A3C74917-61B6-B146-A938-E09523DAA6BA}" destId="{4637D717-927F-5343-BB8E-9BD2EA972A0D}" srcOrd="0" destOrd="0" presId="urn:microsoft.com/office/officeart/2008/layout/HorizontalMultiLevelHierarchy"/>
    <dgm:cxn modelId="{481836DF-2AF7-4D4B-9765-F02D4496E68B}" type="presParOf" srcId="{A3C74917-61B6-B146-A938-E09523DAA6BA}" destId="{7D647849-D408-AB49-A42C-E47F514A9755}" srcOrd="1" destOrd="0" presId="urn:microsoft.com/office/officeart/2008/layout/HorizontalMultiLevelHierarchy"/>
    <dgm:cxn modelId="{BB19E9E2-7E82-8F4A-8FAC-E10C7C9924D7}" type="presParOf" srcId="{7D647849-D408-AB49-A42C-E47F514A9755}" destId="{3CF13C57-0105-4B48-B3FC-F7AD1638C782}" srcOrd="0" destOrd="0" presId="urn:microsoft.com/office/officeart/2008/layout/HorizontalMultiLevelHierarchy"/>
    <dgm:cxn modelId="{B21D9A33-4A93-B84A-BE6A-857B10419FC0}" type="presParOf" srcId="{3CF13C57-0105-4B48-B3FC-F7AD1638C782}" destId="{0489E75D-9DB6-A449-9AC5-57AD9B9F87E7}" srcOrd="0" destOrd="0" presId="urn:microsoft.com/office/officeart/2008/layout/HorizontalMultiLevelHierarchy"/>
    <dgm:cxn modelId="{5B6F17B9-4D9F-864C-8A72-4A225891066C}" type="presParOf" srcId="{7D647849-D408-AB49-A42C-E47F514A9755}" destId="{1A6BDF32-075F-6745-B053-A6DBF5B510AB}" srcOrd="1" destOrd="0" presId="urn:microsoft.com/office/officeart/2008/layout/HorizontalMultiLevelHierarchy"/>
    <dgm:cxn modelId="{065F8358-B0F8-E547-A503-3EA32C71375B}" type="presParOf" srcId="{1A6BDF32-075F-6745-B053-A6DBF5B510AB}" destId="{37B291BA-F8B1-BC40-8A5A-676BECBD282C}" srcOrd="0" destOrd="0" presId="urn:microsoft.com/office/officeart/2008/layout/HorizontalMultiLevelHierarchy"/>
    <dgm:cxn modelId="{465A8846-3206-674F-B56A-6B8C4AC618F5}" type="presParOf" srcId="{1A6BDF32-075F-6745-B053-A6DBF5B510AB}" destId="{D34283E4-CA6C-A14A-94D3-E27AC5E0149A}" srcOrd="1" destOrd="0" presId="urn:microsoft.com/office/officeart/2008/layout/HorizontalMultiLevelHierarchy"/>
    <dgm:cxn modelId="{C3427A0B-DEF5-364C-AE4C-4E5CC91DBFCC}" type="presParOf" srcId="{7D647849-D408-AB49-A42C-E47F514A9755}" destId="{BDF43DBC-615F-8A41-A02F-30AC2EC344EB}" srcOrd="2" destOrd="0" presId="urn:microsoft.com/office/officeart/2008/layout/HorizontalMultiLevelHierarchy"/>
    <dgm:cxn modelId="{3C4D1837-221F-DF4E-A02B-61927A442AC9}" type="presParOf" srcId="{BDF43DBC-615F-8A41-A02F-30AC2EC344EB}" destId="{8BF6DA48-361A-BE4E-B4A0-AB29A1C1700E}" srcOrd="0" destOrd="0" presId="urn:microsoft.com/office/officeart/2008/layout/HorizontalMultiLevelHierarchy"/>
    <dgm:cxn modelId="{256493BF-12BE-CF4D-A9AB-9696B1735495}" type="presParOf" srcId="{7D647849-D408-AB49-A42C-E47F514A9755}" destId="{29969337-C48A-DB47-9FFA-79DA42EE5312}" srcOrd="3" destOrd="0" presId="urn:microsoft.com/office/officeart/2008/layout/HorizontalMultiLevelHierarchy"/>
    <dgm:cxn modelId="{C7F9AF0D-253B-DF41-B30C-62B1B8F878A8}" type="presParOf" srcId="{29969337-C48A-DB47-9FFA-79DA42EE5312}" destId="{BD66C65D-A228-C74F-AB08-8D1BCE5E7D71}" srcOrd="0" destOrd="0" presId="urn:microsoft.com/office/officeart/2008/layout/HorizontalMultiLevelHierarchy"/>
    <dgm:cxn modelId="{2CC54DA8-D296-D543-956C-A76377265B00}" type="presParOf" srcId="{29969337-C48A-DB47-9FFA-79DA42EE5312}" destId="{61B99816-8D06-BD45-9D68-404399E7B3E0}" srcOrd="1" destOrd="0" presId="urn:microsoft.com/office/officeart/2008/layout/HorizontalMultiLevelHierarchy"/>
    <dgm:cxn modelId="{9F6DA003-7ABB-C444-95B5-E20C66CE6519}" type="presParOf" srcId="{7D647849-D408-AB49-A42C-E47F514A9755}" destId="{14ADCA3A-9029-C148-91A0-297FDA5FC6FC}" srcOrd="4" destOrd="0" presId="urn:microsoft.com/office/officeart/2008/layout/HorizontalMultiLevelHierarchy"/>
    <dgm:cxn modelId="{216B3AC4-D0A4-7749-8090-7EB83E520D16}" type="presParOf" srcId="{14ADCA3A-9029-C148-91A0-297FDA5FC6FC}" destId="{9A4E6E1B-53D0-3943-BE45-EC2885B13C67}" srcOrd="0" destOrd="0" presId="urn:microsoft.com/office/officeart/2008/layout/HorizontalMultiLevelHierarchy"/>
    <dgm:cxn modelId="{6BAF2F3A-7A75-1545-BB04-1382415F3F3A}" type="presParOf" srcId="{7D647849-D408-AB49-A42C-E47F514A9755}" destId="{C64BD97F-A1A2-7B4B-8A4A-AE01A34F129E}" srcOrd="5" destOrd="0" presId="urn:microsoft.com/office/officeart/2008/layout/HorizontalMultiLevelHierarchy"/>
    <dgm:cxn modelId="{8CDABF20-6CE3-B246-AB25-27C23DC024C9}" type="presParOf" srcId="{C64BD97F-A1A2-7B4B-8A4A-AE01A34F129E}" destId="{B15B240F-A2E3-3947-9297-F4542FC2D0FF}" srcOrd="0" destOrd="0" presId="urn:microsoft.com/office/officeart/2008/layout/HorizontalMultiLevelHierarchy"/>
    <dgm:cxn modelId="{74D5E979-CD6D-0A4F-A1DD-FA235F742AFA}" type="presParOf" srcId="{C64BD97F-A1A2-7B4B-8A4A-AE01A34F129E}" destId="{1830B25E-CE92-8D41-B745-FBDDBB731813}" srcOrd="1" destOrd="0" presId="urn:microsoft.com/office/officeart/2008/layout/HorizontalMultiLevelHierarchy"/>
    <dgm:cxn modelId="{9B7FDEC1-4B47-ED44-B40B-24A1E300B453}" type="presParOf" srcId="{7D647849-D408-AB49-A42C-E47F514A9755}" destId="{23FA754F-1637-C248-9ED3-6444B0232FB4}" srcOrd="6" destOrd="0" presId="urn:microsoft.com/office/officeart/2008/layout/HorizontalMultiLevelHierarchy"/>
    <dgm:cxn modelId="{54D10C82-9B65-1949-B80F-E4CCFFD405CA}" type="presParOf" srcId="{23FA754F-1637-C248-9ED3-6444B0232FB4}" destId="{CC89F832-8260-5E4D-9BD0-F8AE053161FE}" srcOrd="0" destOrd="0" presId="urn:microsoft.com/office/officeart/2008/layout/HorizontalMultiLevelHierarchy"/>
    <dgm:cxn modelId="{A25D9E61-A094-C64C-A0A2-3A2EB59EDF69}" type="presParOf" srcId="{7D647849-D408-AB49-A42C-E47F514A9755}" destId="{F1525D1B-6647-DF48-89F0-C33AB247052A}" srcOrd="7" destOrd="0" presId="urn:microsoft.com/office/officeart/2008/layout/HorizontalMultiLevelHierarchy"/>
    <dgm:cxn modelId="{15E2B0EE-E6B9-8645-8CCC-F125DBD13C4A}" type="presParOf" srcId="{F1525D1B-6647-DF48-89F0-C33AB247052A}" destId="{3B92CA1A-D7E0-1949-A016-6AD89E11F25C}" srcOrd="0" destOrd="0" presId="urn:microsoft.com/office/officeart/2008/layout/HorizontalMultiLevelHierarchy"/>
    <dgm:cxn modelId="{F0ABCAD0-314C-564D-A00E-9775850107B7}" type="presParOf" srcId="{F1525D1B-6647-DF48-89F0-C33AB247052A}" destId="{195D977C-22C3-5343-A092-1D3D2A9CA06F}" srcOrd="1" destOrd="0" presId="urn:microsoft.com/office/officeart/2008/layout/HorizontalMultiLevelHierarchy"/>
    <dgm:cxn modelId="{38EC6B72-E2E8-1746-9A6B-8BFA41308430}" type="presParOf" srcId="{7D647849-D408-AB49-A42C-E47F514A9755}" destId="{0377570B-9E82-5F46-9C66-1B6AA2DADDC9}" srcOrd="8" destOrd="0" presId="urn:microsoft.com/office/officeart/2008/layout/HorizontalMultiLevelHierarchy"/>
    <dgm:cxn modelId="{0A2EDF1B-5745-BA42-BFD9-3C4D847F88B5}" type="presParOf" srcId="{0377570B-9E82-5F46-9C66-1B6AA2DADDC9}" destId="{004F1742-3B85-8A40-BD95-8D817E04B7C8}" srcOrd="0" destOrd="0" presId="urn:microsoft.com/office/officeart/2008/layout/HorizontalMultiLevelHierarchy"/>
    <dgm:cxn modelId="{F80A019A-9A2E-094C-84CC-BC4C9559EADA}" type="presParOf" srcId="{7D647849-D408-AB49-A42C-E47F514A9755}" destId="{26CA0B8A-C54D-A54B-8A46-B88FA04B41D3}" srcOrd="9" destOrd="0" presId="urn:microsoft.com/office/officeart/2008/layout/HorizontalMultiLevelHierarchy"/>
    <dgm:cxn modelId="{437044A3-FD6A-4B4B-9FF2-AA7AE3C1482B}" type="presParOf" srcId="{26CA0B8A-C54D-A54B-8A46-B88FA04B41D3}" destId="{6715BB45-6077-D94E-BF1C-F89CE4438630}" srcOrd="0" destOrd="0" presId="urn:microsoft.com/office/officeart/2008/layout/HorizontalMultiLevelHierarchy"/>
    <dgm:cxn modelId="{A64CDD82-9F14-8E4C-A328-BDD62B778A0B}" type="presParOf" srcId="{26CA0B8A-C54D-A54B-8A46-B88FA04B41D3}" destId="{53C3591D-7223-514C-AFEF-476D4B70EE2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D5EE04-E66A-3E4B-AC90-2AE405D94B1D}"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fr-FR"/>
        </a:p>
      </dgm:t>
    </dgm:pt>
    <dgm:pt modelId="{3906673D-BFB5-8949-9059-810B5B65C0C9}">
      <dgm:prSet phldrT="[Texte]" custT="1"/>
      <dgm:spPr>
        <a:solidFill>
          <a:srgbClr val="56838C"/>
        </a:solidFill>
      </dgm:spPr>
      <dgm:t>
        <a:bodyPr/>
        <a:lstStyle/>
        <a:p>
          <a:r>
            <a:rPr lang="fr-FR" sz="2800" dirty="0"/>
            <a:t> La société éducative de Pestalozzi : se faire œuvre de soi-même </a:t>
          </a:r>
        </a:p>
      </dgm:t>
    </dgm:pt>
    <dgm:pt modelId="{0EECD029-A59E-3948-AE91-763EA08D1CD2}" type="parTrans" cxnId="{4F3ACD8A-27F7-DD4B-99F1-366870D3B728}">
      <dgm:prSet/>
      <dgm:spPr/>
      <dgm:t>
        <a:bodyPr/>
        <a:lstStyle/>
        <a:p>
          <a:endParaRPr lang="fr-FR"/>
        </a:p>
      </dgm:t>
    </dgm:pt>
    <dgm:pt modelId="{5F39F3A8-65A5-BF4D-A581-F08F60BCCF57}" type="sibTrans" cxnId="{4F3ACD8A-27F7-DD4B-99F1-366870D3B728}">
      <dgm:prSet/>
      <dgm:spPr/>
      <dgm:t>
        <a:bodyPr/>
        <a:lstStyle/>
        <a:p>
          <a:endParaRPr lang="fr-FR"/>
        </a:p>
      </dgm:t>
    </dgm:pt>
    <dgm:pt modelId="{03196206-80D9-914A-B2FE-24C08D159F61}">
      <dgm:prSet phldrT="[Texte]" custT="1"/>
      <dgm:spPr>
        <a:solidFill>
          <a:srgbClr val="72B2BD">
            <a:alpha val="83137"/>
          </a:srgbClr>
        </a:solidFill>
      </dgm:spPr>
      <dgm:t>
        <a:bodyPr/>
        <a:lstStyle/>
        <a:p>
          <a:pPr>
            <a:buFont typeface="Wingdings" pitchFamily="2" charset="2"/>
            <a:buChar char="Ø"/>
          </a:pPr>
          <a:r>
            <a:rPr lang="fr-FR" sz="2000" b="1" dirty="0">
              <a:solidFill>
                <a:srgbClr val="0070C0"/>
              </a:solidFill>
            </a:rPr>
            <a:t>👉 </a:t>
          </a:r>
          <a:r>
            <a:rPr lang="fr-FR" sz="2200" b="1" dirty="0">
              <a:solidFill>
                <a:srgbClr val="0070C0"/>
              </a:solidFill>
            </a:rPr>
            <a:t>Entraide, partage des savoirs : enfants éducateurs</a:t>
          </a:r>
        </a:p>
      </dgm:t>
    </dgm:pt>
    <dgm:pt modelId="{9CC5F99D-19EE-AC49-B505-C6D180C3EE47}" type="parTrans" cxnId="{8677EC1E-0C80-3E45-BAD7-961DF71F325F}">
      <dgm:prSet/>
      <dgm:spPr/>
      <dgm:t>
        <a:bodyPr/>
        <a:lstStyle/>
        <a:p>
          <a:endParaRPr lang="fr-FR"/>
        </a:p>
      </dgm:t>
    </dgm:pt>
    <dgm:pt modelId="{187AB564-BC66-C844-8795-AEB28603904A}" type="sibTrans" cxnId="{8677EC1E-0C80-3E45-BAD7-961DF71F325F}">
      <dgm:prSet/>
      <dgm:spPr/>
      <dgm:t>
        <a:bodyPr/>
        <a:lstStyle/>
        <a:p>
          <a:endParaRPr lang="fr-FR"/>
        </a:p>
      </dgm:t>
    </dgm:pt>
    <dgm:pt modelId="{1DBFF043-A1CE-AF44-BBDA-4657A08FA2ED}">
      <dgm:prSet phldrT="[Texte]"/>
      <dgm:spPr/>
      <dgm:t>
        <a:bodyPr/>
        <a:lstStyle/>
        <a:p>
          <a:r>
            <a:rPr lang="fr-FR" dirty="0"/>
            <a:t>Grand nombre d'élèves</a:t>
          </a:r>
        </a:p>
      </dgm:t>
    </dgm:pt>
    <dgm:pt modelId="{E82F815D-7162-6141-ABF5-A1B53EB98ED0}" type="parTrans" cxnId="{A1A2D0F7-30A2-2944-B2CC-6CC9456B028C}">
      <dgm:prSet/>
      <dgm:spPr/>
      <dgm:t>
        <a:bodyPr/>
        <a:lstStyle/>
        <a:p>
          <a:endParaRPr lang="fr-FR"/>
        </a:p>
      </dgm:t>
    </dgm:pt>
    <dgm:pt modelId="{79E4CD86-9BF1-0948-9ABA-39C10D8039CC}" type="sibTrans" cxnId="{A1A2D0F7-30A2-2944-B2CC-6CC9456B028C}">
      <dgm:prSet/>
      <dgm:spPr/>
      <dgm:t>
        <a:bodyPr/>
        <a:lstStyle/>
        <a:p>
          <a:endParaRPr lang="fr-FR"/>
        </a:p>
      </dgm:t>
    </dgm:pt>
    <dgm:pt modelId="{542488C2-B29B-124D-B203-B74D9883CEDF}">
      <dgm:prSet phldrT="[Texte]"/>
      <dgm:spPr/>
      <dgm:t>
        <a:bodyPr/>
        <a:lstStyle/>
        <a:p>
          <a:r>
            <a:rPr lang="fr-FR" dirty="0"/>
            <a:t>Tous les âges</a:t>
          </a:r>
        </a:p>
      </dgm:t>
    </dgm:pt>
    <dgm:pt modelId="{588D0DD5-5550-524E-815D-E267E8920954}" type="parTrans" cxnId="{F60AFEE4-6E23-DF4F-997F-7BE35142F949}">
      <dgm:prSet/>
      <dgm:spPr/>
      <dgm:t>
        <a:bodyPr/>
        <a:lstStyle/>
        <a:p>
          <a:endParaRPr lang="fr-FR"/>
        </a:p>
      </dgm:t>
    </dgm:pt>
    <dgm:pt modelId="{B4EA902C-AB76-1D40-AD0A-EF5C2FACC340}" type="sibTrans" cxnId="{F60AFEE4-6E23-DF4F-997F-7BE35142F949}">
      <dgm:prSet/>
      <dgm:spPr/>
      <dgm:t>
        <a:bodyPr/>
        <a:lstStyle/>
        <a:p>
          <a:endParaRPr lang="fr-FR"/>
        </a:p>
      </dgm:t>
    </dgm:pt>
    <dgm:pt modelId="{CBC37000-D09D-FD48-8057-F45E1AA467C3}">
      <dgm:prSet phldrT="[Texte]"/>
      <dgm:spPr>
        <a:solidFill>
          <a:srgbClr val="69A1AB"/>
        </a:solidFill>
      </dgm:spPr>
      <dgm:t>
        <a:bodyPr/>
        <a:lstStyle/>
        <a:p>
          <a:r>
            <a:rPr lang="fr-FR" dirty="0"/>
            <a:t>Apprentissage par le travail</a:t>
          </a:r>
        </a:p>
      </dgm:t>
    </dgm:pt>
    <dgm:pt modelId="{B223AFEB-F858-1F42-B8C7-1264EEBCD22D}" type="parTrans" cxnId="{9A5EC5F0-0CA7-D645-8961-A6B2930B3599}">
      <dgm:prSet/>
      <dgm:spPr/>
      <dgm:t>
        <a:bodyPr/>
        <a:lstStyle/>
        <a:p>
          <a:endParaRPr lang="fr-FR"/>
        </a:p>
      </dgm:t>
    </dgm:pt>
    <dgm:pt modelId="{BFC036EF-5913-DB46-8546-33DE53049922}" type="sibTrans" cxnId="{9A5EC5F0-0CA7-D645-8961-A6B2930B3599}">
      <dgm:prSet/>
      <dgm:spPr/>
      <dgm:t>
        <a:bodyPr/>
        <a:lstStyle/>
        <a:p>
          <a:endParaRPr lang="fr-FR"/>
        </a:p>
      </dgm:t>
    </dgm:pt>
    <dgm:pt modelId="{4C4C29DC-8C98-E048-98C2-1B865F81DE48}">
      <dgm:prSet phldrT="[Texte]"/>
      <dgm:spPr/>
      <dgm:t>
        <a:bodyPr/>
        <a:lstStyle/>
        <a:p>
          <a:r>
            <a:rPr lang="fr-FR" dirty="0"/>
            <a:t>Filles et garçons</a:t>
          </a:r>
        </a:p>
      </dgm:t>
    </dgm:pt>
    <dgm:pt modelId="{7CE03361-D3AC-EB49-AAC0-1F96FB64E8B1}" type="parTrans" cxnId="{6A0D50B3-E15F-8241-9D20-7EB34B29A69F}">
      <dgm:prSet/>
      <dgm:spPr/>
      <dgm:t>
        <a:bodyPr/>
        <a:lstStyle/>
        <a:p>
          <a:endParaRPr lang="fr-FR"/>
        </a:p>
      </dgm:t>
    </dgm:pt>
    <dgm:pt modelId="{A726477B-8124-8F4D-BDC0-94147DC597B0}" type="sibTrans" cxnId="{6A0D50B3-E15F-8241-9D20-7EB34B29A69F}">
      <dgm:prSet/>
      <dgm:spPr/>
      <dgm:t>
        <a:bodyPr/>
        <a:lstStyle/>
        <a:p>
          <a:endParaRPr lang="fr-FR"/>
        </a:p>
      </dgm:t>
    </dgm:pt>
    <dgm:pt modelId="{13C9B379-F965-B544-B14F-73A2ABA85D34}">
      <dgm:prSet phldrT="[Texte]"/>
      <dgm:spPr/>
      <dgm:t>
        <a:bodyPr/>
        <a:lstStyle/>
        <a:p>
          <a:r>
            <a:rPr lang="fr-FR" dirty="0"/>
            <a:t>Au-delà des maux de la guerre</a:t>
          </a:r>
        </a:p>
      </dgm:t>
    </dgm:pt>
    <dgm:pt modelId="{219487A2-FE7B-4048-89B9-8690AD4233E5}" type="parTrans" cxnId="{8815861A-B2F0-2F40-AB06-F1344DD78856}">
      <dgm:prSet/>
      <dgm:spPr/>
      <dgm:t>
        <a:bodyPr/>
        <a:lstStyle/>
        <a:p>
          <a:endParaRPr lang="fr-FR"/>
        </a:p>
      </dgm:t>
    </dgm:pt>
    <dgm:pt modelId="{5EF663EE-0142-AA49-AEB7-0074AF4D0C27}" type="sibTrans" cxnId="{8815861A-B2F0-2F40-AB06-F1344DD78856}">
      <dgm:prSet/>
      <dgm:spPr/>
      <dgm:t>
        <a:bodyPr/>
        <a:lstStyle/>
        <a:p>
          <a:endParaRPr lang="fr-FR"/>
        </a:p>
      </dgm:t>
    </dgm:pt>
    <dgm:pt modelId="{34A18A47-7DF4-4B40-B9E2-AAB63420BD45}">
      <dgm:prSet phldrT="[Texte]"/>
      <dgm:spPr/>
      <dgm:t>
        <a:bodyPr/>
        <a:lstStyle/>
        <a:p>
          <a:r>
            <a:rPr lang="fr-FR" dirty="0"/>
            <a:t>Hétérogénéité des talents</a:t>
          </a:r>
        </a:p>
      </dgm:t>
    </dgm:pt>
    <dgm:pt modelId="{39C13E00-BB3B-3647-B4C8-C1F02430249D}" type="parTrans" cxnId="{9F63C9B2-60F1-7C49-80BB-49166D39BC3B}">
      <dgm:prSet/>
      <dgm:spPr/>
      <dgm:t>
        <a:bodyPr/>
        <a:lstStyle/>
        <a:p>
          <a:endParaRPr lang="fr-FR"/>
        </a:p>
      </dgm:t>
    </dgm:pt>
    <dgm:pt modelId="{B8344487-E33B-AA49-A788-772B183A8E90}" type="sibTrans" cxnId="{9F63C9B2-60F1-7C49-80BB-49166D39BC3B}">
      <dgm:prSet/>
      <dgm:spPr/>
      <dgm:t>
        <a:bodyPr/>
        <a:lstStyle/>
        <a:p>
          <a:endParaRPr lang="fr-FR"/>
        </a:p>
      </dgm:t>
    </dgm:pt>
    <dgm:pt modelId="{0DA3D285-6D02-5D49-889C-381179914C72}" type="pres">
      <dgm:prSet presAssocID="{C2D5EE04-E66A-3E4B-AC90-2AE405D94B1D}" presName="Name0" presStyleCnt="0">
        <dgm:presLayoutVars>
          <dgm:chMax val="1"/>
          <dgm:dir/>
          <dgm:animLvl val="ctr"/>
          <dgm:resizeHandles val="exact"/>
        </dgm:presLayoutVars>
      </dgm:prSet>
      <dgm:spPr/>
    </dgm:pt>
    <dgm:pt modelId="{DA84A9F2-FF2A-014F-BFB2-47A49B412D55}" type="pres">
      <dgm:prSet presAssocID="{3906673D-BFB5-8949-9059-810B5B65C0C9}" presName="centerShape" presStyleLbl="node0" presStyleIdx="0" presStyleCnt="1" custScaleX="185451" custScaleY="135378" custLinFactNeighborX="1781" custLinFactNeighborY="1041"/>
      <dgm:spPr/>
    </dgm:pt>
    <dgm:pt modelId="{573B5FE6-4C8F-2047-A14E-5AAAE67E7D12}" type="pres">
      <dgm:prSet presAssocID="{03196206-80D9-914A-B2FE-24C08D159F61}" presName="node" presStyleLbl="node1" presStyleIdx="0" presStyleCnt="7" custScaleX="252364" custScaleY="107508" custRadScaleRad="99625" custRadScaleInc="15413">
        <dgm:presLayoutVars>
          <dgm:bulletEnabled val="1"/>
        </dgm:presLayoutVars>
      </dgm:prSet>
      <dgm:spPr/>
    </dgm:pt>
    <dgm:pt modelId="{EB302E15-3A32-3144-9FCC-243F758BD024}" type="pres">
      <dgm:prSet presAssocID="{03196206-80D9-914A-B2FE-24C08D159F61}" presName="dummy" presStyleCnt="0"/>
      <dgm:spPr/>
    </dgm:pt>
    <dgm:pt modelId="{B82ABA85-85D9-3D40-ABDB-6E79F4A98847}" type="pres">
      <dgm:prSet presAssocID="{187AB564-BC66-C844-8795-AEB28603904A}" presName="sibTrans" presStyleLbl="sibTrans2D1" presStyleIdx="0" presStyleCnt="7" custLinFactNeighborX="-4072" custLinFactNeighborY="2674"/>
      <dgm:spPr/>
    </dgm:pt>
    <dgm:pt modelId="{11B68C33-F65C-1943-BE3E-94A77A5CEADB}" type="pres">
      <dgm:prSet presAssocID="{34A18A47-7DF4-4B40-B9E2-AAB63420BD45}" presName="node" presStyleLbl="node1" presStyleIdx="1" presStyleCnt="7" custScaleX="202429" custRadScaleRad="151959" custRadScaleInc="95599">
        <dgm:presLayoutVars>
          <dgm:bulletEnabled val="1"/>
        </dgm:presLayoutVars>
      </dgm:prSet>
      <dgm:spPr/>
    </dgm:pt>
    <dgm:pt modelId="{44230FCC-838C-7045-8244-89ECA94E16B1}" type="pres">
      <dgm:prSet presAssocID="{34A18A47-7DF4-4B40-B9E2-AAB63420BD45}" presName="dummy" presStyleCnt="0"/>
      <dgm:spPr/>
    </dgm:pt>
    <dgm:pt modelId="{8779189E-EE8D-2643-AF8E-C666BDF4A458}" type="pres">
      <dgm:prSet presAssocID="{B8344487-E33B-AA49-A788-772B183A8E90}" presName="sibTrans" presStyleLbl="sibTrans2D1" presStyleIdx="1" presStyleCnt="7" custLinFactNeighborX="-1962" custLinFactNeighborY="457"/>
      <dgm:spPr/>
    </dgm:pt>
    <dgm:pt modelId="{FEEE66DB-9ACD-9641-B6B2-61DA027CD1D0}" type="pres">
      <dgm:prSet presAssocID="{13C9B379-F965-B544-B14F-73A2ABA85D34}" presName="node" presStyleLbl="node1" presStyleIdx="2" presStyleCnt="7" custScaleX="200455" custRadScaleRad="150313" custRadScaleInc="-12561">
        <dgm:presLayoutVars>
          <dgm:bulletEnabled val="1"/>
        </dgm:presLayoutVars>
      </dgm:prSet>
      <dgm:spPr/>
    </dgm:pt>
    <dgm:pt modelId="{BC6C3268-5B42-2341-B4F9-F07CC307050C}" type="pres">
      <dgm:prSet presAssocID="{13C9B379-F965-B544-B14F-73A2ABA85D34}" presName="dummy" presStyleCnt="0"/>
      <dgm:spPr/>
    </dgm:pt>
    <dgm:pt modelId="{C7C7F1ED-BCDF-2F45-B461-B7568FFCC96D}" type="pres">
      <dgm:prSet presAssocID="{5EF663EE-0142-AA49-AEB7-0074AF4D0C27}" presName="sibTrans" presStyleLbl="sibTrans2D1" presStyleIdx="2" presStyleCnt="7" custLinFactNeighborX="-600" custLinFactNeighborY="3345"/>
      <dgm:spPr/>
    </dgm:pt>
    <dgm:pt modelId="{AD0344F8-4F99-7442-BCC9-2FB1889FDEFF}" type="pres">
      <dgm:prSet presAssocID="{1DBFF043-A1CE-AF44-BBDA-4657A08FA2ED}" presName="node" presStyleLbl="node1" presStyleIdx="3" presStyleCnt="7" custScaleX="209431" custRadScaleRad="124233" custRadScaleInc="-105156">
        <dgm:presLayoutVars>
          <dgm:bulletEnabled val="1"/>
        </dgm:presLayoutVars>
      </dgm:prSet>
      <dgm:spPr/>
    </dgm:pt>
    <dgm:pt modelId="{7B3E4E08-9C24-E446-A091-D2AB079975D6}" type="pres">
      <dgm:prSet presAssocID="{1DBFF043-A1CE-AF44-BBDA-4657A08FA2ED}" presName="dummy" presStyleCnt="0"/>
      <dgm:spPr/>
    </dgm:pt>
    <dgm:pt modelId="{B4115961-DCC0-CE4B-B5CF-73CF9027D2EA}" type="pres">
      <dgm:prSet presAssocID="{79E4CD86-9BF1-0948-9ABA-39C10D8039CC}" presName="sibTrans" presStyleLbl="sibTrans2D1" presStyleIdx="3" presStyleCnt="7" custLinFactNeighborX="-4236" custLinFactNeighborY="4014"/>
      <dgm:spPr/>
    </dgm:pt>
    <dgm:pt modelId="{135234A3-395F-6641-90D4-8BAF3C5EBDCD}" type="pres">
      <dgm:prSet presAssocID="{4C4C29DC-8C98-E048-98C2-1B865F81DE48}" presName="node" presStyleLbl="node1" presStyleIdx="4" presStyleCnt="7" custScaleX="209345" custRadScaleRad="103371" custRadScaleInc="42361">
        <dgm:presLayoutVars>
          <dgm:bulletEnabled val="1"/>
        </dgm:presLayoutVars>
      </dgm:prSet>
      <dgm:spPr/>
    </dgm:pt>
    <dgm:pt modelId="{82914A6F-EE83-314A-BE3E-717050FD4263}" type="pres">
      <dgm:prSet presAssocID="{4C4C29DC-8C98-E048-98C2-1B865F81DE48}" presName="dummy" presStyleCnt="0"/>
      <dgm:spPr/>
    </dgm:pt>
    <dgm:pt modelId="{6171B5F2-F25D-E746-8B33-77C3E2B7E598}" type="pres">
      <dgm:prSet presAssocID="{A726477B-8124-8F4D-BDC0-94147DC597B0}" presName="sibTrans" presStyleLbl="sibTrans2D1" presStyleIdx="4" presStyleCnt="7" custLinFactNeighborX="544" custLinFactNeighborY="7355"/>
      <dgm:spPr/>
    </dgm:pt>
    <dgm:pt modelId="{FB5EC3B5-55A3-C147-9943-A093B8B55DA9}" type="pres">
      <dgm:prSet presAssocID="{542488C2-B29B-124D-B203-B74D9883CEDF}" presName="node" presStyleLbl="node1" presStyleIdx="5" presStyleCnt="7" custScaleX="180672" custRadScaleRad="130473" custRadScaleInc="21903">
        <dgm:presLayoutVars>
          <dgm:bulletEnabled val="1"/>
        </dgm:presLayoutVars>
      </dgm:prSet>
      <dgm:spPr/>
    </dgm:pt>
    <dgm:pt modelId="{D25719CC-7B90-2F44-8027-EE48A14E8136}" type="pres">
      <dgm:prSet presAssocID="{542488C2-B29B-124D-B203-B74D9883CEDF}" presName="dummy" presStyleCnt="0"/>
      <dgm:spPr/>
    </dgm:pt>
    <dgm:pt modelId="{A2F36C67-D9E3-D342-BF95-EA8A389032EB}" type="pres">
      <dgm:prSet presAssocID="{B4EA902C-AB76-1D40-AD0A-EF5C2FACC340}" presName="sibTrans" presStyleLbl="sibTrans2D1" presStyleIdx="5" presStyleCnt="7" custLinFactNeighborX="2137" custLinFactNeighborY="2504"/>
      <dgm:spPr/>
    </dgm:pt>
    <dgm:pt modelId="{DF97185E-5975-1647-A6A9-AD7BBFDA7C39}" type="pres">
      <dgm:prSet presAssocID="{CBC37000-D09D-FD48-8057-F45E1AA467C3}" presName="node" presStyleLbl="node1" presStyleIdx="6" presStyleCnt="7" custScaleX="206664" custScaleY="99537" custRadScaleRad="130111" custRadScaleInc="-69201">
        <dgm:presLayoutVars>
          <dgm:bulletEnabled val="1"/>
        </dgm:presLayoutVars>
      </dgm:prSet>
      <dgm:spPr/>
    </dgm:pt>
    <dgm:pt modelId="{542C5D60-7475-DF40-AC02-5A579385C889}" type="pres">
      <dgm:prSet presAssocID="{CBC37000-D09D-FD48-8057-F45E1AA467C3}" presName="dummy" presStyleCnt="0"/>
      <dgm:spPr/>
    </dgm:pt>
    <dgm:pt modelId="{F053E8B2-93B7-9144-B177-9450E3D9952E}" type="pres">
      <dgm:prSet presAssocID="{BFC036EF-5913-DB46-8546-33DE53049922}" presName="sibTrans" presStyleLbl="sibTrans2D1" presStyleIdx="6" presStyleCnt="7" custLinFactNeighborX="1223" custLinFactNeighborY="1041"/>
      <dgm:spPr/>
    </dgm:pt>
  </dgm:ptLst>
  <dgm:cxnLst>
    <dgm:cxn modelId="{C7F93501-9ED4-3141-B3F7-34FDE5474B7A}" type="presOf" srcId="{B8344487-E33B-AA49-A788-772B183A8E90}" destId="{8779189E-EE8D-2643-AF8E-C666BDF4A458}" srcOrd="0" destOrd="0" presId="urn:microsoft.com/office/officeart/2005/8/layout/radial6"/>
    <dgm:cxn modelId="{86291405-ED60-384E-8F5D-120BEE1F640D}" type="presOf" srcId="{BFC036EF-5913-DB46-8546-33DE53049922}" destId="{F053E8B2-93B7-9144-B177-9450E3D9952E}" srcOrd="0" destOrd="0" presId="urn:microsoft.com/office/officeart/2005/8/layout/radial6"/>
    <dgm:cxn modelId="{7FEAA010-97A7-EE49-9F8A-2D266EDFDF37}" type="presOf" srcId="{A726477B-8124-8F4D-BDC0-94147DC597B0}" destId="{6171B5F2-F25D-E746-8B33-77C3E2B7E598}" srcOrd="0" destOrd="0" presId="urn:microsoft.com/office/officeart/2005/8/layout/radial6"/>
    <dgm:cxn modelId="{8815861A-B2F0-2F40-AB06-F1344DD78856}" srcId="{3906673D-BFB5-8949-9059-810B5B65C0C9}" destId="{13C9B379-F965-B544-B14F-73A2ABA85D34}" srcOrd="2" destOrd="0" parTransId="{219487A2-FE7B-4048-89B9-8690AD4233E5}" sibTransId="{5EF663EE-0142-AA49-AEB7-0074AF4D0C27}"/>
    <dgm:cxn modelId="{8677EC1E-0C80-3E45-BAD7-961DF71F325F}" srcId="{3906673D-BFB5-8949-9059-810B5B65C0C9}" destId="{03196206-80D9-914A-B2FE-24C08D159F61}" srcOrd="0" destOrd="0" parTransId="{9CC5F99D-19EE-AC49-B505-C6D180C3EE47}" sibTransId="{187AB564-BC66-C844-8795-AEB28603904A}"/>
    <dgm:cxn modelId="{79E47924-A5DA-5649-BBF8-2DEF5E2E528B}" type="presOf" srcId="{3906673D-BFB5-8949-9059-810B5B65C0C9}" destId="{DA84A9F2-FF2A-014F-BFB2-47A49B412D55}" srcOrd="0" destOrd="0" presId="urn:microsoft.com/office/officeart/2005/8/layout/radial6"/>
    <dgm:cxn modelId="{79F5FD2D-847B-9944-A33A-163DD7DBB82F}" type="presOf" srcId="{4C4C29DC-8C98-E048-98C2-1B865F81DE48}" destId="{135234A3-395F-6641-90D4-8BAF3C5EBDCD}" srcOrd="0" destOrd="0" presId="urn:microsoft.com/office/officeart/2005/8/layout/radial6"/>
    <dgm:cxn modelId="{7395D379-5D7F-B048-9D8C-175318D8178A}" type="presOf" srcId="{542488C2-B29B-124D-B203-B74D9883CEDF}" destId="{FB5EC3B5-55A3-C147-9943-A093B8B55DA9}" srcOrd="0" destOrd="0" presId="urn:microsoft.com/office/officeart/2005/8/layout/radial6"/>
    <dgm:cxn modelId="{4F3ACD8A-27F7-DD4B-99F1-366870D3B728}" srcId="{C2D5EE04-E66A-3E4B-AC90-2AE405D94B1D}" destId="{3906673D-BFB5-8949-9059-810B5B65C0C9}" srcOrd="0" destOrd="0" parTransId="{0EECD029-A59E-3948-AE91-763EA08D1CD2}" sibTransId="{5F39F3A8-65A5-BF4D-A581-F08F60BCCF57}"/>
    <dgm:cxn modelId="{D9F712A5-80CA-6347-A213-A798D01603D5}" type="presOf" srcId="{C2D5EE04-E66A-3E4B-AC90-2AE405D94B1D}" destId="{0DA3D285-6D02-5D49-889C-381179914C72}" srcOrd="0" destOrd="0" presId="urn:microsoft.com/office/officeart/2005/8/layout/radial6"/>
    <dgm:cxn modelId="{6AECBCA5-FCD3-E345-A1A9-BD746526EAB5}" type="presOf" srcId="{13C9B379-F965-B544-B14F-73A2ABA85D34}" destId="{FEEE66DB-9ACD-9641-B6B2-61DA027CD1D0}" srcOrd="0" destOrd="0" presId="urn:microsoft.com/office/officeart/2005/8/layout/radial6"/>
    <dgm:cxn modelId="{9F63C9B2-60F1-7C49-80BB-49166D39BC3B}" srcId="{3906673D-BFB5-8949-9059-810B5B65C0C9}" destId="{34A18A47-7DF4-4B40-B9E2-AAB63420BD45}" srcOrd="1" destOrd="0" parTransId="{39C13E00-BB3B-3647-B4C8-C1F02430249D}" sibTransId="{B8344487-E33B-AA49-A788-772B183A8E90}"/>
    <dgm:cxn modelId="{6A0D50B3-E15F-8241-9D20-7EB34B29A69F}" srcId="{3906673D-BFB5-8949-9059-810B5B65C0C9}" destId="{4C4C29DC-8C98-E048-98C2-1B865F81DE48}" srcOrd="4" destOrd="0" parTransId="{7CE03361-D3AC-EB49-AAC0-1F96FB64E8B1}" sibTransId="{A726477B-8124-8F4D-BDC0-94147DC597B0}"/>
    <dgm:cxn modelId="{75ADCFB5-18CE-984B-BEFC-1BC077FC66BC}" type="presOf" srcId="{5EF663EE-0142-AA49-AEB7-0074AF4D0C27}" destId="{C7C7F1ED-BCDF-2F45-B461-B7568FFCC96D}" srcOrd="0" destOrd="0" presId="urn:microsoft.com/office/officeart/2005/8/layout/radial6"/>
    <dgm:cxn modelId="{1CF22BBC-0E6C-C84E-932A-EFB3CA637085}" type="presOf" srcId="{187AB564-BC66-C844-8795-AEB28603904A}" destId="{B82ABA85-85D9-3D40-ABDB-6E79F4A98847}" srcOrd="0" destOrd="0" presId="urn:microsoft.com/office/officeart/2005/8/layout/radial6"/>
    <dgm:cxn modelId="{918DA1C4-9B90-4945-962A-A46201E22B16}" type="presOf" srcId="{CBC37000-D09D-FD48-8057-F45E1AA467C3}" destId="{DF97185E-5975-1647-A6A9-AD7BBFDA7C39}" srcOrd="0" destOrd="0" presId="urn:microsoft.com/office/officeart/2005/8/layout/radial6"/>
    <dgm:cxn modelId="{E1E2C8C7-29BF-B54C-A91F-E683B77787AA}" type="presOf" srcId="{79E4CD86-9BF1-0948-9ABA-39C10D8039CC}" destId="{B4115961-DCC0-CE4B-B5CF-73CF9027D2EA}" srcOrd="0" destOrd="0" presId="urn:microsoft.com/office/officeart/2005/8/layout/radial6"/>
    <dgm:cxn modelId="{F60AFEE4-6E23-DF4F-997F-7BE35142F949}" srcId="{3906673D-BFB5-8949-9059-810B5B65C0C9}" destId="{542488C2-B29B-124D-B203-B74D9883CEDF}" srcOrd="5" destOrd="0" parTransId="{588D0DD5-5550-524E-815D-E267E8920954}" sibTransId="{B4EA902C-AB76-1D40-AD0A-EF5C2FACC340}"/>
    <dgm:cxn modelId="{6AD3E7E5-2738-5E46-9649-961FFBA5AFEB}" type="presOf" srcId="{1DBFF043-A1CE-AF44-BBDA-4657A08FA2ED}" destId="{AD0344F8-4F99-7442-BCC9-2FB1889FDEFF}" srcOrd="0" destOrd="0" presId="urn:microsoft.com/office/officeart/2005/8/layout/radial6"/>
    <dgm:cxn modelId="{BFDC14EF-0B1A-EF4E-9048-670BAB750E3E}" type="presOf" srcId="{B4EA902C-AB76-1D40-AD0A-EF5C2FACC340}" destId="{A2F36C67-D9E3-D342-BF95-EA8A389032EB}" srcOrd="0" destOrd="0" presId="urn:microsoft.com/office/officeart/2005/8/layout/radial6"/>
    <dgm:cxn modelId="{9A5EC5F0-0CA7-D645-8961-A6B2930B3599}" srcId="{3906673D-BFB5-8949-9059-810B5B65C0C9}" destId="{CBC37000-D09D-FD48-8057-F45E1AA467C3}" srcOrd="6" destOrd="0" parTransId="{B223AFEB-F858-1F42-B8C7-1264EEBCD22D}" sibTransId="{BFC036EF-5913-DB46-8546-33DE53049922}"/>
    <dgm:cxn modelId="{A1A2D0F7-30A2-2944-B2CC-6CC9456B028C}" srcId="{3906673D-BFB5-8949-9059-810B5B65C0C9}" destId="{1DBFF043-A1CE-AF44-BBDA-4657A08FA2ED}" srcOrd="3" destOrd="0" parTransId="{E82F815D-7162-6141-ABF5-A1B53EB98ED0}" sibTransId="{79E4CD86-9BF1-0948-9ABA-39C10D8039CC}"/>
    <dgm:cxn modelId="{45CDAEF9-A080-A846-85E3-D08F6652E17C}" type="presOf" srcId="{03196206-80D9-914A-B2FE-24C08D159F61}" destId="{573B5FE6-4C8F-2047-A14E-5AAAE67E7D12}" srcOrd="0" destOrd="0" presId="urn:microsoft.com/office/officeart/2005/8/layout/radial6"/>
    <dgm:cxn modelId="{432887FC-DBF3-7447-9DBF-6294062139A0}" type="presOf" srcId="{34A18A47-7DF4-4B40-B9E2-AAB63420BD45}" destId="{11B68C33-F65C-1943-BE3E-94A77A5CEADB}" srcOrd="0" destOrd="0" presId="urn:microsoft.com/office/officeart/2005/8/layout/radial6"/>
    <dgm:cxn modelId="{8E2B5E11-A050-874E-8FAC-718AABC0FE46}" type="presParOf" srcId="{0DA3D285-6D02-5D49-889C-381179914C72}" destId="{DA84A9F2-FF2A-014F-BFB2-47A49B412D55}" srcOrd="0" destOrd="0" presId="urn:microsoft.com/office/officeart/2005/8/layout/radial6"/>
    <dgm:cxn modelId="{178FE98C-56BB-8943-A836-15E02DEFD166}" type="presParOf" srcId="{0DA3D285-6D02-5D49-889C-381179914C72}" destId="{573B5FE6-4C8F-2047-A14E-5AAAE67E7D12}" srcOrd="1" destOrd="0" presId="urn:microsoft.com/office/officeart/2005/8/layout/radial6"/>
    <dgm:cxn modelId="{9450C65A-CFBB-7943-B4E0-BFB087F7C57B}" type="presParOf" srcId="{0DA3D285-6D02-5D49-889C-381179914C72}" destId="{EB302E15-3A32-3144-9FCC-243F758BD024}" srcOrd="2" destOrd="0" presId="urn:microsoft.com/office/officeart/2005/8/layout/radial6"/>
    <dgm:cxn modelId="{29B357F7-CFA5-4745-B3AC-23E2A50CA3D6}" type="presParOf" srcId="{0DA3D285-6D02-5D49-889C-381179914C72}" destId="{B82ABA85-85D9-3D40-ABDB-6E79F4A98847}" srcOrd="3" destOrd="0" presId="urn:microsoft.com/office/officeart/2005/8/layout/radial6"/>
    <dgm:cxn modelId="{F0075527-48BE-E04E-A4CD-0B09C241D743}" type="presParOf" srcId="{0DA3D285-6D02-5D49-889C-381179914C72}" destId="{11B68C33-F65C-1943-BE3E-94A77A5CEADB}" srcOrd="4" destOrd="0" presId="urn:microsoft.com/office/officeart/2005/8/layout/radial6"/>
    <dgm:cxn modelId="{8807CE22-4E44-A14B-B751-D70FA6C6EABF}" type="presParOf" srcId="{0DA3D285-6D02-5D49-889C-381179914C72}" destId="{44230FCC-838C-7045-8244-89ECA94E16B1}" srcOrd="5" destOrd="0" presId="urn:microsoft.com/office/officeart/2005/8/layout/radial6"/>
    <dgm:cxn modelId="{0A1FBB70-25BA-CE47-B216-F8DACF37F434}" type="presParOf" srcId="{0DA3D285-6D02-5D49-889C-381179914C72}" destId="{8779189E-EE8D-2643-AF8E-C666BDF4A458}" srcOrd="6" destOrd="0" presId="urn:microsoft.com/office/officeart/2005/8/layout/radial6"/>
    <dgm:cxn modelId="{97DDC486-0E01-8A41-9C02-4DB23701C72E}" type="presParOf" srcId="{0DA3D285-6D02-5D49-889C-381179914C72}" destId="{FEEE66DB-9ACD-9641-B6B2-61DA027CD1D0}" srcOrd="7" destOrd="0" presId="urn:microsoft.com/office/officeart/2005/8/layout/radial6"/>
    <dgm:cxn modelId="{EA2E3692-AC5A-C143-AFDC-DDAECCF1A28F}" type="presParOf" srcId="{0DA3D285-6D02-5D49-889C-381179914C72}" destId="{BC6C3268-5B42-2341-B4F9-F07CC307050C}" srcOrd="8" destOrd="0" presId="urn:microsoft.com/office/officeart/2005/8/layout/radial6"/>
    <dgm:cxn modelId="{AC2961F0-52A9-0743-A230-9BDB0FFFA126}" type="presParOf" srcId="{0DA3D285-6D02-5D49-889C-381179914C72}" destId="{C7C7F1ED-BCDF-2F45-B461-B7568FFCC96D}" srcOrd="9" destOrd="0" presId="urn:microsoft.com/office/officeart/2005/8/layout/radial6"/>
    <dgm:cxn modelId="{E3FBBFB2-EAA0-8F48-BAAC-BA08A8053C6E}" type="presParOf" srcId="{0DA3D285-6D02-5D49-889C-381179914C72}" destId="{AD0344F8-4F99-7442-BCC9-2FB1889FDEFF}" srcOrd="10" destOrd="0" presId="urn:microsoft.com/office/officeart/2005/8/layout/radial6"/>
    <dgm:cxn modelId="{8A890C21-013A-BE42-8C84-3BF516C2CEE8}" type="presParOf" srcId="{0DA3D285-6D02-5D49-889C-381179914C72}" destId="{7B3E4E08-9C24-E446-A091-D2AB079975D6}" srcOrd="11" destOrd="0" presId="urn:microsoft.com/office/officeart/2005/8/layout/radial6"/>
    <dgm:cxn modelId="{FCFCEE7C-AC5E-094B-BCF0-534BD8FA3FDD}" type="presParOf" srcId="{0DA3D285-6D02-5D49-889C-381179914C72}" destId="{B4115961-DCC0-CE4B-B5CF-73CF9027D2EA}" srcOrd="12" destOrd="0" presId="urn:microsoft.com/office/officeart/2005/8/layout/radial6"/>
    <dgm:cxn modelId="{295F143B-740E-0C4B-8901-D3C1C8BB6681}" type="presParOf" srcId="{0DA3D285-6D02-5D49-889C-381179914C72}" destId="{135234A3-395F-6641-90D4-8BAF3C5EBDCD}" srcOrd="13" destOrd="0" presId="urn:microsoft.com/office/officeart/2005/8/layout/radial6"/>
    <dgm:cxn modelId="{630B1A66-F749-C046-A312-EF52AA6AFC64}" type="presParOf" srcId="{0DA3D285-6D02-5D49-889C-381179914C72}" destId="{82914A6F-EE83-314A-BE3E-717050FD4263}" srcOrd="14" destOrd="0" presId="urn:microsoft.com/office/officeart/2005/8/layout/radial6"/>
    <dgm:cxn modelId="{877994A4-F35F-4747-B6ED-A6A24C93DF7E}" type="presParOf" srcId="{0DA3D285-6D02-5D49-889C-381179914C72}" destId="{6171B5F2-F25D-E746-8B33-77C3E2B7E598}" srcOrd="15" destOrd="0" presId="urn:microsoft.com/office/officeart/2005/8/layout/radial6"/>
    <dgm:cxn modelId="{65B597BB-1D15-6C4F-B2F5-B4649F4DBE24}" type="presParOf" srcId="{0DA3D285-6D02-5D49-889C-381179914C72}" destId="{FB5EC3B5-55A3-C147-9943-A093B8B55DA9}" srcOrd="16" destOrd="0" presId="urn:microsoft.com/office/officeart/2005/8/layout/radial6"/>
    <dgm:cxn modelId="{2A163FB1-E8C5-FD49-A16B-58DDBAC1DBE4}" type="presParOf" srcId="{0DA3D285-6D02-5D49-889C-381179914C72}" destId="{D25719CC-7B90-2F44-8027-EE48A14E8136}" srcOrd="17" destOrd="0" presId="urn:microsoft.com/office/officeart/2005/8/layout/radial6"/>
    <dgm:cxn modelId="{D12A2838-EF9E-2E4F-96D6-9B60BC9EAB94}" type="presParOf" srcId="{0DA3D285-6D02-5D49-889C-381179914C72}" destId="{A2F36C67-D9E3-D342-BF95-EA8A389032EB}" srcOrd="18" destOrd="0" presId="urn:microsoft.com/office/officeart/2005/8/layout/radial6"/>
    <dgm:cxn modelId="{90E8EA1B-558A-1241-8058-351AA7B8808B}" type="presParOf" srcId="{0DA3D285-6D02-5D49-889C-381179914C72}" destId="{DF97185E-5975-1647-A6A9-AD7BBFDA7C39}" srcOrd="19" destOrd="0" presId="urn:microsoft.com/office/officeart/2005/8/layout/radial6"/>
    <dgm:cxn modelId="{16F7D801-451E-BB45-BB85-87C9205FE822}" type="presParOf" srcId="{0DA3D285-6D02-5D49-889C-381179914C72}" destId="{542C5D60-7475-DF40-AC02-5A579385C889}" srcOrd="20" destOrd="0" presId="urn:microsoft.com/office/officeart/2005/8/layout/radial6"/>
    <dgm:cxn modelId="{5DF29F1A-5782-8E48-9CE8-D33CBE7B6862}" type="presParOf" srcId="{0DA3D285-6D02-5D49-889C-381179914C72}" destId="{F053E8B2-93B7-9144-B177-9450E3D9952E}" srcOrd="21"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26A66B-4521-2743-90FD-5E9BA00AB353}">
      <dsp:nvSpPr>
        <dsp:cNvPr id="0" name=""/>
        <dsp:cNvSpPr/>
      </dsp:nvSpPr>
      <dsp:spPr>
        <a:xfrm>
          <a:off x="0" y="1250022"/>
          <a:ext cx="11075830" cy="3062773"/>
        </a:xfrm>
        <a:prstGeom prst="notchedRightArrow">
          <a:avLst/>
        </a:prstGeom>
        <a:solidFill>
          <a:srgbClr val="69A1AB">
            <a:alpha val="43000"/>
          </a:srgbClr>
        </a:solidFill>
        <a:ln>
          <a:noFill/>
        </a:ln>
        <a:effectLst/>
      </dsp:spPr>
      <dsp:style>
        <a:lnRef idx="0">
          <a:scrgbClr r="0" g="0" b="0"/>
        </a:lnRef>
        <a:fillRef idx="1">
          <a:scrgbClr r="0" g="0" b="0"/>
        </a:fillRef>
        <a:effectRef idx="0">
          <a:scrgbClr r="0" g="0" b="0"/>
        </a:effectRef>
        <a:fontRef idx="minor"/>
      </dsp:style>
    </dsp:sp>
    <dsp:sp modelId="{2E52BB3B-EC8A-714D-BA3F-6FF783DA49B1}">
      <dsp:nvSpPr>
        <dsp:cNvPr id="0" name=""/>
        <dsp:cNvSpPr/>
      </dsp:nvSpPr>
      <dsp:spPr>
        <a:xfrm>
          <a:off x="355033" y="35260"/>
          <a:ext cx="1308470" cy="1297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ts val="200"/>
            </a:spcAft>
            <a:buNone/>
          </a:pPr>
          <a:endParaRPr lang="fr-FR" sz="1600" kern="1200" dirty="0"/>
        </a:p>
      </dsp:txBody>
      <dsp:txXfrm>
        <a:off x="355033" y="35260"/>
        <a:ext cx="1308470" cy="1297264"/>
      </dsp:txXfrm>
    </dsp:sp>
    <dsp:sp modelId="{1D4A9237-A2CF-8D41-B5FF-1937B6CD6BC2}">
      <dsp:nvSpPr>
        <dsp:cNvPr id="0" name=""/>
        <dsp:cNvSpPr/>
      </dsp:nvSpPr>
      <dsp:spPr>
        <a:xfrm>
          <a:off x="1064561" y="2164723"/>
          <a:ext cx="500651" cy="521590"/>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FD4983-AB1A-7E48-ADF9-1C79F0105214}">
      <dsp:nvSpPr>
        <dsp:cNvPr id="0" name=""/>
        <dsp:cNvSpPr/>
      </dsp:nvSpPr>
      <dsp:spPr>
        <a:xfrm>
          <a:off x="1398628" y="3755773"/>
          <a:ext cx="1531341" cy="997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prstClr val="black">
                <a:hueOff val="0"/>
                <a:satOff val="0"/>
                <a:lumOff val="0"/>
                <a:alphaOff val="0"/>
              </a:prstClr>
            </a:solidFill>
            <a:latin typeface="Franklin Gothic Book" panose="020B0503020102020204"/>
            <a:ea typeface="+mn-ea"/>
            <a:cs typeface="+mn-cs"/>
          </a:endParaRPr>
        </a:p>
      </dsp:txBody>
      <dsp:txXfrm>
        <a:off x="1398628" y="3755773"/>
        <a:ext cx="1531341" cy="997437"/>
      </dsp:txXfrm>
    </dsp:sp>
    <dsp:sp modelId="{84CD8148-94F6-5C4C-A63E-574F2975DBB8}">
      <dsp:nvSpPr>
        <dsp:cNvPr id="0" name=""/>
        <dsp:cNvSpPr/>
      </dsp:nvSpPr>
      <dsp:spPr>
        <a:xfrm>
          <a:off x="1930781" y="2868543"/>
          <a:ext cx="508761" cy="522226"/>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A5D0F2-919E-7242-BA21-C805B8E3CF47}">
      <dsp:nvSpPr>
        <dsp:cNvPr id="0" name=""/>
        <dsp:cNvSpPr/>
      </dsp:nvSpPr>
      <dsp:spPr>
        <a:xfrm>
          <a:off x="2914435" y="0"/>
          <a:ext cx="1645604" cy="1297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711200">
            <a:lnSpc>
              <a:spcPct val="90000"/>
            </a:lnSpc>
            <a:spcBef>
              <a:spcPct val="0"/>
            </a:spcBef>
            <a:spcAft>
              <a:spcPts val="400"/>
            </a:spcAft>
            <a:buNone/>
          </a:pPr>
          <a:endParaRPr lang="fr-FR" sz="1600" kern="1200" dirty="0">
            <a:solidFill>
              <a:prstClr val="black">
                <a:hueOff val="0"/>
                <a:satOff val="0"/>
                <a:lumOff val="0"/>
                <a:alphaOff val="0"/>
              </a:prstClr>
            </a:solidFill>
            <a:latin typeface="Franklin Gothic Book" panose="020B0503020102020204"/>
            <a:ea typeface="+mn-ea"/>
            <a:cs typeface="+mn-cs"/>
          </a:endParaRPr>
        </a:p>
      </dsp:txBody>
      <dsp:txXfrm>
        <a:off x="2914435" y="0"/>
        <a:ext cx="1645604" cy="1297264"/>
      </dsp:txXfrm>
    </dsp:sp>
    <dsp:sp modelId="{62D483E0-7615-6643-8A31-47B0597C510E}">
      <dsp:nvSpPr>
        <dsp:cNvPr id="0" name=""/>
        <dsp:cNvSpPr/>
      </dsp:nvSpPr>
      <dsp:spPr>
        <a:xfrm>
          <a:off x="3411183" y="2183694"/>
          <a:ext cx="516871" cy="479528"/>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907F16-6CFB-E041-8433-27E8C6A62849}">
      <dsp:nvSpPr>
        <dsp:cNvPr id="0" name=""/>
        <dsp:cNvSpPr/>
      </dsp:nvSpPr>
      <dsp:spPr>
        <a:xfrm>
          <a:off x="4351931" y="3741828"/>
          <a:ext cx="1418226" cy="774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prstClr val="black">
                <a:hueOff val="0"/>
                <a:satOff val="0"/>
                <a:lumOff val="0"/>
                <a:alphaOff val="0"/>
              </a:prstClr>
            </a:solidFill>
            <a:latin typeface="Franklin Gothic Book" panose="020B0503020102020204"/>
            <a:ea typeface="+mn-ea"/>
            <a:cs typeface="+mn-cs"/>
          </a:endParaRPr>
        </a:p>
      </dsp:txBody>
      <dsp:txXfrm>
        <a:off x="4351931" y="3741828"/>
        <a:ext cx="1418226" cy="774604"/>
      </dsp:txXfrm>
    </dsp:sp>
    <dsp:sp modelId="{2906845E-C6BF-A44C-961C-6C9595110E4C}">
      <dsp:nvSpPr>
        <dsp:cNvPr id="0" name=""/>
        <dsp:cNvSpPr/>
      </dsp:nvSpPr>
      <dsp:spPr>
        <a:xfrm>
          <a:off x="4607277" y="2902975"/>
          <a:ext cx="516871" cy="473102"/>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FF9F68-DC95-B848-A41F-EECCC1873CCD}">
      <dsp:nvSpPr>
        <dsp:cNvPr id="0" name=""/>
        <dsp:cNvSpPr/>
      </dsp:nvSpPr>
      <dsp:spPr>
        <a:xfrm>
          <a:off x="5817196" y="82244"/>
          <a:ext cx="1452741" cy="969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prstClr val="black">
                <a:hueOff val="0"/>
                <a:satOff val="0"/>
                <a:lumOff val="0"/>
                <a:alphaOff val="0"/>
              </a:prstClr>
            </a:solidFill>
            <a:latin typeface="Franklin Gothic Book" panose="020B0503020102020204"/>
            <a:ea typeface="+mn-ea"/>
            <a:cs typeface="+mn-cs"/>
          </a:endParaRPr>
        </a:p>
      </dsp:txBody>
      <dsp:txXfrm>
        <a:off x="5817196" y="82244"/>
        <a:ext cx="1452741" cy="969568"/>
      </dsp:txXfrm>
    </dsp:sp>
    <dsp:sp modelId="{B0E386A5-BC0B-0C41-8019-F4DB61E47ABC}">
      <dsp:nvSpPr>
        <dsp:cNvPr id="0" name=""/>
        <dsp:cNvSpPr/>
      </dsp:nvSpPr>
      <dsp:spPr>
        <a:xfrm>
          <a:off x="5998087" y="2133052"/>
          <a:ext cx="516871" cy="508189"/>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8C1D3B-F90F-4A4F-AED6-F303623A22CC}">
      <dsp:nvSpPr>
        <dsp:cNvPr id="0" name=""/>
        <dsp:cNvSpPr/>
      </dsp:nvSpPr>
      <dsp:spPr>
        <a:xfrm>
          <a:off x="7065113" y="3521961"/>
          <a:ext cx="1218401" cy="1385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prstClr val="black">
                <a:hueOff val="0"/>
                <a:satOff val="0"/>
                <a:lumOff val="0"/>
                <a:alphaOff val="0"/>
              </a:prstClr>
            </a:solidFill>
            <a:latin typeface="Franklin Gothic Book" panose="020B0503020102020204"/>
            <a:ea typeface="+mn-ea"/>
            <a:cs typeface="+mn-cs"/>
          </a:endParaRPr>
        </a:p>
      </dsp:txBody>
      <dsp:txXfrm>
        <a:off x="7065113" y="3521961"/>
        <a:ext cx="1218401" cy="1385298"/>
      </dsp:txXfrm>
    </dsp:sp>
    <dsp:sp modelId="{96D98FC2-DAE7-174E-9134-57733CD4B131}">
      <dsp:nvSpPr>
        <dsp:cNvPr id="0" name=""/>
        <dsp:cNvSpPr/>
      </dsp:nvSpPr>
      <dsp:spPr>
        <a:xfrm>
          <a:off x="7094575" y="2815791"/>
          <a:ext cx="516871" cy="544614"/>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F1FF31-282B-4D42-82A7-9F17C1810211}">
      <dsp:nvSpPr>
        <dsp:cNvPr id="0" name=""/>
        <dsp:cNvSpPr/>
      </dsp:nvSpPr>
      <dsp:spPr>
        <a:xfrm>
          <a:off x="8151175" y="48916"/>
          <a:ext cx="1253479" cy="1045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711200">
            <a:lnSpc>
              <a:spcPct val="90000"/>
            </a:lnSpc>
            <a:spcBef>
              <a:spcPct val="0"/>
            </a:spcBef>
            <a:spcAft>
              <a:spcPct val="35000"/>
            </a:spcAft>
            <a:buNone/>
          </a:pPr>
          <a:endParaRPr lang="fr-FR" sz="1600" kern="1200" dirty="0">
            <a:solidFill>
              <a:prstClr val="black">
                <a:hueOff val="0"/>
                <a:satOff val="0"/>
                <a:lumOff val="0"/>
                <a:alphaOff val="0"/>
              </a:prstClr>
            </a:solidFill>
            <a:latin typeface="Franklin Gothic Book" panose="020B0503020102020204"/>
            <a:ea typeface="+mn-ea"/>
            <a:cs typeface="+mn-cs"/>
          </a:endParaRPr>
        </a:p>
      </dsp:txBody>
      <dsp:txXfrm>
        <a:off x="8151175" y="48916"/>
        <a:ext cx="1253479" cy="1045899"/>
      </dsp:txXfrm>
    </dsp:sp>
    <dsp:sp modelId="{F061CB94-F5FD-894B-BEC3-A824976EF9B4}">
      <dsp:nvSpPr>
        <dsp:cNvPr id="0" name=""/>
        <dsp:cNvSpPr/>
      </dsp:nvSpPr>
      <dsp:spPr>
        <a:xfrm>
          <a:off x="8360421" y="2192934"/>
          <a:ext cx="516871" cy="490927"/>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25AC4-04F2-A54E-B3CF-4646BF382ED4}">
      <dsp:nvSpPr>
        <dsp:cNvPr id="0" name=""/>
        <dsp:cNvSpPr/>
      </dsp:nvSpPr>
      <dsp:spPr>
        <a:xfrm rot="640546">
          <a:off x="2341982" y="3309432"/>
          <a:ext cx="2389292" cy="30585"/>
        </a:xfrm>
        <a:custGeom>
          <a:avLst/>
          <a:gdLst/>
          <a:ahLst/>
          <a:cxnLst/>
          <a:rect l="0" t="0" r="0" b="0"/>
          <a:pathLst>
            <a:path>
              <a:moveTo>
                <a:pt x="0" y="15292"/>
              </a:moveTo>
              <a:lnTo>
                <a:pt x="2389292" y="1529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3FC440-C797-BB4F-862B-52A8DB289CD7}">
      <dsp:nvSpPr>
        <dsp:cNvPr id="0" name=""/>
        <dsp:cNvSpPr/>
      </dsp:nvSpPr>
      <dsp:spPr>
        <a:xfrm rot="3908327">
          <a:off x="1601546" y="4265679"/>
          <a:ext cx="1722776" cy="30585"/>
        </a:xfrm>
        <a:custGeom>
          <a:avLst/>
          <a:gdLst/>
          <a:ahLst/>
          <a:cxnLst/>
          <a:rect l="0" t="0" r="0" b="0"/>
          <a:pathLst>
            <a:path>
              <a:moveTo>
                <a:pt x="0" y="15292"/>
              </a:moveTo>
              <a:lnTo>
                <a:pt x="1722776" y="1529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E25635-6ECF-6246-9331-AC15D3C87CBB}">
      <dsp:nvSpPr>
        <dsp:cNvPr id="0" name=""/>
        <dsp:cNvSpPr/>
      </dsp:nvSpPr>
      <dsp:spPr>
        <a:xfrm rot="1876231">
          <a:off x="2222273" y="3794104"/>
          <a:ext cx="1932717" cy="30585"/>
        </a:xfrm>
        <a:custGeom>
          <a:avLst/>
          <a:gdLst/>
          <a:ahLst/>
          <a:cxnLst/>
          <a:rect l="0" t="0" r="0" b="0"/>
          <a:pathLst>
            <a:path>
              <a:moveTo>
                <a:pt x="0" y="15292"/>
              </a:moveTo>
              <a:lnTo>
                <a:pt x="1932717" y="1529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E0FEAB-7D18-CA41-89A0-635E47F1CEA4}">
      <dsp:nvSpPr>
        <dsp:cNvPr id="0" name=""/>
        <dsp:cNvSpPr/>
      </dsp:nvSpPr>
      <dsp:spPr>
        <a:xfrm rot="21275285">
          <a:off x="2359145" y="2875537"/>
          <a:ext cx="1576908" cy="30585"/>
        </a:xfrm>
        <a:custGeom>
          <a:avLst/>
          <a:gdLst/>
          <a:ahLst/>
          <a:cxnLst/>
          <a:rect l="0" t="0" r="0" b="0"/>
          <a:pathLst>
            <a:path>
              <a:moveTo>
                <a:pt x="0" y="15292"/>
              </a:moveTo>
              <a:lnTo>
                <a:pt x="1576908" y="1529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96705C-58E7-FE44-B551-74ABB4BEF662}">
      <dsp:nvSpPr>
        <dsp:cNvPr id="0" name=""/>
        <dsp:cNvSpPr/>
      </dsp:nvSpPr>
      <dsp:spPr>
        <a:xfrm rot="19862440">
          <a:off x="2253386" y="2302939"/>
          <a:ext cx="1747869" cy="30585"/>
        </a:xfrm>
        <a:custGeom>
          <a:avLst/>
          <a:gdLst/>
          <a:ahLst/>
          <a:cxnLst/>
          <a:rect l="0" t="0" r="0" b="0"/>
          <a:pathLst>
            <a:path>
              <a:moveTo>
                <a:pt x="0" y="15292"/>
              </a:moveTo>
              <a:lnTo>
                <a:pt x="1747869" y="1529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8113B5-5114-F248-8356-E325E582A4E4}">
      <dsp:nvSpPr>
        <dsp:cNvPr id="0" name=""/>
        <dsp:cNvSpPr/>
      </dsp:nvSpPr>
      <dsp:spPr>
        <a:xfrm rot="17624448">
          <a:off x="1588674" y="1741054"/>
          <a:ext cx="1676011" cy="30585"/>
        </a:xfrm>
        <a:custGeom>
          <a:avLst/>
          <a:gdLst/>
          <a:ahLst/>
          <a:cxnLst/>
          <a:rect l="0" t="0" r="0" b="0"/>
          <a:pathLst>
            <a:path>
              <a:moveTo>
                <a:pt x="0" y="15292"/>
              </a:moveTo>
              <a:lnTo>
                <a:pt x="1676011" y="1529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E4F42C-9400-4440-A002-5F5AA809C82E}">
      <dsp:nvSpPr>
        <dsp:cNvPr id="0" name=""/>
        <dsp:cNvSpPr/>
      </dsp:nvSpPr>
      <dsp:spPr>
        <a:xfrm>
          <a:off x="225922" y="2301153"/>
          <a:ext cx="3175645" cy="1677891"/>
        </a:xfrm>
        <a:prstGeom prst="ellipse">
          <a:avLst/>
        </a:prstGeom>
        <a:solidFill>
          <a:schemeClr val="accent1">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B4F0A54-2BB1-6948-B46E-CE75B3AE8F96}">
      <dsp:nvSpPr>
        <dsp:cNvPr id="0" name=""/>
        <dsp:cNvSpPr/>
      </dsp:nvSpPr>
      <dsp:spPr>
        <a:xfrm>
          <a:off x="1580577" y="156453"/>
          <a:ext cx="2731603" cy="836547"/>
        </a:xfrm>
        <a:prstGeom prst="ellipse">
          <a:avLst/>
        </a:prstGeom>
        <a:solidFill>
          <a:schemeClr val="accent1">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a:t>Les premiers professeurs </a:t>
          </a:r>
        </a:p>
      </dsp:txBody>
      <dsp:txXfrm>
        <a:off x="1980611" y="278962"/>
        <a:ext cx="1931535" cy="591529"/>
      </dsp:txXfrm>
    </dsp:sp>
    <dsp:sp modelId="{440763E1-2142-C041-90FC-837B64DF24B6}">
      <dsp:nvSpPr>
        <dsp:cNvPr id="0" name=""/>
        <dsp:cNvSpPr/>
      </dsp:nvSpPr>
      <dsp:spPr>
        <a:xfrm>
          <a:off x="3290176" y="1011183"/>
          <a:ext cx="2659057" cy="962380"/>
        </a:xfrm>
        <a:prstGeom prst="ellipse">
          <a:avLst/>
        </a:prstGeom>
        <a:solidFill>
          <a:schemeClr val="accent1">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Formation collective des élèves</a:t>
          </a:r>
        </a:p>
      </dsp:txBody>
      <dsp:txXfrm>
        <a:off x="3679586" y="1152120"/>
        <a:ext cx="1880237" cy="680506"/>
      </dsp:txXfrm>
    </dsp:sp>
    <dsp:sp modelId="{9B9191C6-CC47-DD48-86CD-A920002BFDCB}">
      <dsp:nvSpPr>
        <dsp:cNvPr id="0" name=""/>
        <dsp:cNvSpPr/>
      </dsp:nvSpPr>
      <dsp:spPr>
        <a:xfrm>
          <a:off x="3900113" y="2016069"/>
          <a:ext cx="2971667" cy="1325408"/>
        </a:xfrm>
        <a:prstGeom prst="ellipse">
          <a:avLst/>
        </a:prstGeom>
        <a:solidFill>
          <a:schemeClr val="accent1">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fr-FR" sz="1900" kern="1200" dirty="0">
              <a:solidFill>
                <a:prstClr val="white"/>
              </a:solidFill>
              <a:latin typeface="Franklin Gothic Book" panose="020B0503020102020204"/>
              <a:ea typeface="+mn-ea"/>
              <a:cs typeface="+mn-cs"/>
            </a:rPr>
            <a:t>Formation d’une classe d’âge : les garçons adolescents</a:t>
          </a:r>
        </a:p>
      </dsp:txBody>
      <dsp:txXfrm>
        <a:off x="4335304" y="2210171"/>
        <a:ext cx="2101285" cy="937204"/>
      </dsp:txXfrm>
    </dsp:sp>
    <dsp:sp modelId="{CC017B6A-5CC2-2144-8CA4-735ABB61D69B}">
      <dsp:nvSpPr>
        <dsp:cNvPr id="0" name=""/>
        <dsp:cNvSpPr/>
      </dsp:nvSpPr>
      <dsp:spPr>
        <a:xfrm>
          <a:off x="3374264" y="4258587"/>
          <a:ext cx="2485499" cy="836547"/>
        </a:xfrm>
        <a:prstGeom prst="ellipse">
          <a:avLst/>
        </a:prstGeom>
        <a:solidFill>
          <a:schemeClr val="accent1">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solidFill>
                <a:prstClr val="white"/>
              </a:solidFill>
              <a:latin typeface="Franklin Gothic Book" panose="020B0503020102020204"/>
              <a:ea typeface="+mn-ea"/>
              <a:cs typeface="+mn-cs"/>
            </a:rPr>
            <a:t>Formation</a:t>
          </a:r>
          <a:r>
            <a:rPr lang="fr-FR" sz="2600" kern="1200" dirty="0"/>
            <a:t> </a:t>
          </a:r>
          <a:r>
            <a:rPr lang="fr-FR" sz="1900" kern="1200" dirty="0">
              <a:solidFill>
                <a:prstClr val="white"/>
              </a:solidFill>
              <a:latin typeface="Franklin Gothic Book" panose="020B0503020102020204"/>
              <a:ea typeface="+mn-ea"/>
              <a:cs typeface="+mn-cs"/>
            </a:rPr>
            <a:t>générale</a:t>
          </a:r>
        </a:p>
      </dsp:txBody>
      <dsp:txXfrm>
        <a:off x="3738257" y="4381096"/>
        <a:ext cx="1757513" cy="591529"/>
      </dsp:txXfrm>
    </dsp:sp>
    <dsp:sp modelId="{0D2C70F2-A56B-464A-B6EC-A38DA2ABD972}">
      <dsp:nvSpPr>
        <dsp:cNvPr id="0" name=""/>
        <dsp:cNvSpPr/>
      </dsp:nvSpPr>
      <dsp:spPr>
        <a:xfrm>
          <a:off x="1854854" y="5056829"/>
          <a:ext cx="2322791" cy="836547"/>
        </a:xfrm>
        <a:prstGeom prst="ellipse">
          <a:avLst/>
        </a:prstGeom>
        <a:solidFill>
          <a:schemeClr val="accent1">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solidFill>
                <a:prstClr val="white"/>
              </a:solidFill>
              <a:latin typeface="Franklin Gothic Book" panose="020B0503020102020204"/>
              <a:ea typeface="+mn-ea"/>
              <a:cs typeface="+mn-cs"/>
            </a:rPr>
            <a:t>« Savoir</a:t>
          </a:r>
          <a:r>
            <a:rPr lang="fr-FR" sz="2600" kern="1200" dirty="0"/>
            <a:t> </a:t>
          </a:r>
          <a:r>
            <a:rPr lang="fr-FR" sz="1900" kern="1200" dirty="0">
              <a:solidFill>
                <a:prstClr val="white"/>
              </a:solidFill>
              <a:latin typeface="Franklin Gothic Book" panose="020B0503020102020204"/>
              <a:ea typeface="+mn-ea"/>
              <a:cs typeface="+mn-cs"/>
            </a:rPr>
            <a:t>parler »</a:t>
          </a:r>
          <a:r>
            <a:rPr lang="fr-FR" sz="2600" kern="1200" dirty="0"/>
            <a:t> </a:t>
          </a:r>
        </a:p>
      </dsp:txBody>
      <dsp:txXfrm>
        <a:off x="2195019" y="5179338"/>
        <a:ext cx="1642461" cy="591529"/>
      </dsp:txXfrm>
    </dsp:sp>
    <dsp:sp modelId="{1159C542-CB6C-1D4B-ACD6-8479134AB521}">
      <dsp:nvSpPr>
        <dsp:cNvPr id="0" name=""/>
        <dsp:cNvSpPr/>
      </dsp:nvSpPr>
      <dsp:spPr>
        <a:xfrm>
          <a:off x="4507899" y="3347023"/>
          <a:ext cx="2731603" cy="836547"/>
        </a:xfrm>
        <a:prstGeom prst="ellipse">
          <a:avLst/>
        </a:prstGeom>
        <a:solidFill>
          <a:schemeClr val="accent1">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Formation organisée et rémunérée</a:t>
          </a:r>
        </a:p>
      </dsp:txBody>
      <dsp:txXfrm>
        <a:off x="4907933" y="3469532"/>
        <a:ext cx="1931535" cy="5915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25AC4-04F2-A54E-B3CF-4646BF382ED4}">
      <dsp:nvSpPr>
        <dsp:cNvPr id="0" name=""/>
        <dsp:cNvSpPr/>
      </dsp:nvSpPr>
      <dsp:spPr>
        <a:xfrm rot="866499">
          <a:off x="1824069" y="2940108"/>
          <a:ext cx="2246508" cy="31904"/>
        </a:xfrm>
        <a:custGeom>
          <a:avLst/>
          <a:gdLst/>
          <a:ahLst/>
          <a:cxnLst/>
          <a:rect l="0" t="0" r="0" b="0"/>
          <a:pathLst>
            <a:path>
              <a:moveTo>
                <a:pt x="0" y="15952"/>
              </a:moveTo>
              <a:lnTo>
                <a:pt x="2246508" y="1595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3FC440-C797-BB4F-862B-52A8DB289CD7}">
      <dsp:nvSpPr>
        <dsp:cNvPr id="0" name=""/>
        <dsp:cNvSpPr/>
      </dsp:nvSpPr>
      <dsp:spPr>
        <a:xfrm rot="3908699">
          <a:off x="1214235" y="3629675"/>
          <a:ext cx="1460312" cy="31904"/>
        </a:xfrm>
        <a:custGeom>
          <a:avLst/>
          <a:gdLst/>
          <a:ahLst/>
          <a:cxnLst/>
          <a:rect l="0" t="0" r="0" b="0"/>
          <a:pathLst>
            <a:path>
              <a:moveTo>
                <a:pt x="0" y="15952"/>
              </a:moveTo>
              <a:lnTo>
                <a:pt x="1460312" y="1595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E25635-6ECF-6246-9331-AC15D3C87CBB}">
      <dsp:nvSpPr>
        <dsp:cNvPr id="0" name=""/>
        <dsp:cNvSpPr/>
      </dsp:nvSpPr>
      <dsp:spPr>
        <a:xfrm rot="2086298">
          <a:off x="1717774" y="3293508"/>
          <a:ext cx="1588052" cy="31904"/>
        </a:xfrm>
        <a:custGeom>
          <a:avLst/>
          <a:gdLst/>
          <a:ahLst/>
          <a:cxnLst/>
          <a:rect l="0" t="0" r="0" b="0"/>
          <a:pathLst>
            <a:path>
              <a:moveTo>
                <a:pt x="0" y="15952"/>
              </a:moveTo>
              <a:lnTo>
                <a:pt x="1588052" y="1595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E0FEAB-7D18-CA41-89A0-635E47F1CEA4}">
      <dsp:nvSpPr>
        <dsp:cNvPr id="0" name=""/>
        <dsp:cNvSpPr/>
      </dsp:nvSpPr>
      <dsp:spPr>
        <a:xfrm rot="21335619">
          <a:off x="1857593" y="2470380"/>
          <a:ext cx="1332014" cy="31904"/>
        </a:xfrm>
        <a:custGeom>
          <a:avLst/>
          <a:gdLst/>
          <a:ahLst/>
          <a:cxnLst/>
          <a:rect l="0" t="0" r="0" b="0"/>
          <a:pathLst>
            <a:path>
              <a:moveTo>
                <a:pt x="0" y="15952"/>
              </a:moveTo>
              <a:lnTo>
                <a:pt x="1332014" y="1595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96705C-58E7-FE44-B551-74ABB4BEF662}">
      <dsp:nvSpPr>
        <dsp:cNvPr id="0" name=""/>
        <dsp:cNvSpPr/>
      </dsp:nvSpPr>
      <dsp:spPr>
        <a:xfrm rot="19862422">
          <a:off x="1770983" y="1981475"/>
          <a:ext cx="1416816" cy="31904"/>
        </a:xfrm>
        <a:custGeom>
          <a:avLst/>
          <a:gdLst/>
          <a:ahLst/>
          <a:cxnLst/>
          <a:rect l="0" t="0" r="0" b="0"/>
          <a:pathLst>
            <a:path>
              <a:moveTo>
                <a:pt x="0" y="15952"/>
              </a:moveTo>
              <a:lnTo>
                <a:pt x="1416816" y="1595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8113B5-5114-F248-8356-E325E582A4E4}">
      <dsp:nvSpPr>
        <dsp:cNvPr id="0" name=""/>
        <dsp:cNvSpPr/>
      </dsp:nvSpPr>
      <dsp:spPr>
        <a:xfrm rot="17624225">
          <a:off x="1248044" y="1557906"/>
          <a:ext cx="1271141" cy="31904"/>
        </a:xfrm>
        <a:custGeom>
          <a:avLst/>
          <a:gdLst/>
          <a:ahLst/>
          <a:cxnLst/>
          <a:rect l="0" t="0" r="0" b="0"/>
          <a:pathLst>
            <a:path>
              <a:moveTo>
                <a:pt x="0" y="15952"/>
              </a:moveTo>
              <a:lnTo>
                <a:pt x="1271141" y="1595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E4F42C-9400-4440-A002-5F5AA809C82E}">
      <dsp:nvSpPr>
        <dsp:cNvPr id="0" name=""/>
        <dsp:cNvSpPr/>
      </dsp:nvSpPr>
      <dsp:spPr>
        <a:xfrm>
          <a:off x="48010" y="1967206"/>
          <a:ext cx="2692350" cy="1422536"/>
        </a:xfrm>
        <a:prstGeom prst="ellipse">
          <a:avLst/>
        </a:prstGeom>
        <a:solidFill>
          <a:schemeClr val="accent1">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B4F0A54-2BB1-6948-B46E-CE75B3AE8F96}">
      <dsp:nvSpPr>
        <dsp:cNvPr id="0" name=""/>
        <dsp:cNvSpPr/>
      </dsp:nvSpPr>
      <dsp:spPr>
        <a:xfrm>
          <a:off x="1196218" y="6941"/>
          <a:ext cx="2315886" cy="993730"/>
        </a:xfrm>
        <a:prstGeom prst="ellipse">
          <a:avLst/>
        </a:prstGeom>
        <a:solidFill>
          <a:schemeClr val="accent1">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kern="1200" dirty="0"/>
            <a:t>Les premiers professeurs </a:t>
          </a:r>
        </a:p>
      </dsp:txBody>
      <dsp:txXfrm>
        <a:off x="1535372" y="152469"/>
        <a:ext cx="1637578" cy="702674"/>
      </dsp:txXfrm>
    </dsp:sp>
    <dsp:sp modelId="{440763E1-2142-C041-90FC-837B64DF24B6}">
      <dsp:nvSpPr>
        <dsp:cNvPr id="0" name=""/>
        <dsp:cNvSpPr/>
      </dsp:nvSpPr>
      <dsp:spPr>
        <a:xfrm>
          <a:off x="2645561" y="816863"/>
          <a:ext cx="2254381" cy="929665"/>
        </a:xfrm>
        <a:prstGeom prst="ellipse">
          <a:avLst/>
        </a:prstGeom>
        <a:solidFill>
          <a:schemeClr val="accent1">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Formation collective des élèves</a:t>
          </a:r>
        </a:p>
      </dsp:txBody>
      <dsp:txXfrm>
        <a:off x="2975707" y="953009"/>
        <a:ext cx="1594089" cy="657373"/>
      </dsp:txXfrm>
    </dsp:sp>
    <dsp:sp modelId="{9B9191C6-CC47-DD48-86CD-A920002BFDCB}">
      <dsp:nvSpPr>
        <dsp:cNvPr id="0" name=""/>
        <dsp:cNvSpPr/>
      </dsp:nvSpPr>
      <dsp:spPr>
        <a:xfrm>
          <a:off x="3174827" y="1663687"/>
          <a:ext cx="2519415" cy="1350787"/>
        </a:xfrm>
        <a:prstGeom prst="ellipse">
          <a:avLst/>
        </a:prstGeom>
        <a:solidFill>
          <a:schemeClr val="accent1">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fr-FR" sz="1900" kern="1200" dirty="0">
              <a:solidFill>
                <a:prstClr val="white"/>
              </a:solidFill>
              <a:latin typeface="Franklin Gothic Book" panose="020B0503020102020204"/>
              <a:ea typeface="+mn-ea"/>
              <a:cs typeface="+mn-cs"/>
            </a:rPr>
            <a:t>Formation d’une classe d’âge : les garçons adolescents</a:t>
          </a:r>
        </a:p>
      </dsp:txBody>
      <dsp:txXfrm>
        <a:off x="3543787" y="1861505"/>
        <a:ext cx="1781495" cy="955151"/>
      </dsp:txXfrm>
    </dsp:sp>
    <dsp:sp modelId="{CC017B6A-5CC2-2144-8CA4-735ABB61D69B}">
      <dsp:nvSpPr>
        <dsp:cNvPr id="0" name=""/>
        <dsp:cNvSpPr/>
      </dsp:nvSpPr>
      <dsp:spPr>
        <a:xfrm>
          <a:off x="2705740" y="3695389"/>
          <a:ext cx="1968900" cy="864415"/>
        </a:xfrm>
        <a:prstGeom prst="ellipse">
          <a:avLst/>
        </a:prstGeom>
        <a:solidFill>
          <a:schemeClr val="accent1">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solidFill>
                <a:prstClr val="white"/>
              </a:solidFill>
              <a:latin typeface="Franklin Gothic Book" panose="020B0503020102020204"/>
              <a:ea typeface="+mn-ea"/>
              <a:cs typeface="+mn-cs"/>
            </a:rPr>
            <a:t>Formation</a:t>
          </a:r>
          <a:r>
            <a:rPr lang="fr-FR" sz="2600" kern="1200" dirty="0"/>
            <a:t> </a:t>
          </a:r>
          <a:r>
            <a:rPr lang="fr-FR" sz="1900" kern="1200" dirty="0">
              <a:solidFill>
                <a:prstClr val="white"/>
              </a:solidFill>
              <a:latin typeface="Franklin Gothic Book" panose="020B0503020102020204"/>
              <a:ea typeface="+mn-ea"/>
              <a:cs typeface="+mn-cs"/>
            </a:rPr>
            <a:t>générale</a:t>
          </a:r>
        </a:p>
      </dsp:txBody>
      <dsp:txXfrm>
        <a:off x="2994079" y="3821980"/>
        <a:ext cx="1392222" cy="611233"/>
      </dsp:txXfrm>
    </dsp:sp>
    <dsp:sp modelId="{0D2C70F2-A56B-464A-B6EC-A38DA2ABD972}">
      <dsp:nvSpPr>
        <dsp:cNvPr id="0" name=""/>
        <dsp:cNvSpPr/>
      </dsp:nvSpPr>
      <dsp:spPr>
        <a:xfrm>
          <a:off x="1428678" y="4303318"/>
          <a:ext cx="1969290" cy="709235"/>
        </a:xfrm>
        <a:prstGeom prst="ellipse">
          <a:avLst/>
        </a:prstGeom>
        <a:solidFill>
          <a:schemeClr val="accent1">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solidFill>
                <a:prstClr val="white"/>
              </a:solidFill>
              <a:latin typeface="Franklin Gothic Book" panose="020B0503020102020204"/>
              <a:ea typeface="+mn-ea"/>
              <a:cs typeface="+mn-cs"/>
            </a:rPr>
            <a:t>« Savoir</a:t>
          </a:r>
          <a:r>
            <a:rPr lang="fr-FR" sz="2600" kern="1200" dirty="0"/>
            <a:t> </a:t>
          </a:r>
          <a:r>
            <a:rPr lang="fr-FR" sz="1900" kern="1200" dirty="0">
              <a:solidFill>
                <a:prstClr val="white"/>
              </a:solidFill>
              <a:latin typeface="Franklin Gothic Book" panose="020B0503020102020204"/>
              <a:ea typeface="+mn-ea"/>
              <a:cs typeface="+mn-cs"/>
            </a:rPr>
            <a:t>parler »</a:t>
          </a:r>
          <a:r>
            <a:rPr lang="fr-FR" sz="2600" kern="1200" dirty="0"/>
            <a:t> </a:t>
          </a:r>
        </a:p>
      </dsp:txBody>
      <dsp:txXfrm>
        <a:off x="1717074" y="4407183"/>
        <a:ext cx="1392498" cy="501505"/>
      </dsp:txXfrm>
    </dsp:sp>
    <dsp:sp modelId="{1159C542-CB6C-1D4B-ACD6-8479134AB521}">
      <dsp:nvSpPr>
        <dsp:cNvPr id="0" name=""/>
        <dsp:cNvSpPr/>
      </dsp:nvSpPr>
      <dsp:spPr>
        <a:xfrm>
          <a:off x="3889836" y="3005327"/>
          <a:ext cx="2120818" cy="933098"/>
        </a:xfrm>
        <a:prstGeom prst="ellipse">
          <a:avLst/>
        </a:prstGeom>
        <a:solidFill>
          <a:schemeClr val="accent1">
            <a:hueOff val="0"/>
            <a:satOff val="0"/>
            <a:lumOff val="0"/>
            <a:alphaOff val="0"/>
          </a:schemeClr>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Formation organisée et rémunérée</a:t>
          </a:r>
        </a:p>
      </dsp:txBody>
      <dsp:txXfrm>
        <a:off x="4200423" y="3141976"/>
        <a:ext cx="1499644" cy="659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25AC4-04F2-A54E-B3CF-4646BF382ED4}">
      <dsp:nvSpPr>
        <dsp:cNvPr id="0" name=""/>
        <dsp:cNvSpPr/>
      </dsp:nvSpPr>
      <dsp:spPr>
        <a:xfrm rot="9239190">
          <a:off x="1745197" y="3021257"/>
          <a:ext cx="392557" cy="25180"/>
        </a:xfrm>
        <a:custGeom>
          <a:avLst/>
          <a:gdLst/>
          <a:ahLst/>
          <a:cxnLst/>
          <a:rect l="0" t="0" r="0" b="0"/>
          <a:pathLst>
            <a:path>
              <a:moveTo>
                <a:pt x="0" y="12590"/>
              </a:moveTo>
              <a:lnTo>
                <a:pt x="392557" y="12590"/>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3FC440-C797-BB4F-862B-52A8DB289CD7}">
      <dsp:nvSpPr>
        <dsp:cNvPr id="0" name=""/>
        <dsp:cNvSpPr/>
      </dsp:nvSpPr>
      <dsp:spPr>
        <a:xfrm rot="2696799">
          <a:off x="2792375" y="3563599"/>
          <a:ext cx="1168752" cy="25180"/>
        </a:xfrm>
        <a:custGeom>
          <a:avLst/>
          <a:gdLst/>
          <a:ahLst/>
          <a:cxnLst/>
          <a:rect l="0" t="0" r="0" b="0"/>
          <a:pathLst>
            <a:path>
              <a:moveTo>
                <a:pt x="0" y="12590"/>
              </a:moveTo>
              <a:lnTo>
                <a:pt x="1168752" y="12590"/>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E25635-6ECF-6246-9331-AC15D3C87CBB}">
      <dsp:nvSpPr>
        <dsp:cNvPr id="0" name=""/>
        <dsp:cNvSpPr/>
      </dsp:nvSpPr>
      <dsp:spPr>
        <a:xfrm rot="6287678">
          <a:off x="1987859" y="3491223"/>
          <a:ext cx="702632" cy="25180"/>
        </a:xfrm>
        <a:custGeom>
          <a:avLst/>
          <a:gdLst/>
          <a:ahLst/>
          <a:cxnLst/>
          <a:rect l="0" t="0" r="0" b="0"/>
          <a:pathLst>
            <a:path>
              <a:moveTo>
                <a:pt x="0" y="12590"/>
              </a:moveTo>
              <a:lnTo>
                <a:pt x="702632" y="12590"/>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E0FEAB-7D18-CA41-89A0-635E47F1CEA4}">
      <dsp:nvSpPr>
        <dsp:cNvPr id="0" name=""/>
        <dsp:cNvSpPr/>
      </dsp:nvSpPr>
      <dsp:spPr>
        <a:xfrm rot="11576055">
          <a:off x="1738314" y="2588826"/>
          <a:ext cx="384432" cy="25180"/>
        </a:xfrm>
        <a:custGeom>
          <a:avLst/>
          <a:gdLst/>
          <a:ahLst/>
          <a:cxnLst/>
          <a:rect l="0" t="0" r="0" b="0"/>
          <a:pathLst>
            <a:path>
              <a:moveTo>
                <a:pt x="0" y="12590"/>
              </a:moveTo>
              <a:lnTo>
                <a:pt x="384432" y="12590"/>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96705C-58E7-FE44-B551-74ABB4BEF662}">
      <dsp:nvSpPr>
        <dsp:cNvPr id="0" name=""/>
        <dsp:cNvSpPr/>
      </dsp:nvSpPr>
      <dsp:spPr>
        <a:xfrm rot="13616056">
          <a:off x="1498461" y="2025381"/>
          <a:ext cx="768967" cy="25180"/>
        </a:xfrm>
        <a:custGeom>
          <a:avLst/>
          <a:gdLst/>
          <a:ahLst/>
          <a:cxnLst/>
          <a:rect l="0" t="0" r="0" b="0"/>
          <a:pathLst>
            <a:path>
              <a:moveTo>
                <a:pt x="0" y="12590"/>
              </a:moveTo>
              <a:lnTo>
                <a:pt x="768967" y="12590"/>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8113B5-5114-F248-8356-E325E582A4E4}">
      <dsp:nvSpPr>
        <dsp:cNvPr id="0" name=""/>
        <dsp:cNvSpPr/>
      </dsp:nvSpPr>
      <dsp:spPr>
        <a:xfrm rot="17266348">
          <a:off x="2237718" y="1705567"/>
          <a:ext cx="1261620" cy="25180"/>
        </a:xfrm>
        <a:custGeom>
          <a:avLst/>
          <a:gdLst/>
          <a:ahLst/>
          <a:cxnLst/>
          <a:rect l="0" t="0" r="0" b="0"/>
          <a:pathLst>
            <a:path>
              <a:moveTo>
                <a:pt x="0" y="12590"/>
              </a:moveTo>
              <a:lnTo>
                <a:pt x="1261620" y="12590"/>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E4F42C-9400-4440-A002-5F5AA809C82E}">
      <dsp:nvSpPr>
        <dsp:cNvPr id="0" name=""/>
        <dsp:cNvSpPr/>
      </dsp:nvSpPr>
      <dsp:spPr>
        <a:xfrm>
          <a:off x="1894667" y="1901935"/>
          <a:ext cx="2839490" cy="1453206"/>
        </a:xfrm>
        <a:prstGeom prst="ellipse">
          <a:avLst/>
        </a:prstGeom>
        <a:solidFill>
          <a:schemeClr val="accent6"/>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B4F0A54-2BB1-6948-B46E-CE75B3AE8F96}">
      <dsp:nvSpPr>
        <dsp:cNvPr id="0" name=""/>
        <dsp:cNvSpPr/>
      </dsp:nvSpPr>
      <dsp:spPr>
        <a:xfrm>
          <a:off x="1803376" y="-130853"/>
          <a:ext cx="2913638" cy="1254191"/>
        </a:xfrm>
        <a:prstGeom prst="ellipse">
          <a:avLst/>
        </a:prstGeom>
        <a:solidFill>
          <a:schemeClr val="accent6"/>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prstClr val="white"/>
              </a:solidFill>
              <a:latin typeface="+mn-lt"/>
              <a:ea typeface="+mn-ea"/>
              <a:cs typeface="+mn-cs"/>
            </a:rPr>
            <a:t>L’élève de ses élèves ; cherche à apprendre plutôt qu’à enseigner</a:t>
          </a:r>
          <a:endParaRPr lang="fr-FR" sz="2000" kern="1200" dirty="0"/>
        </a:p>
      </dsp:txBody>
      <dsp:txXfrm>
        <a:off x="2230068" y="52819"/>
        <a:ext cx="2060254" cy="886847"/>
      </dsp:txXfrm>
    </dsp:sp>
    <dsp:sp modelId="{440763E1-2142-C041-90FC-837B64DF24B6}">
      <dsp:nvSpPr>
        <dsp:cNvPr id="0" name=""/>
        <dsp:cNvSpPr/>
      </dsp:nvSpPr>
      <dsp:spPr>
        <a:xfrm>
          <a:off x="0" y="830844"/>
          <a:ext cx="2403123" cy="956222"/>
        </a:xfrm>
        <a:prstGeom prst="ellipse">
          <a:avLst/>
        </a:prstGeom>
        <a:solidFill>
          <a:schemeClr val="accent6"/>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Dialogue individuel, maïeutique</a:t>
          </a:r>
          <a:endParaRPr lang="fr-FR" sz="2400" kern="1200" dirty="0">
            <a:solidFill>
              <a:prstClr val="white"/>
            </a:solidFill>
            <a:latin typeface="Franklin Gothic Book" panose="020B0503020102020204"/>
            <a:ea typeface="+mn-ea"/>
            <a:cs typeface="+mn-cs"/>
          </a:endParaRPr>
        </a:p>
      </dsp:txBody>
      <dsp:txXfrm>
        <a:off x="351929" y="970879"/>
        <a:ext cx="1699265" cy="676152"/>
      </dsp:txXfrm>
    </dsp:sp>
    <dsp:sp modelId="{9B9191C6-CC47-DD48-86CD-A920002BFDCB}">
      <dsp:nvSpPr>
        <dsp:cNvPr id="0" name=""/>
        <dsp:cNvSpPr/>
      </dsp:nvSpPr>
      <dsp:spPr>
        <a:xfrm>
          <a:off x="0" y="1865350"/>
          <a:ext cx="1812583" cy="1001679"/>
        </a:xfrm>
        <a:prstGeom prst="ellipse">
          <a:avLst/>
        </a:prstGeom>
        <a:solidFill>
          <a:schemeClr val="accent6"/>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fr-FR" sz="1900" kern="1200" dirty="0">
              <a:solidFill>
                <a:prstClr val="white"/>
              </a:solidFill>
              <a:latin typeface="Franklin Gothic Book" panose="020B0503020102020204"/>
              <a:ea typeface="+mn-ea"/>
              <a:cs typeface="+mn-cs"/>
            </a:rPr>
            <a:t>Discute avec tous</a:t>
          </a:r>
        </a:p>
      </dsp:txBody>
      <dsp:txXfrm>
        <a:off x="265447" y="2012042"/>
        <a:ext cx="1281689" cy="708295"/>
      </dsp:txXfrm>
    </dsp:sp>
    <dsp:sp modelId="{CC017B6A-5CC2-2144-8CA4-735ABB61D69B}">
      <dsp:nvSpPr>
        <dsp:cNvPr id="0" name=""/>
        <dsp:cNvSpPr/>
      </dsp:nvSpPr>
      <dsp:spPr>
        <a:xfrm>
          <a:off x="1053827" y="3840681"/>
          <a:ext cx="2152668" cy="909041"/>
        </a:xfrm>
        <a:prstGeom prst="ellipse">
          <a:avLst/>
        </a:prstGeom>
        <a:solidFill>
          <a:schemeClr val="accent6"/>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solidFill>
                <a:prstClr val="white"/>
              </a:solidFill>
              <a:latin typeface="Franklin Gothic Book" panose="020B0503020102020204"/>
              <a:ea typeface="+mn-ea"/>
              <a:cs typeface="+mn-cs"/>
            </a:rPr>
            <a:t>Pas de transmission de savoir</a:t>
          </a:r>
        </a:p>
      </dsp:txBody>
      <dsp:txXfrm>
        <a:off x="1369078" y="3973807"/>
        <a:ext cx="1522166" cy="642789"/>
      </dsp:txXfrm>
    </dsp:sp>
    <dsp:sp modelId="{0D2C70F2-A56B-464A-B6EC-A38DA2ABD972}">
      <dsp:nvSpPr>
        <dsp:cNvPr id="0" name=""/>
        <dsp:cNvSpPr/>
      </dsp:nvSpPr>
      <dsp:spPr>
        <a:xfrm>
          <a:off x="3169855" y="3957245"/>
          <a:ext cx="2011748" cy="832871"/>
        </a:xfrm>
        <a:prstGeom prst="ellipse">
          <a:avLst/>
        </a:prstGeom>
        <a:solidFill>
          <a:schemeClr val="accent6"/>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solidFill>
                <a:prstClr val="white"/>
              </a:solidFill>
              <a:latin typeface="Franklin Gothic Book" panose="020B0503020102020204"/>
              <a:ea typeface="+mn-ea"/>
              <a:cs typeface="+mn-cs"/>
            </a:rPr>
            <a:t>« Savoir</a:t>
          </a:r>
          <a:r>
            <a:rPr lang="fr-FR" sz="2600" kern="1200" dirty="0"/>
            <a:t> </a:t>
          </a:r>
          <a:r>
            <a:rPr lang="fr-FR" sz="1900" kern="1200" dirty="0">
              <a:solidFill>
                <a:prstClr val="white"/>
              </a:solidFill>
              <a:latin typeface="Franklin Gothic Book" panose="020B0503020102020204"/>
              <a:ea typeface="+mn-ea"/>
              <a:cs typeface="+mn-cs"/>
            </a:rPr>
            <a:t>argumenter »</a:t>
          </a:r>
          <a:r>
            <a:rPr lang="fr-FR" sz="2600" kern="1200" dirty="0"/>
            <a:t> </a:t>
          </a:r>
        </a:p>
      </dsp:txBody>
      <dsp:txXfrm>
        <a:off x="3464469" y="4079216"/>
        <a:ext cx="1422520" cy="588929"/>
      </dsp:txXfrm>
    </dsp:sp>
    <dsp:sp modelId="{1159C542-CB6C-1D4B-ACD6-8479134AB521}">
      <dsp:nvSpPr>
        <dsp:cNvPr id="0" name=""/>
        <dsp:cNvSpPr/>
      </dsp:nvSpPr>
      <dsp:spPr>
        <a:xfrm>
          <a:off x="229306" y="3043202"/>
          <a:ext cx="1901388" cy="724526"/>
        </a:xfrm>
        <a:prstGeom prst="ellipse">
          <a:avLst/>
        </a:prstGeom>
        <a:solidFill>
          <a:schemeClr val="accent6"/>
        </a:solidFill>
        <a:ln w="1905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Ne se fait pas payer</a:t>
          </a:r>
        </a:p>
      </dsp:txBody>
      <dsp:txXfrm>
        <a:off x="507758" y="3149306"/>
        <a:ext cx="1344484" cy="5123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7570B-9E82-5F46-9C66-1B6AA2DADDC9}">
      <dsp:nvSpPr>
        <dsp:cNvPr id="0" name=""/>
        <dsp:cNvSpPr/>
      </dsp:nvSpPr>
      <dsp:spPr>
        <a:xfrm>
          <a:off x="1209360" y="2396360"/>
          <a:ext cx="400470" cy="1976933"/>
        </a:xfrm>
        <a:custGeom>
          <a:avLst/>
          <a:gdLst/>
          <a:ahLst/>
          <a:cxnLst/>
          <a:rect l="0" t="0" r="0" b="0"/>
          <a:pathLst>
            <a:path>
              <a:moveTo>
                <a:pt x="0" y="0"/>
              </a:moveTo>
              <a:lnTo>
                <a:pt x="200235" y="0"/>
              </a:lnTo>
              <a:lnTo>
                <a:pt x="200235" y="1976933"/>
              </a:lnTo>
              <a:lnTo>
                <a:pt x="400470" y="1976933"/>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1359168" y="3334400"/>
        <a:ext cx="100854" cy="100854"/>
      </dsp:txXfrm>
    </dsp:sp>
    <dsp:sp modelId="{23FA754F-1637-C248-9ED3-6444B0232FB4}">
      <dsp:nvSpPr>
        <dsp:cNvPr id="0" name=""/>
        <dsp:cNvSpPr/>
      </dsp:nvSpPr>
      <dsp:spPr>
        <a:xfrm>
          <a:off x="1209360" y="2396360"/>
          <a:ext cx="494976" cy="1068084"/>
        </a:xfrm>
        <a:custGeom>
          <a:avLst/>
          <a:gdLst/>
          <a:ahLst/>
          <a:cxnLst/>
          <a:rect l="0" t="0" r="0" b="0"/>
          <a:pathLst>
            <a:path>
              <a:moveTo>
                <a:pt x="0" y="0"/>
              </a:moveTo>
              <a:lnTo>
                <a:pt x="247488" y="0"/>
              </a:lnTo>
              <a:lnTo>
                <a:pt x="247488" y="1068084"/>
              </a:lnTo>
              <a:lnTo>
                <a:pt x="494976" y="1068084"/>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1427419" y="2900972"/>
        <a:ext cx="58860" cy="58860"/>
      </dsp:txXfrm>
    </dsp:sp>
    <dsp:sp modelId="{14ADCA3A-9029-C148-91A0-297FDA5FC6FC}">
      <dsp:nvSpPr>
        <dsp:cNvPr id="0" name=""/>
        <dsp:cNvSpPr/>
      </dsp:nvSpPr>
      <dsp:spPr>
        <a:xfrm>
          <a:off x="1209360" y="2396360"/>
          <a:ext cx="483163" cy="147422"/>
        </a:xfrm>
        <a:custGeom>
          <a:avLst/>
          <a:gdLst/>
          <a:ahLst/>
          <a:cxnLst/>
          <a:rect l="0" t="0" r="0" b="0"/>
          <a:pathLst>
            <a:path>
              <a:moveTo>
                <a:pt x="0" y="0"/>
              </a:moveTo>
              <a:lnTo>
                <a:pt x="241581" y="0"/>
              </a:lnTo>
              <a:lnTo>
                <a:pt x="241581" y="147422"/>
              </a:lnTo>
              <a:lnTo>
                <a:pt x="483163" y="147422"/>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1438313" y="2457443"/>
        <a:ext cx="25257" cy="25257"/>
      </dsp:txXfrm>
    </dsp:sp>
    <dsp:sp modelId="{BDF43DBC-615F-8A41-A02F-30AC2EC344EB}">
      <dsp:nvSpPr>
        <dsp:cNvPr id="0" name=""/>
        <dsp:cNvSpPr/>
      </dsp:nvSpPr>
      <dsp:spPr>
        <a:xfrm>
          <a:off x="1209360" y="1623120"/>
          <a:ext cx="483163" cy="773240"/>
        </a:xfrm>
        <a:custGeom>
          <a:avLst/>
          <a:gdLst/>
          <a:ahLst/>
          <a:cxnLst/>
          <a:rect l="0" t="0" r="0" b="0"/>
          <a:pathLst>
            <a:path>
              <a:moveTo>
                <a:pt x="0" y="773240"/>
              </a:moveTo>
              <a:lnTo>
                <a:pt x="241581" y="773240"/>
              </a:lnTo>
              <a:lnTo>
                <a:pt x="241581" y="0"/>
              </a:lnTo>
              <a:lnTo>
                <a:pt x="483163" y="0"/>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1428148" y="1986946"/>
        <a:ext cx="45589" cy="45589"/>
      </dsp:txXfrm>
    </dsp:sp>
    <dsp:sp modelId="{3CF13C57-0105-4B48-B3FC-F7AD1638C782}">
      <dsp:nvSpPr>
        <dsp:cNvPr id="0" name=""/>
        <dsp:cNvSpPr/>
      </dsp:nvSpPr>
      <dsp:spPr>
        <a:xfrm>
          <a:off x="1209360" y="702458"/>
          <a:ext cx="483163" cy="1693902"/>
        </a:xfrm>
        <a:custGeom>
          <a:avLst/>
          <a:gdLst/>
          <a:ahLst/>
          <a:cxnLst/>
          <a:rect l="0" t="0" r="0" b="0"/>
          <a:pathLst>
            <a:path>
              <a:moveTo>
                <a:pt x="0" y="1693902"/>
              </a:moveTo>
              <a:lnTo>
                <a:pt x="241581" y="1693902"/>
              </a:lnTo>
              <a:lnTo>
                <a:pt x="241581" y="0"/>
              </a:lnTo>
              <a:lnTo>
                <a:pt x="483163" y="0"/>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fr-FR" sz="600" kern="1200"/>
        </a:p>
      </dsp:txBody>
      <dsp:txXfrm>
        <a:off x="1406906" y="1505372"/>
        <a:ext cx="88073" cy="88073"/>
      </dsp:txXfrm>
    </dsp:sp>
    <dsp:sp modelId="{4637D717-927F-5343-BB8E-9BD2EA972A0D}">
      <dsp:nvSpPr>
        <dsp:cNvPr id="0" name=""/>
        <dsp:cNvSpPr/>
      </dsp:nvSpPr>
      <dsp:spPr>
        <a:xfrm rot="16200000">
          <a:off x="-148759" y="1796129"/>
          <a:ext cx="1515778" cy="1200462"/>
        </a:xfrm>
        <a:prstGeom prst="rect">
          <a:avLst/>
        </a:prstGeom>
        <a:blipFill rotWithShape="0">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endParaRPr lang="fr-FR" sz="4100" kern="1200" dirty="0"/>
        </a:p>
      </dsp:txBody>
      <dsp:txXfrm>
        <a:off x="-148759" y="1796129"/>
        <a:ext cx="1515778" cy="1200462"/>
      </dsp:txXfrm>
    </dsp:sp>
    <dsp:sp modelId="{37B291BA-F8B1-BC40-8A5A-676BECBD282C}">
      <dsp:nvSpPr>
        <dsp:cNvPr id="0" name=""/>
        <dsp:cNvSpPr/>
      </dsp:nvSpPr>
      <dsp:spPr>
        <a:xfrm>
          <a:off x="1692524" y="334193"/>
          <a:ext cx="8181772" cy="736529"/>
        </a:xfrm>
        <a:prstGeom prst="rect">
          <a:avLst/>
        </a:prstGeom>
        <a:solidFill>
          <a:srgbClr val="69A1AB"/>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2000" rIns="72000" bIns="72000" numCol="1" spcCol="1270" anchor="ctr" anchorCtr="0">
          <a:noAutofit/>
        </a:bodyPr>
        <a:lstStyle/>
        <a:p>
          <a:pPr marL="0" lvl="0" indent="0" algn="l" defTabSz="977900">
            <a:lnSpc>
              <a:spcPct val="90000"/>
            </a:lnSpc>
            <a:spcBef>
              <a:spcPct val="0"/>
            </a:spcBef>
            <a:spcAft>
              <a:spcPts val="0"/>
            </a:spcAft>
            <a:buNone/>
          </a:pPr>
          <a:r>
            <a:rPr lang="fr-FR" sz="2200" kern="1200" dirty="0"/>
            <a:t>Observation préalable de l'élève, comme Montaigne le préconisera : </a:t>
          </a:r>
        </a:p>
        <a:p>
          <a:pPr marL="0" lvl="0" indent="0" algn="l" defTabSz="977900">
            <a:lnSpc>
              <a:spcPct val="90000"/>
            </a:lnSpc>
            <a:spcBef>
              <a:spcPct val="0"/>
            </a:spcBef>
            <a:spcAft>
              <a:spcPts val="0"/>
            </a:spcAft>
            <a:buNone/>
          </a:pPr>
          <a:r>
            <a:rPr lang="fr-FR" sz="2200" i="1" kern="1200" dirty="0">
              <a:solidFill>
                <a:schemeClr val="bg1"/>
              </a:solidFill>
            </a:rPr>
            <a:t>« faire d'abord trotter le jeune esprit devant soi ».</a:t>
          </a:r>
        </a:p>
      </dsp:txBody>
      <dsp:txXfrm>
        <a:off x="1692524" y="334193"/>
        <a:ext cx="8181772" cy="736529"/>
      </dsp:txXfrm>
    </dsp:sp>
    <dsp:sp modelId="{BD66C65D-A228-C74F-AB08-8D1BCE5E7D71}">
      <dsp:nvSpPr>
        <dsp:cNvPr id="0" name=""/>
        <dsp:cNvSpPr/>
      </dsp:nvSpPr>
      <dsp:spPr>
        <a:xfrm>
          <a:off x="1692524" y="1254855"/>
          <a:ext cx="9374365" cy="736529"/>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2000" rIns="72000" bIns="72000" numCol="1" spcCol="1270" anchor="ctr" anchorCtr="0">
          <a:noAutofit/>
        </a:bodyPr>
        <a:lstStyle/>
        <a:p>
          <a:pPr marL="0" lvl="0" indent="0" algn="l" defTabSz="977900">
            <a:lnSpc>
              <a:spcPct val="90000"/>
            </a:lnSpc>
            <a:spcBef>
              <a:spcPct val="0"/>
            </a:spcBef>
            <a:spcAft>
              <a:spcPts val="0"/>
            </a:spcAft>
            <a:buFont typeface="Wingdings" panose="05000000000000000000" pitchFamily="2" charset="2"/>
            <a:buNone/>
          </a:pPr>
          <a:r>
            <a:rPr lang="fr-FR" sz="2200" kern="1200" dirty="0">
              <a:solidFill>
                <a:prstClr val="white"/>
              </a:solidFill>
              <a:latin typeface="Franklin Gothic Book" panose="020B0503020102020204"/>
              <a:ea typeface="+mn-ea"/>
              <a:cs typeface="+mn-cs"/>
            </a:rPr>
            <a:t>Education respectueuse de l’enfant, « </a:t>
          </a:r>
          <a:r>
            <a:rPr lang="fr-FR" sz="2200" i="1" kern="1200" dirty="0">
              <a:solidFill>
                <a:prstClr val="white"/>
              </a:solidFill>
              <a:latin typeface="Franklin Gothic Book" panose="020B0503020102020204"/>
              <a:ea typeface="+mn-ea"/>
              <a:cs typeface="+mn-cs"/>
            </a:rPr>
            <a:t>considérant que nature ne subit pas de mutations soudaines sans grande violence</a:t>
          </a:r>
          <a:r>
            <a:rPr lang="fr-FR" sz="2200" kern="1200" dirty="0">
              <a:solidFill>
                <a:prstClr val="white"/>
              </a:solidFill>
              <a:latin typeface="Franklin Gothic Book" panose="020B0503020102020204"/>
              <a:ea typeface="+mn-ea"/>
              <a:cs typeface="+mn-cs"/>
            </a:rPr>
            <a:t>.» (</a:t>
          </a:r>
          <a:r>
            <a:rPr lang="fr-FR" sz="2200" i="1" kern="1200" dirty="0">
              <a:solidFill>
                <a:prstClr val="white"/>
              </a:solidFill>
              <a:latin typeface="Franklin Gothic Book" panose="020B0503020102020204"/>
              <a:ea typeface="+mn-ea"/>
              <a:cs typeface="+mn-cs"/>
            </a:rPr>
            <a:t>Gargantua</a:t>
          </a:r>
          <a:r>
            <a:rPr lang="fr-FR" sz="2200" kern="1200" dirty="0">
              <a:solidFill>
                <a:prstClr val="white"/>
              </a:solidFill>
              <a:latin typeface="Franklin Gothic Book" panose="020B0503020102020204"/>
              <a:ea typeface="+mn-ea"/>
              <a:cs typeface="+mn-cs"/>
            </a:rPr>
            <a:t>, XXIII)</a:t>
          </a:r>
        </a:p>
      </dsp:txBody>
      <dsp:txXfrm>
        <a:off x="1692524" y="1254855"/>
        <a:ext cx="9374365" cy="736529"/>
      </dsp:txXfrm>
    </dsp:sp>
    <dsp:sp modelId="{B15B240F-A2E3-3947-9297-F4542FC2D0FF}">
      <dsp:nvSpPr>
        <dsp:cNvPr id="0" name=""/>
        <dsp:cNvSpPr/>
      </dsp:nvSpPr>
      <dsp:spPr>
        <a:xfrm>
          <a:off x="1692524" y="2175518"/>
          <a:ext cx="8197354" cy="736529"/>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2000" rIns="72000" bIns="72000" numCol="1" spcCol="1270" anchor="ctr" anchorCtr="0">
          <a:noAutofit/>
        </a:bodyPr>
        <a:lstStyle/>
        <a:p>
          <a:pPr marL="0" lvl="0" indent="0" algn="l" defTabSz="977900">
            <a:lnSpc>
              <a:spcPct val="90000"/>
            </a:lnSpc>
            <a:spcBef>
              <a:spcPct val="0"/>
            </a:spcBef>
            <a:spcAft>
              <a:spcPts val="0"/>
            </a:spcAft>
            <a:buFont typeface="Wingdings" panose="05000000000000000000" pitchFamily="2" charset="2"/>
            <a:buNone/>
          </a:pPr>
          <a:r>
            <a:rPr lang="fr-FR" sz="2200" kern="1200" dirty="0">
              <a:solidFill>
                <a:prstClr val="white"/>
              </a:solidFill>
              <a:latin typeface="Franklin Gothic Book" panose="020B0503020102020204"/>
              <a:ea typeface="+mn-ea"/>
              <a:cs typeface="+mn-cs"/>
            </a:rPr>
            <a:t>Fréquentation d’autres enfants, afin de créer une saine émulation.</a:t>
          </a:r>
        </a:p>
      </dsp:txBody>
      <dsp:txXfrm>
        <a:off x="1692524" y="2175518"/>
        <a:ext cx="8197354" cy="736529"/>
      </dsp:txXfrm>
    </dsp:sp>
    <dsp:sp modelId="{3B92CA1A-D7E0-1949-A016-6AD89E11F25C}">
      <dsp:nvSpPr>
        <dsp:cNvPr id="0" name=""/>
        <dsp:cNvSpPr/>
      </dsp:nvSpPr>
      <dsp:spPr>
        <a:xfrm>
          <a:off x="1704337" y="3096180"/>
          <a:ext cx="8777078" cy="736529"/>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2000" rIns="72000" bIns="72000" numCol="1" spcCol="1270" anchor="ctr" anchorCtr="0">
          <a:noAutofit/>
        </a:bodyPr>
        <a:lstStyle/>
        <a:p>
          <a:pPr marL="0" lvl="0" indent="0" algn="l" defTabSz="977900">
            <a:lnSpc>
              <a:spcPct val="90000"/>
            </a:lnSpc>
            <a:spcBef>
              <a:spcPct val="0"/>
            </a:spcBef>
            <a:spcAft>
              <a:spcPts val="0"/>
            </a:spcAft>
            <a:buFont typeface="Wingdings" panose="05000000000000000000" pitchFamily="2" charset="2"/>
            <a:buNone/>
          </a:pPr>
          <a:r>
            <a:rPr lang="fr-FR" sz="2200" kern="1200" dirty="0">
              <a:solidFill>
                <a:prstClr val="white"/>
              </a:solidFill>
              <a:latin typeface="Franklin Gothic Book" panose="020B0503020102020204"/>
              <a:ea typeface="+mn-ea"/>
              <a:cs typeface="+mn-cs"/>
            </a:rPr>
            <a:t>Invitation à une éducation intégrale : équilibre des facultés mentales et physiques.</a:t>
          </a:r>
        </a:p>
      </dsp:txBody>
      <dsp:txXfrm>
        <a:off x="1704337" y="3096180"/>
        <a:ext cx="8777078" cy="736529"/>
      </dsp:txXfrm>
    </dsp:sp>
    <dsp:sp modelId="{6715BB45-6077-D94E-BF1C-F89CE4438630}">
      <dsp:nvSpPr>
        <dsp:cNvPr id="0" name=""/>
        <dsp:cNvSpPr/>
      </dsp:nvSpPr>
      <dsp:spPr>
        <a:xfrm>
          <a:off x="1609831" y="4005028"/>
          <a:ext cx="9601935" cy="736529"/>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72000" rIns="72000" bIns="72000" numCol="1" spcCol="1270" anchor="ctr" anchorCtr="0">
          <a:noAutofit/>
        </a:bodyPr>
        <a:lstStyle/>
        <a:p>
          <a:pPr marL="0" lvl="0" indent="0" algn="l" defTabSz="977900">
            <a:lnSpc>
              <a:spcPct val="90000"/>
            </a:lnSpc>
            <a:spcBef>
              <a:spcPct val="0"/>
            </a:spcBef>
            <a:spcAft>
              <a:spcPts val="0"/>
            </a:spcAft>
            <a:buNone/>
          </a:pPr>
          <a:r>
            <a:rPr lang="fr-FR" sz="2200" kern="1200" dirty="0">
              <a:solidFill>
                <a:prstClr val="white"/>
              </a:solidFill>
              <a:latin typeface="Franklin Gothic Book" panose="020B0503020102020204"/>
              <a:ea typeface="+mn-ea"/>
              <a:cs typeface="+mn-cs"/>
            </a:rPr>
            <a:t>Instruction en tous temps : dans la nature, pendant le repas, dans les moments de jeu : exigence et liberté.</a:t>
          </a:r>
        </a:p>
      </dsp:txBody>
      <dsp:txXfrm>
        <a:off x="1609831" y="4005028"/>
        <a:ext cx="9601935" cy="7365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3E8B2-93B7-9144-B177-9450E3D9952E}">
      <dsp:nvSpPr>
        <dsp:cNvPr id="0" name=""/>
        <dsp:cNvSpPr/>
      </dsp:nvSpPr>
      <dsp:spPr>
        <a:xfrm>
          <a:off x="1925403" y="566237"/>
          <a:ext cx="5039296" cy="5039296"/>
        </a:xfrm>
        <a:prstGeom prst="blockArc">
          <a:avLst>
            <a:gd name="adj1" fmla="val 12695696"/>
            <a:gd name="adj2" fmla="val 17452910"/>
            <a:gd name="adj3" fmla="val 390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F36C67-D9E3-D342-BF95-EA8A389032EB}">
      <dsp:nvSpPr>
        <dsp:cNvPr id="0" name=""/>
        <dsp:cNvSpPr/>
      </dsp:nvSpPr>
      <dsp:spPr>
        <a:xfrm>
          <a:off x="1946951" y="678993"/>
          <a:ext cx="5039296" cy="5039296"/>
        </a:xfrm>
        <a:prstGeom prst="blockArc">
          <a:avLst>
            <a:gd name="adj1" fmla="val 9926092"/>
            <a:gd name="adj2" fmla="val 12759833"/>
            <a:gd name="adj3" fmla="val 390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71B5F2-F25D-E746-8B33-77C3E2B7E598}">
      <dsp:nvSpPr>
        <dsp:cNvPr id="0" name=""/>
        <dsp:cNvSpPr/>
      </dsp:nvSpPr>
      <dsp:spPr>
        <a:xfrm>
          <a:off x="1821233" y="769337"/>
          <a:ext cx="5039296" cy="5039296"/>
        </a:xfrm>
        <a:prstGeom prst="blockArc">
          <a:avLst>
            <a:gd name="adj1" fmla="val 6175962"/>
            <a:gd name="adj2" fmla="val 9702466"/>
            <a:gd name="adj3" fmla="val 390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115961-DCC0-CE4B-B5CF-73CF9027D2EA}">
      <dsp:nvSpPr>
        <dsp:cNvPr id="0" name=""/>
        <dsp:cNvSpPr/>
      </dsp:nvSpPr>
      <dsp:spPr>
        <a:xfrm>
          <a:off x="2820515" y="1309344"/>
          <a:ext cx="5039296" cy="5039296"/>
        </a:xfrm>
        <a:prstGeom prst="blockArc">
          <a:avLst>
            <a:gd name="adj1" fmla="val 2754679"/>
            <a:gd name="adj2" fmla="val 8192197"/>
            <a:gd name="adj3" fmla="val 390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C7F1ED-BCDF-2F45-B461-B7568FFCC96D}">
      <dsp:nvSpPr>
        <dsp:cNvPr id="0" name=""/>
        <dsp:cNvSpPr/>
      </dsp:nvSpPr>
      <dsp:spPr>
        <a:xfrm>
          <a:off x="3914435" y="715552"/>
          <a:ext cx="5039296" cy="5039296"/>
        </a:xfrm>
        <a:prstGeom prst="blockArc">
          <a:avLst>
            <a:gd name="adj1" fmla="val 1143789"/>
            <a:gd name="adj2" fmla="val 4254320"/>
            <a:gd name="adj3" fmla="val 390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79189E-EE8D-2643-AF8E-C666BDF4A458}">
      <dsp:nvSpPr>
        <dsp:cNvPr id="0" name=""/>
        <dsp:cNvSpPr/>
      </dsp:nvSpPr>
      <dsp:spPr>
        <a:xfrm>
          <a:off x="3869058" y="505619"/>
          <a:ext cx="5039296" cy="5039296"/>
        </a:xfrm>
        <a:prstGeom prst="blockArc">
          <a:avLst>
            <a:gd name="adj1" fmla="val 19799016"/>
            <a:gd name="adj2" fmla="val 1239073"/>
            <a:gd name="adj3" fmla="val 390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2ABA85-85D9-3D40-ABDB-6E79F4A98847}">
      <dsp:nvSpPr>
        <dsp:cNvPr id="0" name=""/>
        <dsp:cNvSpPr/>
      </dsp:nvSpPr>
      <dsp:spPr>
        <a:xfrm>
          <a:off x="3707762" y="516894"/>
          <a:ext cx="5039296" cy="5039296"/>
        </a:xfrm>
        <a:prstGeom prst="blockArc">
          <a:avLst>
            <a:gd name="adj1" fmla="val 14506032"/>
            <a:gd name="adj2" fmla="val 19958368"/>
            <a:gd name="adj3" fmla="val 390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84A9F2-FF2A-014F-BFB2-47A49B412D55}">
      <dsp:nvSpPr>
        <dsp:cNvPr id="0" name=""/>
        <dsp:cNvSpPr/>
      </dsp:nvSpPr>
      <dsp:spPr>
        <a:xfrm>
          <a:off x="3426409" y="1912417"/>
          <a:ext cx="3624209" cy="2645649"/>
        </a:xfrm>
        <a:prstGeom prst="ellipse">
          <a:avLst/>
        </a:prstGeom>
        <a:solidFill>
          <a:srgbClr val="56838C"/>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kern="1200" dirty="0"/>
            <a:t> La société éducative de Pestalozzi : se faire œuvre de soi-même </a:t>
          </a:r>
        </a:p>
      </dsp:txBody>
      <dsp:txXfrm>
        <a:off x="3957162" y="2299863"/>
        <a:ext cx="2562703" cy="1870757"/>
      </dsp:txXfrm>
    </dsp:sp>
    <dsp:sp modelId="{573B5FE6-4C8F-2047-A14E-5AAAE67E7D12}">
      <dsp:nvSpPr>
        <dsp:cNvPr id="0" name=""/>
        <dsp:cNvSpPr/>
      </dsp:nvSpPr>
      <dsp:spPr>
        <a:xfrm>
          <a:off x="3537821" y="-10059"/>
          <a:ext cx="3452308" cy="1470696"/>
        </a:xfrm>
        <a:prstGeom prst="ellipse">
          <a:avLst/>
        </a:prstGeom>
        <a:solidFill>
          <a:srgbClr val="72B2BD">
            <a:alpha val="83137"/>
          </a:srgb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Font typeface="Wingdings" pitchFamily="2" charset="2"/>
            <a:buNone/>
          </a:pPr>
          <a:r>
            <a:rPr lang="fr-FR" sz="2000" b="1" kern="1200" dirty="0">
              <a:solidFill>
                <a:srgbClr val="0070C0"/>
              </a:solidFill>
            </a:rPr>
            <a:t>👉 </a:t>
          </a:r>
          <a:r>
            <a:rPr lang="fr-FR" sz="2200" b="1" kern="1200" dirty="0">
              <a:solidFill>
                <a:srgbClr val="0070C0"/>
              </a:solidFill>
            </a:rPr>
            <a:t>Entraide, partage des savoirs : enfants éducateurs</a:t>
          </a:r>
        </a:p>
      </dsp:txBody>
      <dsp:txXfrm>
        <a:off x="4043400" y="205319"/>
        <a:ext cx="2441150" cy="1039940"/>
      </dsp:txXfrm>
    </dsp:sp>
    <dsp:sp modelId="{11B68C33-F65C-1943-BE3E-94A77A5CEADB}">
      <dsp:nvSpPr>
        <dsp:cNvPr id="0" name=""/>
        <dsp:cNvSpPr/>
      </dsp:nvSpPr>
      <dsp:spPr>
        <a:xfrm>
          <a:off x="7242051" y="1082431"/>
          <a:ext cx="2769203" cy="1367987"/>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fr-FR" sz="2300" kern="1200" dirty="0"/>
            <a:t>Hétérogénéité des talents</a:t>
          </a:r>
        </a:p>
      </dsp:txBody>
      <dsp:txXfrm>
        <a:off x="7647591" y="1282768"/>
        <a:ext cx="1958123" cy="967313"/>
      </dsp:txXfrm>
    </dsp:sp>
    <dsp:sp modelId="{FEEE66DB-9ACD-9641-B6B2-61DA027CD1D0}">
      <dsp:nvSpPr>
        <dsp:cNvPr id="0" name=""/>
        <dsp:cNvSpPr/>
      </dsp:nvSpPr>
      <dsp:spPr>
        <a:xfrm>
          <a:off x="7428141" y="3189500"/>
          <a:ext cx="2742199" cy="1367987"/>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fr-FR" sz="2300" kern="1200" dirty="0"/>
            <a:t>Au-delà des maux de la guerre</a:t>
          </a:r>
        </a:p>
      </dsp:txBody>
      <dsp:txXfrm>
        <a:off x="7829727" y="3389837"/>
        <a:ext cx="1939027" cy="967313"/>
      </dsp:txXfrm>
    </dsp:sp>
    <dsp:sp modelId="{AD0344F8-4F99-7442-BCC9-2FB1889FDEFF}">
      <dsp:nvSpPr>
        <dsp:cNvPr id="0" name=""/>
        <dsp:cNvSpPr/>
      </dsp:nvSpPr>
      <dsp:spPr>
        <a:xfrm>
          <a:off x="5839966" y="4717119"/>
          <a:ext cx="2864990" cy="1367987"/>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fr-FR" sz="2300" kern="1200" dirty="0"/>
            <a:t>Grand nombre d'élèves</a:t>
          </a:r>
        </a:p>
      </dsp:txBody>
      <dsp:txXfrm>
        <a:off x="6259534" y="4917456"/>
        <a:ext cx="2025854" cy="967313"/>
      </dsp:txXfrm>
    </dsp:sp>
    <dsp:sp modelId="{135234A3-395F-6641-90D4-8BAF3C5EBDCD}">
      <dsp:nvSpPr>
        <dsp:cNvPr id="0" name=""/>
        <dsp:cNvSpPr/>
      </dsp:nvSpPr>
      <dsp:spPr>
        <a:xfrm>
          <a:off x="2328670" y="4642087"/>
          <a:ext cx="2863813" cy="1367987"/>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fr-FR" sz="2300" kern="1200" dirty="0"/>
            <a:t>Filles et garçons</a:t>
          </a:r>
        </a:p>
      </dsp:txBody>
      <dsp:txXfrm>
        <a:off x="2748066" y="4842424"/>
        <a:ext cx="2025021" cy="967313"/>
      </dsp:txXfrm>
    </dsp:sp>
    <dsp:sp modelId="{FB5EC3B5-55A3-C147-9943-A093B8B55DA9}">
      <dsp:nvSpPr>
        <dsp:cNvPr id="0" name=""/>
        <dsp:cNvSpPr/>
      </dsp:nvSpPr>
      <dsp:spPr>
        <a:xfrm>
          <a:off x="732116" y="3009720"/>
          <a:ext cx="2471570" cy="1367987"/>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fr-FR" sz="2300" kern="1200" dirty="0"/>
            <a:t>Tous les âges</a:t>
          </a:r>
        </a:p>
      </dsp:txBody>
      <dsp:txXfrm>
        <a:off x="1094069" y="3210057"/>
        <a:ext cx="1747664" cy="967313"/>
      </dsp:txXfrm>
    </dsp:sp>
    <dsp:sp modelId="{DF97185E-5975-1647-A6A9-AD7BBFDA7C39}">
      <dsp:nvSpPr>
        <dsp:cNvPr id="0" name=""/>
        <dsp:cNvSpPr/>
      </dsp:nvSpPr>
      <dsp:spPr>
        <a:xfrm>
          <a:off x="865631" y="1058331"/>
          <a:ext cx="2827137" cy="1361653"/>
        </a:xfrm>
        <a:prstGeom prst="ellipse">
          <a:avLst/>
        </a:prstGeom>
        <a:solidFill>
          <a:srgbClr val="69A1AB"/>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fr-FR" sz="2300" kern="1200" dirty="0"/>
            <a:t>Apprentissage par le travail</a:t>
          </a:r>
        </a:p>
      </dsp:txBody>
      <dsp:txXfrm>
        <a:off x="1279656" y="1257740"/>
        <a:ext cx="1999087" cy="9628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smtClean="0"/>
              <a:pPr/>
              <a:t>5/26/20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smtClean="0"/>
              <a:pPr/>
              <a:t>‹N°›</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207815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1708261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5676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497654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smtClean="0"/>
              <a:pPr/>
              <a:t>5/26/20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smtClean="0"/>
              <a:pPr/>
              <a:t>‹N°›</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54276899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5/26/20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3003014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5/26/20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3648854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5/26/20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147060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5/26/20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525395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5/26/20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452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5/26/20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63811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smtClean="0"/>
              <a:pPr/>
              <a:t>5/26/20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smtClean="0"/>
              <a:pPr/>
              <a:t>‹N°›</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902389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svg"/><Relationship Id="rId7"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svg"/><Relationship Id="rId7"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4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meirieu.com/EDUCATION%20EN%20QUESTION/l_education_en_questions.htm" TargetMode="External"/><Relationship Id="rId2" Type="http://schemas.openxmlformats.org/officeDocument/2006/relationships/hyperlink" Target="https://www.franceculture.fr/societe/freinet-comment-reinventer-lecole" TargetMode="External"/><Relationship Id="rId1" Type="http://schemas.openxmlformats.org/officeDocument/2006/relationships/slideLayout" Target="../slideLayouts/slideLayout2.xml"/><Relationship Id="rId5" Type="http://schemas.openxmlformats.org/officeDocument/2006/relationships/hyperlink" Target="http://www.ibe.unesco.org/en/document/thinkers-education" TargetMode="External"/><Relationship Id="rId4" Type="http://schemas.openxmlformats.org/officeDocument/2006/relationships/hyperlink" Target="https://www.meirieu.co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hyperlink" Target="http://agora.qc.ca/documents/francois_rabelais--leducation_selon_rabelais_par_gabriel_compayre" TargetMode="External"/><Relationship Id="rId2" Type="http://schemas.openxmlformats.org/officeDocument/2006/relationships/hyperlink" Target="http://pedagopsy.eu/revue_motivation36.html"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ecolechangerdecap.net/spip.php?article73" TargetMode="External"/><Relationship Id="rId2" Type="http://schemas.openxmlformats.org/officeDocument/2006/relationships/hyperlink" Target="http://revue-educatio.e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4.xml"/><Relationship Id="rId13" Type="http://schemas.microsoft.com/office/2007/relationships/hdphoto" Target="../media/hdphoto2.wdp"/><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F39984-F1F6-40E8-B4C1-779EAE6489E3}"/>
              </a:ext>
            </a:extLst>
          </p:cNvPr>
          <p:cNvSpPr>
            <a:spLocks noGrp="1"/>
          </p:cNvSpPr>
          <p:nvPr>
            <p:ph type="ctrTitle"/>
          </p:nvPr>
        </p:nvSpPr>
        <p:spPr>
          <a:xfrm>
            <a:off x="1928110" y="1012652"/>
            <a:ext cx="8335777" cy="2300438"/>
          </a:xfrm>
        </p:spPr>
        <p:txBody>
          <a:bodyPr/>
          <a:lstStyle/>
          <a:p>
            <a:pPr algn="l"/>
            <a:r>
              <a:rPr lang="fr-FR" sz="4800" dirty="0"/>
              <a:t>Ces élèves </a:t>
            </a:r>
            <a:br>
              <a:rPr lang="fr-FR" sz="4800" dirty="0"/>
            </a:br>
            <a:r>
              <a:rPr lang="fr-FR" sz="4800" dirty="0"/>
              <a:t>(qui) nous élèvent...</a:t>
            </a:r>
          </a:p>
        </p:txBody>
      </p:sp>
      <p:sp>
        <p:nvSpPr>
          <p:cNvPr id="3" name="Sous-titre 2">
            <a:extLst>
              <a:ext uri="{FF2B5EF4-FFF2-40B4-BE49-F238E27FC236}">
                <a16:creationId xmlns:a16="http://schemas.microsoft.com/office/drawing/2014/main" id="{0BC5EEF8-67F4-4178-9D93-C1C0DBD7BB60}"/>
              </a:ext>
            </a:extLst>
          </p:cNvPr>
          <p:cNvSpPr>
            <a:spLocks noGrp="1"/>
          </p:cNvSpPr>
          <p:nvPr>
            <p:ph type="subTitle" idx="1"/>
          </p:nvPr>
        </p:nvSpPr>
        <p:spPr>
          <a:xfrm>
            <a:off x="1172677" y="3544910"/>
            <a:ext cx="9846644" cy="1568622"/>
          </a:xfrm>
        </p:spPr>
        <p:txBody>
          <a:bodyPr>
            <a:noAutofit/>
          </a:bodyPr>
          <a:lstStyle/>
          <a:p>
            <a:pPr marL="457200" indent="-457200" algn="l">
              <a:buFont typeface="Wingdings" panose="05000000000000000000" pitchFamily="2" charset="2"/>
              <a:buChar char="Ø"/>
            </a:pPr>
            <a:r>
              <a:rPr lang="fr-FR" sz="3200" dirty="0"/>
              <a:t>Un changement de perspective… </a:t>
            </a:r>
          </a:p>
          <a:p>
            <a:pPr algn="l"/>
            <a:r>
              <a:rPr lang="fr-FR" sz="3200" dirty="0"/>
              <a:t>… ou une intuition qui s’enracine dans toute l’histoire de la pédagogie ?</a:t>
            </a:r>
          </a:p>
        </p:txBody>
      </p:sp>
      <p:pic>
        <p:nvPicPr>
          <p:cNvPr id="5" name="Image 4">
            <a:extLst>
              <a:ext uri="{FF2B5EF4-FFF2-40B4-BE49-F238E27FC236}">
                <a16:creationId xmlns:a16="http://schemas.microsoft.com/office/drawing/2014/main" id="{8F50F76A-02A8-4F8C-85FD-EFC092CB47A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0914" t="8942" r="13129" b="3365"/>
          <a:stretch/>
        </p:blipFill>
        <p:spPr>
          <a:xfrm>
            <a:off x="8204654" y="377862"/>
            <a:ext cx="2317200" cy="2437758"/>
          </a:xfrm>
          <a:prstGeom prst="ellipse">
            <a:avLst/>
          </a:prstGeom>
          <a:ln w="63500" cap="rnd">
            <a:solidFill>
              <a:srgbClr val="333333"/>
            </a:solidFill>
          </a:ln>
          <a:effectLst>
            <a:innerShdw>
              <a:prstClr val="black">
                <a:alpha val="69000"/>
              </a:prstClr>
            </a:innerShdw>
            <a:softEdge rad="647700"/>
          </a:effectLst>
          <a:scene3d>
            <a:camera prst="orthographicFront"/>
            <a:lightRig rig="contrasting" dir="t">
              <a:rot lat="0" lon="0" rev="3000000"/>
            </a:lightRig>
          </a:scene3d>
          <a:sp3d contourW="7620">
            <a:bevelT w="95250" h="31750"/>
            <a:contourClr>
              <a:srgbClr val="333333"/>
            </a:contourClr>
          </a:sp3d>
        </p:spPr>
      </p:pic>
      <p:sp>
        <p:nvSpPr>
          <p:cNvPr id="4" name="ZoneTexte 3">
            <a:extLst>
              <a:ext uri="{FF2B5EF4-FFF2-40B4-BE49-F238E27FC236}">
                <a16:creationId xmlns:a16="http://schemas.microsoft.com/office/drawing/2014/main" id="{DC6592EC-D62C-6E48-BC8D-BD54E36F1662}"/>
              </a:ext>
            </a:extLst>
          </p:cNvPr>
          <p:cNvSpPr txBox="1"/>
          <p:nvPr/>
        </p:nvSpPr>
        <p:spPr>
          <a:xfrm>
            <a:off x="2709714" y="6326249"/>
            <a:ext cx="6772568" cy="307777"/>
          </a:xfrm>
          <a:prstGeom prst="rect">
            <a:avLst/>
          </a:prstGeom>
          <a:noFill/>
        </p:spPr>
        <p:txBody>
          <a:bodyPr wrap="square" rtlCol="0">
            <a:spAutoFit/>
          </a:bodyPr>
          <a:lstStyle/>
          <a:p>
            <a:pPr algn="ctr"/>
            <a:r>
              <a:rPr lang="fr-FR" sz="1400" dirty="0"/>
              <a:t>Virginie Fay, professeur de Lettres classiques – académie de Montpellier – Mai 2020</a:t>
            </a:r>
          </a:p>
        </p:txBody>
      </p:sp>
    </p:spTree>
    <p:extLst>
      <p:ext uri="{BB962C8B-B14F-4D97-AF65-F5344CB8AC3E}">
        <p14:creationId xmlns:p14="http://schemas.microsoft.com/office/powerpoint/2010/main" val="372656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54B50D-2A90-455F-8297-ED0839F2E920}"/>
              </a:ext>
            </a:extLst>
          </p:cNvPr>
          <p:cNvSpPr>
            <a:spLocks noGrp="1"/>
          </p:cNvSpPr>
          <p:nvPr>
            <p:ph type="title"/>
          </p:nvPr>
        </p:nvSpPr>
        <p:spPr>
          <a:xfrm>
            <a:off x="1295400" y="345558"/>
            <a:ext cx="10549270" cy="812033"/>
          </a:xfrm>
        </p:spPr>
        <p:txBody>
          <a:bodyPr>
            <a:normAutofit/>
          </a:bodyPr>
          <a:lstStyle/>
          <a:p>
            <a:r>
              <a:rPr lang="fr-FR" sz="3600" dirty="0"/>
              <a:t>Les germes d’une renaissance éducative</a:t>
            </a:r>
          </a:p>
        </p:txBody>
      </p:sp>
      <p:sp>
        <p:nvSpPr>
          <p:cNvPr id="3" name="Espace réservé du contenu 2">
            <a:extLst>
              <a:ext uri="{FF2B5EF4-FFF2-40B4-BE49-F238E27FC236}">
                <a16:creationId xmlns:a16="http://schemas.microsoft.com/office/drawing/2014/main" id="{D8AE8C30-A7BF-45FB-85BC-365F06F8A77C}"/>
              </a:ext>
            </a:extLst>
          </p:cNvPr>
          <p:cNvSpPr>
            <a:spLocks noGrp="1"/>
          </p:cNvSpPr>
          <p:nvPr>
            <p:ph idx="1"/>
          </p:nvPr>
        </p:nvSpPr>
        <p:spPr>
          <a:xfrm>
            <a:off x="1295399" y="1412996"/>
            <a:ext cx="10549270" cy="4593266"/>
          </a:xfrm>
        </p:spPr>
        <p:txBody>
          <a:bodyPr>
            <a:normAutofit fontScale="25000" lnSpcReduction="20000"/>
          </a:bodyPr>
          <a:lstStyle/>
          <a:p>
            <a:pPr algn="just">
              <a:lnSpc>
                <a:spcPct val="120000"/>
              </a:lnSpc>
            </a:pPr>
            <a:r>
              <a:rPr lang="fr-FR" sz="9600" dirty="0">
                <a:solidFill>
                  <a:srgbClr val="56838C"/>
                </a:solidFill>
              </a:rPr>
              <a:t>L’homme au centre </a:t>
            </a:r>
            <a:r>
              <a:rPr lang="fr-FR" sz="9600" dirty="0"/>
              <a:t>de l’Univers… aux dimensions infinies.</a:t>
            </a:r>
          </a:p>
          <a:p>
            <a:pPr lvl="0" algn="just">
              <a:lnSpc>
                <a:spcPct val="120000"/>
              </a:lnSpc>
            </a:pPr>
            <a:r>
              <a:rPr lang="fr-FR" sz="9600" dirty="0"/>
              <a:t>Préoccupation de </a:t>
            </a:r>
            <a:r>
              <a:rPr lang="fr-FR" sz="9600" b="1" dirty="0">
                <a:solidFill>
                  <a:srgbClr val="56838C"/>
                </a:solidFill>
              </a:rPr>
              <a:t>« former la jeunesse en l’aidant à susciter elle-même ses énergies naturelles, mais sans la conditionner, sans la contraindre à  l’intérieur de cadres et de formules figées »</a:t>
            </a:r>
            <a:r>
              <a:rPr lang="fr-FR" sz="9600" dirty="0">
                <a:solidFill>
                  <a:srgbClr val="56838C"/>
                </a:solidFill>
              </a:rPr>
              <a:t> </a:t>
            </a:r>
            <a:r>
              <a:rPr lang="fr-FR" sz="9600" dirty="0"/>
              <a:t>(Eugenio Garin)</a:t>
            </a:r>
          </a:p>
          <a:p>
            <a:pPr lvl="1" algn="just">
              <a:lnSpc>
                <a:spcPct val="120000"/>
              </a:lnSpc>
              <a:buFont typeface="Wingdings" pitchFamily="2" charset="2"/>
              <a:buChar char="Ø"/>
            </a:pPr>
            <a:r>
              <a:rPr lang="fr-FR" sz="9600" dirty="0"/>
              <a:t>Une critique violente de la scolastique, méthode éducative abrutissante.</a:t>
            </a:r>
          </a:p>
          <a:p>
            <a:pPr lvl="0" algn="just">
              <a:lnSpc>
                <a:spcPct val="120000"/>
              </a:lnSpc>
            </a:pPr>
            <a:r>
              <a:rPr lang="fr-FR" sz="9600" dirty="0"/>
              <a:t>Vibrant appel à </a:t>
            </a:r>
            <a:r>
              <a:rPr lang="fr-FR" sz="9600" dirty="0">
                <a:solidFill>
                  <a:srgbClr val="56838C"/>
                </a:solidFill>
              </a:rPr>
              <a:t>l’amitié confiante, à l’affection et l’écoute entre le maître et l’élève.</a:t>
            </a:r>
          </a:p>
          <a:p>
            <a:pPr algn="just">
              <a:lnSpc>
                <a:spcPct val="120000"/>
              </a:lnSpc>
              <a:buFont typeface=".Apple Color Emoji UI"/>
              <a:buChar char="👉"/>
            </a:pPr>
            <a:r>
              <a:rPr lang="fr-FR" sz="9600" dirty="0">
                <a:solidFill>
                  <a:srgbClr val="0070C0"/>
                </a:solidFill>
              </a:rPr>
              <a:t>Mais l’éducation reste la prérogative des jeunes hommes riches : tout un pan de la jeunesse reste sans instruction.</a:t>
            </a:r>
            <a:endParaRPr lang="fr-FR" sz="3100" dirty="0">
              <a:solidFill>
                <a:srgbClr val="0070C0"/>
              </a:solidFill>
            </a:endParaRPr>
          </a:p>
          <a:p>
            <a:endParaRPr lang="fr-FR" dirty="0"/>
          </a:p>
          <a:p>
            <a:pPr lvl="0"/>
            <a:endParaRPr lang="fr-FR" dirty="0">
              <a:solidFill>
                <a:srgbClr val="7030A0"/>
              </a:solidFill>
            </a:endParaRPr>
          </a:p>
          <a:p>
            <a:endParaRPr lang="fr-FR" dirty="0"/>
          </a:p>
        </p:txBody>
      </p:sp>
    </p:spTree>
    <p:extLst>
      <p:ext uri="{BB962C8B-B14F-4D97-AF65-F5344CB8AC3E}">
        <p14:creationId xmlns:p14="http://schemas.microsoft.com/office/powerpoint/2010/main" val="215099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bldLvl="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44CE59-D3D5-1D44-9367-D491EC7DD574}"/>
              </a:ext>
            </a:extLst>
          </p:cNvPr>
          <p:cNvSpPr>
            <a:spLocks noGrp="1"/>
          </p:cNvSpPr>
          <p:nvPr>
            <p:ph type="title"/>
          </p:nvPr>
        </p:nvSpPr>
        <p:spPr>
          <a:xfrm>
            <a:off x="1015102" y="258006"/>
            <a:ext cx="10911009" cy="1016318"/>
          </a:xfrm>
        </p:spPr>
        <p:txBody>
          <a:bodyPr>
            <a:noAutofit/>
          </a:bodyPr>
          <a:lstStyle/>
          <a:p>
            <a:pPr lvl="0">
              <a:lnSpc>
                <a:spcPct val="94000"/>
              </a:lnSpc>
              <a:spcBef>
                <a:spcPts val="1000"/>
              </a:spcBef>
              <a:spcAft>
                <a:spcPts val="200"/>
              </a:spcAft>
            </a:pPr>
            <a:r>
              <a:rPr lang="fr-FR" sz="3600" dirty="0">
                <a:solidFill>
                  <a:srgbClr val="1A2E40"/>
                </a:solidFill>
                <a:ea typeface="+mn-ea"/>
                <a:cs typeface="+mn-cs"/>
              </a:rPr>
              <a:t>Rabelais et la « méthode active » de son précepteur imaginaire, </a:t>
            </a:r>
            <a:r>
              <a:rPr lang="fr-FR" sz="3600" dirty="0" err="1">
                <a:solidFill>
                  <a:srgbClr val="1A2E40"/>
                </a:solidFill>
                <a:ea typeface="+mn-ea"/>
                <a:cs typeface="+mn-cs"/>
              </a:rPr>
              <a:t>Ponocrates</a:t>
            </a:r>
            <a:br>
              <a:rPr lang="fr-FR" sz="2400" b="1" dirty="0">
                <a:solidFill>
                  <a:srgbClr val="1A2E40"/>
                </a:solidFill>
                <a:ea typeface="+mn-ea"/>
                <a:cs typeface="+mn-cs"/>
              </a:rPr>
            </a:br>
            <a:endParaRPr lang="fr-FR" sz="2400" dirty="0"/>
          </a:p>
        </p:txBody>
      </p:sp>
      <p:graphicFrame>
        <p:nvGraphicFramePr>
          <p:cNvPr id="8" name="Diagramme 7">
            <a:extLst>
              <a:ext uri="{FF2B5EF4-FFF2-40B4-BE49-F238E27FC236}">
                <a16:creationId xmlns:a16="http://schemas.microsoft.com/office/drawing/2014/main" id="{DE4D66E8-8263-8647-A971-0B10A28C4DB1}"/>
              </a:ext>
            </a:extLst>
          </p:cNvPr>
          <p:cNvGraphicFramePr/>
          <p:nvPr>
            <p:extLst>
              <p:ext uri="{D42A27DB-BD31-4B8C-83A1-F6EECF244321}">
                <p14:modId xmlns:p14="http://schemas.microsoft.com/office/powerpoint/2010/main" val="1453056852"/>
              </p:ext>
            </p:extLst>
          </p:nvPr>
        </p:nvGraphicFramePr>
        <p:xfrm>
          <a:off x="888642" y="1274324"/>
          <a:ext cx="11303358" cy="5087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195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8"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38CFD1-C568-46BF-A33C-54CBB37AAC2E}"/>
              </a:ext>
            </a:extLst>
          </p:cNvPr>
          <p:cNvSpPr>
            <a:spLocks noGrp="1"/>
          </p:cNvSpPr>
          <p:nvPr>
            <p:ph type="title"/>
          </p:nvPr>
        </p:nvSpPr>
        <p:spPr>
          <a:xfrm>
            <a:off x="1081393" y="116591"/>
            <a:ext cx="7371945" cy="802829"/>
          </a:xfrm>
        </p:spPr>
        <p:txBody>
          <a:bodyPr>
            <a:normAutofit/>
          </a:bodyPr>
          <a:lstStyle/>
          <a:p>
            <a:r>
              <a:rPr lang="fr-FR" sz="3600" dirty="0"/>
              <a:t>L’éducation rabelaisienne en résumé</a:t>
            </a:r>
          </a:p>
        </p:txBody>
      </p:sp>
      <p:sp>
        <p:nvSpPr>
          <p:cNvPr id="3" name="Espace réservé du contenu 2">
            <a:extLst>
              <a:ext uri="{FF2B5EF4-FFF2-40B4-BE49-F238E27FC236}">
                <a16:creationId xmlns:a16="http://schemas.microsoft.com/office/drawing/2014/main" id="{C95BC433-55F9-4BBA-B365-1F42E5F45941}"/>
              </a:ext>
            </a:extLst>
          </p:cNvPr>
          <p:cNvSpPr>
            <a:spLocks noGrp="1"/>
          </p:cNvSpPr>
          <p:nvPr>
            <p:ph idx="1"/>
          </p:nvPr>
        </p:nvSpPr>
        <p:spPr>
          <a:xfrm>
            <a:off x="788432" y="776666"/>
            <a:ext cx="11064229" cy="5015628"/>
          </a:xfrm>
        </p:spPr>
        <p:txBody>
          <a:bodyPr>
            <a:normAutofit lnSpcReduction="10000"/>
          </a:bodyPr>
          <a:lstStyle/>
          <a:p>
            <a:pPr>
              <a:spcAft>
                <a:spcPts val="800"/>
              </a:spcAft>
            </a:pPr>
            <a:r>
              <a:rPr lang="fr-FR" sz="2300" b="1" dirty="0"/>
              <a:t>Une éducation </a:t>
            </a:r>
            <a:r>
              <a:rPr lang="fr-FR" sz="2300" b="1" dirty="0">
                <a:solidFill>
                  <a:srgbClr val="56838C"/>
                </a:solidFill>
              </a:rPr>
              <a:t>intégrale</a:t>
            </a:r>
            <a:r>
              <a:rPr lang="fr-FR" sz="2300" b="1" dirty="0"/>
              <a:t> et </a:t>
            </a:r>
            <a:r>
              <a:rPr lang="fr-FR" sz="2300" b="1" dirty="0">
                <a:solidFill>
                  <a:srgbClr val="56838C"/>
                </a:solidFill>
              </a:rPr>
              <a:t>encyclopédique</a:t>
            </a:r>
            <a:r>
              <a:rPr lang="fr-FR" sz="2300" b="1" dirty="0"/>
              <a:t> symbolisée par la figure du Géant</a:t>
            </a:r>
          </a:p>
          <a:p>
            <a:pPr>
              <a:spcAft>
                <a:spcPts val="800"/>
              </a:spcAft>
            </a:pPr>
            <a:r>
              <a:rPr lang="fr-FR" sz="2300" b="1" dirty="0"/>
              <a:t>Une éducation par </a:t>
            </a:r>
            <a:r>
              <a:rPr lang="fr-FR" sz="2300" b="1" dirty="0">
                <a:solidFill>
                  <a:srgbClr val="56838C"/>
                </a:solidFill>
              </a:rPr>
              <a:t>l’expérience</a:t>
            </a:r>
            <a:r>
              <a:rPr lang="fr-FR" sz="2300" b="1" dirty="0"/>
              <a:t>, le </a:t>
            </a:r>
            <a:r>
              <a:rPr lang="fr-FR" sz="2300" b="1" dirty="0">
                <a:solidFill>
                  <a:srgbClr val="56838C"/>
                </a:solidFill>
              </a:rPr>
              <a:t>dialogue</a:t>
            </a:r>
            <a:r>
              <a:rPr lang="fr-FR" sz="2300" b="1" dirty="0"/>
              <a:t> et dans la </a:t>
            </a:r>
            <a:r>
              <a:rPr lang="fr-FR" sz="2300" b="1" dirty="0">
                <a:solidFill>
                  <a:srgbClr val="56838C"/>
                </a:solidFill>
              </a:rPr>
              <a:t>joie</a:t>
            </a:r>
          </a:p>
          <a:p>
            <a:pPr lvl="1" algn="just">
              <a:spcAft>
                <a:spcPts val="0"/>
              </a:spcAft>
              <a:buFont typeface="Wingdings" panose="05000000000000000000" pitchFamily="2" charset="2"/>
              <a:buChar char="Ø"/>
            </a:pPr>
            <a:r>
              <a:rPr lang="fr-FR" sz="2200" b="1" dirty="0"/>
              <a:t>L’exemple de l’expérience du « torche-cul » par Gargantua </a:t>
            </a:r>
            <a:r>
              <a:rPr lang="fr-FR" sz="2200" dirty="0"/>
              <a:t>(</a:t>
            </a:r>
            <a:r>
              <a:rPr lang="fr-FR" sz="2200" i="0" dirty="0"/>
              <a:t>ibid., XIII</a:t>
            </a:r>
            <a:r>
              <a:rPr lang="fr-FR" sz="2200" dirty="0"/>
              <a:t> : « Comment Grandgousier reconnut à l'invention d'un torche-cul la merveilleuse intelligence de Gargantua. »). Gargantua raconte ainsi à son père ses récentes découvertes :</a:t>
            </a:r>
          </a:p>
          <a:p>
            <a:pPr marL="0" indent="0">
              <a:spcAft>
                <a:spcPts val="0"/>
              </a:spcAft>
              <a:buNone/>
            </a:pPr>
            <a:r>
              <a:rPr lang="fr-FR" sz="1900" i="1" dirty="0">
                <a:solidFill>
                  <a:srgbClr val="56838C"/>
                </a:solidFill>
              </a:rPr>
              <a:t>« Comment cela ? dit Grandgousier.</a:t>
            </a:r>
            <a:br>
              <a:rPr lang="fr-FR" sz="1900" i="1" dirty="0">
                <a:solidFill>
                  <a:srgbClr val="56838C"/>
                </a:solidFill>
              </a:rPr>
            </a:br>
            <a:r>
              <a:rPr lang="fr-FR" sz="1900" i="1" dirty="0">
                <a:solidFill>
                  <a:srgbClr val="56838C"/>
                </a:solidFill>
              </a:rPr>
              <a:t>- </a:t>
            </a:r>
            <a:r>
              <a:rPr lang="fr-FR" sz="1900" b="1" i="1" dirty="0">
                <a:solidFill>
                  <a:srgbClr val="56838C"/>
                </a:solidFill>
              </a:rPr>
              <a:t>J'ai découvert</a:t>
            </a:r>
            <a:r>
              <a:rPr lang="fr-FR" sz="1900" i="1" dirty="0">
                <a:solidFill>
                  <a:srgbClr val="56838C"/>
                </a:solidFill>
              </a:rPr>
              <a:t>, répondit Gargantua, </a:t>
            </a:r>
            <a:r>
              <a:rPr lang="fr-FR" sz="1900" b="1" i="1" dirty="0">
                <a:solidFill>
                  <a:srgbClr val="56838C"/>
                </a:solidFill>
              </a:rPr>
              <a:t>à la suite de longues et minutieuses recherches</a:t>
            </a:r>
            <a:r>
              <a:rPr lang="fr-FR" sz="1900" i="1" dirty="0">
                <a:solidFill>
                  <a:srgbClr val="56838C"/>
                </a:solidFill>
              </a:rPr>
              <a:t>, un moyen de me torcher le cul. C'est le plus seigneurial, le plus excellent et le plus efficace qu'on ait jamais vu.</a:t>
            </a:r>
            <a:br>
              <a:rPr lang="fr-FR" sz="1900" i="1" dirty="0">
                <a:solidFill>
                  <a:srgbClr val="56838C"/>
                </a:solidFill>
              </a:rPr>
            </a:br>
            <a:r>
              <a:rPr lang="fr-FR" sz="1900" i="1" dirty="0">
                <a:solidFill>
                  <a:srgbClr val="56838C"/>
                </a:solidFill>
              </a:rPr>
              <a:t>- Quel est-il ? dit Grandgousier.</a:t>
            </a:r>
            <a:br>
              <a:rPr lang="fr-FR" sz="1900" i="1" dirty="0">
                <a:solidFill>
                  <a:srgbClr val="56838C"/>
                </a:solidFill>
              </a:rPr>
            </a:br>
            <a:r>
              <a:rPr lang="fr-FR" sz="1900" i="1" dirty="0">
                <a:solidFill>
                  <a:srgbClr val="56838C"/>
                </a:solidFill>
              </a:rPr>
              <a:t>- </a:t>
            </a:r>
            <a:r>
              <a:rPr lang="fr-FR" sz="1900" b="1" i="1" dirty="0">
                <a:solidFill>
                  <a:srgbClr val="56838C"/>
                </a:solidFill>
              </a:rPr>
              <a:t>C'est ce que je vais vous raconter à présent, dit Gargantua</a:t>
            </a:r>
            <a:r>
              <a:rPr lang="fr-FR" sz="1900" i="1" dirty="0">
                <a:solidFill>
                  <a:srgbClr val="56838C"/>
                </a:solidFill>
              </a:rPr>
              <a:t>. »</a:t>
            </a:r>
          </a:p>
          <a:p>
            <a:pPr marL="0" indent="0">
              <a:spcBef>
                <a:spcPts val="0"/>
              </a:spcBef>
              <a:spcAft>
                <a:spcPts val="0"/>
              </a:spcAft>
              <a:buNone/>
            </a:pPr>
            <a:r>
              <a:rPr lang="fr-FR" sz="1000" b="1" dirty="0">
                <a:solidFill>
                  <a:srgbClr val="56838C"/>
                </a:solidFill>
              </a:rPr>
              <a:t>(…)</a:t>
            </a:r>
          </a:p>
          <a:p>
            <a:pPr marL="0" indent="0">
              <a:buNone/>
            </a:pPr>
            <a:r>
              <a:rPr lang="fr-FR" sz="1900" b="1" i="1" dirty="0">
                <a:solidFill>
                  <a:srgbClr val="56838C"/>
                </a:solidFill>
              </a:rPr>
              <a:t>- </a:t>
            </a:r>
            <a:r>
              <a:rPr lang="fr-FR" sz="1900" i="1" dirty="0">
                <a:solidFill>
                  <a:srgbClr val="56838C"/>
                </a:solidFill>
              </a:rPr>
              <a:t>Oh !</a:t>
            </a:r>
            <a:r>
              <a:rPr lang="fr-FR" sz="1900" dirty="0">
                <a:solidFill>
                  <a:srgbClr val="56838C"/>
                </a:solidFill>
              </a:rPr>
              <a:t> dit Grandgousier, </a:t>
            </a:r>
            <a:r>
              <a:rPr lang="fr-FR" sz="1900" b="1" i="1" dirty="0">
                <a:solidFill>
                  <a:srgbClr val="56838C"/>
                </a:solidFill>
              </a:rPr>
              <a:t>que tu es plein de bon sens, mon petit bonhomme ; un de ces jours prochains, je te ferai passer docteur en gai savoir, pardieu !</a:t>
            </a:r>
            <a:br>
              <a:rPr lang="fr-FR" sz="1900" b="1" i="1" dirty="0">
                <a:solidFill>
                  <a:srgbClr val="56838C"/>
                </a:solidFill>
              </a:rPr>
            </a:br>
            <a:r>
              <a:rPr lang="fr-FR" sz="1900" b="1" i="1" dirty="0">
                <a:solidFill>
                  <a:srgbClr val="56838C"/>
                </a:solidFill>
              </a:rPr>
              <a:t>Car tu as de la raison plus que tu n'as d'années.</a:t>
            </a:r>
            <a:br>
              <a:rPr lang="fr-FR" sz="1900" b="1" i="1" dirty="0">
                <a:solidFill>
                  <a:srgbClr val="56838C"/>
                </a:solidFill>
              </a:rPr>
            </a:br>
            <a:r>
              <a:rPr lang="fr-FR" sz="1900" i="1" dirty="0">
                <a:solidFill>
                  <a:srgbClr val="56838C"/>
                </a:solidFill>
              </a:rPr>
              <a:t>Allez, je t'en prie, poursuis ce propos </a:t>
            </a:r>
            <a:r>
              <a:rPr lang="fr-FR" sz="1900" i="1" dirty="0" err="1">
                <a:solidFill>
                  <a:srgbClr val="56838C"/>
                </a:solidFill>
              </a:rPr>
              <a:t>torcheculatif</a:t>
            </a:r>
            <a:r>
              <a:rPr lang="fr-FR" sz="1900" i="1" dirty="0">
                <a:solidFill>
                  <a:srgbClr val="56838C"/>
                </a:solidFill>
              </a:rPr>
              <a:t>.</a:t>
            </a:r>
            <a:br>
              <a:rPr lang="fr-FR" sz="1900" i="1" dirty="0">
                <a:solidFill>
                  <a:srgbClr val="56838C"/>
                </a:solidFill>
              </a:rPr>
            </a:br>
            <a:r>
              <a:rPr lang="fr-FR" sz="1900" i="1" dirty="0">
                <a:solidFill>
                  <a:srgbClr val="56838C"/>
                </a:solidFill>
              </a:rPr>
              <a:t>Et par ma barbe, au lieu d'une barrique, c'est cinquante feuillettes que tu auras, je veux dire des feuillettes de ce bon vin breton qui ne vient d'ailleurs pas en Bretagne, mais dans ce bon pays de </a:t>
            </a:r>
            <a:r>
              <a:rPr lang="fr-FR" sz="1900" i="1" dirty="0" err="1">
                <a:solidFill>
                  <a:srgbClr val="56838C"/>
                </a:solidFill>
              </a:rPr>
              <a:t>Véron</a:t>
            </a:r>
            <a:r>
              <a:rPr lang="fr-FR" sz="1900" i="1" dirty="0">
                <a:solidFill>
                  <a:srgbClr val="56838C"/>
                </a:solidFill>
              </a:rPr>
              <a:t>.</a:t>
            </a:r>
            <a:endParaRPr lang="fr-FR" sz="1900" dirty="0"/>
          </a:p>
          <a:p>
            <a:endParaRPr lang="fr-FR" sz="2400" dirty="0"/>
          </a:p>
        </p:txBody>
      </p:sp>
      <p:pic>
        <p:nvPicPr>
          <p:cNvPr id="4" name="Image 3">
            <a:extLst>
              <a:ext uri="{FF2B5EF4-FFF2-40B4-BE49-F238E27FC236}">
                <a16:creationId xmlns:a16="http://schemas.microsoft.com/office/drawing/2014/main" id="{357CB006-E5F8-B648-8302-F33A579082B9}"/>
              </a:ext>
            </a:extLst>
          </p:cNvPr>
          <p:cNvPicPr>
            <a:picLocks noChangeAspect="1"/>
          </p:cNvPicPr>
          <p:nvPr/>
        </p:nvPicPr>
        <p:blipFill>
          <a:blip r:embed="rId2"/>
          <a:stretch>
            <a:fillRect/>
          </a:stretch>
        </p:blipFill>
        <p:spPr>
          <a:xfrm>
            <a:off x="10838723" y="35212"/>
            <a:ext cx="1307389" cy="1768415"/>
          </a:xfrm>
          <a:prstGeom prst="rect">
            <a:avLst/>
          </a:prstGeom>
          <a:effectLst>
            <a:softEdge rad="50800"/>
          </a:effectLst>
        </p:spPr>
      </p:pic>
      <p:sp>
        <p:nvSpPr>
          <p:cNvPr id="5" name="ZoneTexte 4">
            <a:extLst>
              <a:ext uri="{FF2B5EF4-FFF2-40B4-BE49-F238E27FC236}">
                <a16:creationId xmlns:a16="http://schemas.microsoft.com/office/drawing/2014/main" id="{92682DDB-365D-374B-B078-CEAFEB505561}"/>
              </a:ext>
            </a:extLst>
          </p:cNvPr>
          <p:cNvSpPr txBox="1"/>
          <p:nvPr/>
        </p:nvSpPr>
        <p:spPr>
          <a:xfrm>
            <a:off x="860407" y="5792294"/>
            <a:ext cx="11217611" cy="1107996"/>
          </a:xfrm>
          <a:prstGeom prst="rect">
            <a:avLst/>
          </a:prstGeom>
          <a:noFill/>
        </p:spPr>
        <p:txBody>
          <a:bodyPr wrap="square" rtlCol="0">
            <a:spAutoFit/>
          </a:bodyPr>
          <a:lstStyle/>
          <a:p>
            <a:pPr marL="285750" indent="-285750">
              <a:buFont typeface=".Apple Color Emoji UI"/>
              <a:buChar char="👉"/>
            </a:pPr>
            <a:r>
              <a:rPr lang="fr-FR" dirty="0"/>
              <a:t> </a:t>
            </a:r>
            <a:r>
              <a:rPr lang="fr-FR" sz="2200" dirty="0">
                <a:solidFill>
                  <a:srgbClr val="0070C0"/>
                </a:solidFill>
              </a:rPr>
              <a:t>Cette pédagogie respecte la nature de l’enfant, croit en ses ressources propres et l’invite à une relation plus égalitaire avec l’adulte.</a:t>
            </a:r>
          </a:p>
          <a:p>
            <a:pPr marL="285750" indent="-285750">
              <a:buFont typeface=".Apple Color Emoji UI"/>
              <a:buChar char="👉"/>
            </a:pPr>
            <a:r>
              <a:rPr lang="fr-FR" sz="2200" dirty="0">
                <a:solidFill>
                  <a:srgbClr val="0070C0"/>
                </a:solidFill>
              </a:rPr>
              <a:t>La transmission encyclopédique du maître à l’élève reste néanmoins centrale. </a:t>
            </a:r>
          </a:p>
        </p:txBody>
      </p:sp>
    </p:spTree>
    <p:extLst>
      <p:ext uri="{BB962C8B-B14F-4D97-AF65-F5344CB8AC3E}">
        <p14:creationId xmlns:p14="http://schemas.microsoft.com/office/powerpoint/2010/main" val="409523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fade">
                                      <p:cBhvr>
                                        <p:cTn id="4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54C21-CEFA-450D-9C90-6B978697E255}"/>
              </a:ext>
            </a:extLst>
          </p:cNvPr>
          <p:cNvSpPr>
            <a:spLocks noGrp="1"/>
          </p:cNvSpPr>
          <p:nvPr>
            <p:ph type="title"/>
          </p:nvPr>
        </p:nvSpPr>
        <p:spPr>
          <a:xfrm>
            <a:off x="1081985" y="342600"/>
            <a:ext cx="7636213" cy="1379198"/>
          </a:xfrm>
        </p:spPr>
        <p:txBody>
          <a:bodyPr>
            <a:normAutofit fontScale="90000"/>
          </a:bodyPr>
          <a:lstStyle/>
          <a:p>
            <a:r>
              <a:rPr lang="fr-FR" sz="4000" dirty="0"/>
              <a:t>Avec Montaigne : </a:t>
            </a:r>
            <a:br>
              <a:rPr lang="fr-FR" sz="4000" dirty="0"/>
            </a:br>
            <a:r>
              <a:rPr lang="fr-FR" sz="4000" dirty="0"/>
              <a:t>faire confiance à la raison de l’enfant</a:t>
            </a:r>
            <a:br>
              <a:rPr lang="fr-FR" sz="4000" dirty="0"/>
            </a:br>
            <a:endParaRPr lang="fr-FR" sz="4000" dirty="0"/>
          </a:p>
        </p:txBody>
      </p:sp>
      <p:sp>
        <p:nvSpPr>
          <p:cNvPr id="11" name="Espace réservé du contenu 10">
            <a:extLst>
              <a:ext uri="{FF2B5EF4-FFF2-40B4-BE49-F238E27FC236}">
                <a16:creationId xmlns:a16="http://schemas.microsoft.com/office/drawing/2014/main" id="{D623AA2D-BA74-7F41-901D-5AD6A4F420FD}"/>
              </a:ext>
            </a:extLst>
          </p:cNvPr>
          <p:cNvSpPr>
            <a:spLocks noGrp="1"/>
          </p:cNvSpPr>
          <p:nvPr>
            <p:ph idx="1"/>
          </p:nvPr>
        </p:nvSpPr>
        <p:spPr>
          <a:xfrm>
            <a:off x="1081985" y="1721797"/>
            <a:ext cx="10165404" cy="3142034"/>
          </a:xfrm>
        </p:spPr>
        <p:txBody>
          <a:bodyPr>
            <a:normAutofit/>
          </a:bodyPr>
          <a:lstStyle/>
          <a:p>
            <a:pPr marL="0" indent="0">
              <a:buNone/>
            </a:pPr>
            <a:endParaRPr lang="fr-FR" dirty="0"/>
          </a:p>
          <a:p>
            <a:r>
              <a:rPr lang="fr-FR" sz="2400" b="1" dirty="0"/>
              <a:t>Extraits des </a:t>
            </a:r>
            <a:r>
              <a:rPr lang="fr-FR" sz="2400" b="1" i="1" dirty="0"/>
              <a:t>Essais</a:t>
            </a:r>
            <a:r>
              <a:rPr lang="fr-FR" sz="2400" b="1" dirty="0"/>
              <a:t>, I, 26, « De l’institution des enfants,  </a:t>
            </a:r>
          </a:p>
          <a:p>
            <a:pPr marL="0" indent="0">
              <a:buNone/>
            </a:pPr>
            <a:r>
              <a:rPr lang="fr-FR" sz="2400" b="1" dirty="0"/>
              <a:t>A Madame Diane de Foix, Comtesse de </a:t>
            </a:r>
            <a:r>
              <a:rPr lang="fr-FR" sz="2400" b="1" dirty="0" err="1"/>
              <a:t>Gurson</a:t>
            </a:r>
            <a:r>
              <a:rPr lang="fr-FR" sz="2400" b="1" dirty="0"/>
              <a:t>. »</a:t>
            </a:r>
          </a:p>
          <a:p>
            <a:pPr marL="0" indent="0">
              <a:buNone/>
            </a:pPr>
            <a:endParaRPr lang="fr-FR" sz="2400" b="1" dirty="0"/>
          </a:p>
          <a:p>
            <a:pPr marL="0" indent="0">
              <a:buNone/>
            </a:pPr>
            <a:endParaRPr lang="fr-FR" sz="2400" b="1" dirty="0"/>
          </a:p>
          <a:p>
            <a:pPr marL="0" indent="0">
              <a:buNone/>
            </a:pPr>
            <a:br>
              <a:rPr lang="fr-FR" dirty="0"/>
            </a:br>
            <a:endParaRPr lang="fr-FR" dirty="0"/>
          </a:p>
          <a:p>
            <a:endParaRPr lang="fr-FR" dirty="0"/>
          </a:p>
          <a:p>
            <a:endParaRPr lang="fr-FR" dirty="0"/>
          </a:p>
          <a:p>
            <a:endParaRPr lang="fr-FR" dirty="0"/>
          </a:p>
        </p:txBody>
      </p:sp>
      <p:pic>
        <p:nvPicPr>
          <p:cNvPr id="12" name="Image 11">
            <a:extLst>
              <a:ext uri="{FF2B5EF4-FFF2-40B4-BE49-F238E27FC236}">
                <a16:creationId xmlns:a16="http://schemas.microsoft.com/office/drawing/2014/main" id="{D85593C3-1FC7-A441-8415-A8F92A29335B}"/>
              </a:ext>
            </a:extLst>
          </p:cNvPr>
          <p:cNvPicPr>
            <a:picLocks noChangeAspect="1"/>
          </p:cNvPicPr>
          <p:nvPr/>
        </p:nvPicPr>
        <p:blipFill rotWithShape="1">
          <a:blip r:embed="rId2"/>
          <a:srcRect l="13873" t="2583" r="5239" b="11302"/>
          <a:stretch/>
        </p:blipFill>
        <p:spPr>
          <a:xfrm>
            <a:off x="9427336" y="342599"/>
            <a:ext cx="2331076" cy="3263486"/>
          </a:xfrm>
          <a:prstGeom prst="rect">
            <a:avLst/>
          </a:prstGeom>
          <a:effectLst>
            <a:softEdge rad="88900"/>
          </a:effectLst>
        </p:spPr>
      </p:pic>
    </p:spTree>
    <p:extLst>
      <p:ext uri="{BB962C8B-B14F-4D97-AF65-F5344CB8AC3E}">
        <p14:creationId xmlns:p14="http://schemas.microsoft.com/office/powerpoint/2010/main" val="9084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ulle ronde 4">
            <a:extLst>
              <a:ext uri="{FF2B5EF4-FFF2-40B4-BE49-F238E27FC236}">
                <a16:creationId xmlns:a16="http://schemas.microsoft.com/office/drawing/2014/main" id="{C0F19371-59DF-A14E-9AA6-AF2499DF8B24}"/>
              </a:ext>
            </a:extLst>
          </p:cNvPr>
          <p:cNvSpPr/>
          <p:nvPr/>
        </p:nvSpPr>
        <p:spPr>
          <a:xfrm>
            <a:off x="3293179" y="976215"/>
            <a:ext cx="3769239" cy="1212274"/>
          </a:xfrm>
          <a:prstGeom prst="wedgeEllipseCallout">
            <a:avLst>
              <a:gd name="adj1" fmla="val 14393"/>
              <a:gd name="adj2" fmla="val 7779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fr-FR" sz="2000" i="1" dirty="0"/>
              <a:t>un </a:t>
            </a:r>
            <a:r>
              <a:rPr lang="fr-FR" sz="2000" b="1" i="1" dirty="0">
                <a:highlight>
                  <a:srgbClr val="800000"/>
                </a:highlight>
              </a:rPr>
              <a:t>habile homme </a:t>
            </a:r>
            <a:r>
              <a:rPr lang="fr-FR" sz="2000" i="1" dirty="0"/>
              <a:t>plutôt qu’un homme savant </a:t>
            </a:r>
          </a:p>
        </p:txBody>
      </p:sp>
      <p:sp>
        <p:nvSpPr>
          <p:cNvPr id="17" name="Bulle ronde 16">
            <a:extLst>
              <a:ext uri="{FF2B5EF4-FFF2-40B4-BE49-F238E27FC236}">
                <a16:creationId xmlns:a16="http://schemas.microsoft.com/office/drawing/2014/main" id="{57EC53C2-2D38-2643-943C-4400D7CEFC16}"/>
              </a:ext>
            </a:extLst>
          </p:cNvPr>
          <p:cNvSpPr/>
          <p:nvPr/>
        </p:nvSpPr>
        <p:spPr>
          <a:xfrm>
            <a:off x="1389584" y="4630622"/>
            <a:ext cx="4049792" cy="2081977"/>
          </a:xfrm>
          <a:prstGeom prst="wedgeEllipseCallout">
            <a:avLst>
              <a:gd name="adj1" fmla="val 41446"/>
              <a:gd name="adj2" fmla="val -5271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i="1" dirty="0"/>
              <a:t>Qu'on lui propose cette diversité de </a:t>
            </a:r>
            <a:r>
              <a:rPr lang="fr-FR" b="1" i="1" dirty="0">
                <a:highlight>
                  <a:srgbClr val="800000"/>
                </a:highlight>
              </a:rPr>
              <a:t>jugements</a:t>
            </a:r>
            <a:r>
              <a:rPr lang="fr-FR" b="1" i="1" dirty="0"/>
              <a:t> </a:t>
            </a:r>
            <a:r>
              <a:rPr lang="fr-FR" i="1" dirty="0"/>
              <a:t>: il choisira s'il peut, sinon il en demeurera en </a:t>
            </a:r>
            <a:r>
              <a:rPr lang="fr-FR" b="1" i="1" dirty="0"/>
              <a:t>doute</a:t>
            </a:r>
            <a:r>
              <a:rPr lang="fr-FR" i="1" dirty="0"/>
              <a:t>. Il n'y a que les </a:t>
            </a:r>
            <a:r>
              <a:rPr lang="fr-FR" i="1" dirty="0" err="1"/>
              <a:t>fols</a:t>
            </a:r>
            <a:r>
              <a:rPr lang="fr-FR" i="1" dirty="0"/>
              <a:t> certains et résolus.</a:t>
            </a:r>
          </a:p>
        </p:txBody>
      </p:sp>
      <p:sp>
        <p:nvSpPr>
          <p:cNvPr id="18" name="Bulle ronde 17">
            <a:extLst>
              <a:ext uri="{FF2B5EF4-FFF2-40B4-BE49-F238E27FC236}">
                <a16:creationId xmlns:a16="http://schemas.microsoft.com/office/drawing/2014/main" id="{756005D1-6A04-4E4C-B3F9-4F8776F53435}"/>
              </a:ext>
            </a:extLst>
          </p:cNvPr>
          <p:cNvSpPr/>
          <p:nvPr/>
        </p:nvSpPr>
        <p:spPr>
          <a:xfrm>
            <a:off x="7667089" y="3521334"/>
            <a:ext cx="3576167" cy="1215718"/>
          </a:xfrm>
          <a:prstGeom prst="wedgeEllipseCallout">
            <a:avLst>
              <a:gd name="adj1" fmla="val -52571"/>
              <a:gd name="adj2" fmla="val -39426"/>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i="1" dirty="0">
                <a:highlight>
                  <a:srgbClr val="800000"/>
                </a:highlight>
              </a:rPr>
              <a:t>La vérité et la raison </a:t>
            </a:r>
            <a:r>
              <a:rPr lang="fr-FR" i="1" dirty="0"/>
              <a:t>sont communes à un chacun.</a:t>
            </a:r>
          </a:p>
        </p:txBody>
      </p:sp>
      <p:sp>
        <p:nvSpPr>
          <p:cNvPr id="19" name="Bulle ronde 18">
            <a:extLst>
              <a:ext uri="{FF2B5EF4-FFF2-40B4-BE49-F238E27FC236}">
                <a16:creationId xmlns:a16="http://schemas.microsoft.com/office/drawing/2014/main" id="{022686E2-37DA-CB4E-93E9-3B9CBA21F271}"/>
              </a:ext>
            </a:extLst>
          </p:cNvPr>
          <p:cNvSpPr/>
          <p:nvPr/>
        </p:nvSpPr>
        <p:spPr>
          <a:xfrm>
            <a:off x="7062418" y="356154"/>
            <a:ext cx="4990294" cy="2866238"/>
          </a:xfrm>
          <a:prstGeom prst="wedgeEllipseCallout">
            <a:avLst>
              <a:gd name="adj1" fmla="val -40233"/>
              <a:gd name="adj2" fmla="val 54483"/>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fr-FR" i="1" dirty="0"/>
              <a:t>Les abeilles </a:t>
            </a:r>
            <a:r>
              <a:rPr lang="fr-FR" i="1" dirty="0" err="1"/>
              <a:t>pillotent</a:t>
            </a:r>
            <a:r>
              <a:rPr lang="fr-FR" i="1" dirty="0"/>
              <a:t> </a:t>
            </a:r>
            <a:r>
              <a:rPr lang="fr-FR" i="1" dirty="0" err="1"/>
              <a:t>deça</a:t>
            </a:r>
            <a:r>
              <a:rPr lang="fr-FR" i="1" dirty="0"/>
              <a:t> delà les fleurs, mais elles en font après le miel, qui est tout leur ; ce n'est plus thym ni marjolaine : ainsi les pièces empruntées d'autrui, il les transformera et confondra, </a:t>
            </a:r>
            <a:r>
              <a:rPr lang="fr-FR" i="1" dirty="0">
                <a:highlight>
                  <a:srgbClr val="800000"/>
                </a:highlight>
              </a:rPr>
              <a:t>pour en faire </a:t>
            </a:r>
            <a:r>
              <a:rPr lang="fr-FR" b="1" i="1" dirty="0">
                <a:highlight>
                  <a:srgbClr val="800000"/>
                </a:highlight>
              </a:rPr>
              <a:t>un ouvrage tout sien</a:t>
            </a:r>
            <a:r>
              <a:rPr lang="fr-FR" i="1" dirty="0">
                <a:highlight>
                  <a:srgbClr val="800000"/>
                </a:highlight>
              </a:rPr>
              <a:t>, à savoir son </a:t>
            </a:r>
            <a:r>
              <a:rPr lang="fr-FR" b="1" i="1" dirty="0">
                <a:highlight>
                  <a:srgbClr val="800000"/>
                </a:highlight>
              </a:rPr>
              <a:t>jugement</a:t>
            </a:r>
          </a:p>
        </p:txBody>
      </p:sp>
      <p:sp>
        <p:nvSpPr>
          <p:cNvPr id="22" name="Rectangle 21">
            <a:extLst>
              <a:ext uri="{FF2B5EF4-FFF2-40B4-BE49-F238E27FC236}">
                <a16:creationId xmlns:a16="http://schemas.microsoft.com/office/drawing/2014/main" id="{3D4732E7-ABF7-6343-9AC5-30142B882BD7}"/>
              </a:ext>
            </a:extLst>
          </p:cNvPr>
          <p:cNvSpPr/>
          <p:nvPr/>
        </p:nvSpPr>
        <p:spPr>
          <a:xfrm>
            <a:off x="1034883" y="235591"/>
            <a:ext cx="5681788" cy="830997"/>
          </a:xfrm>
          <a:prstGeom prst="rect">
            <a:avLst/>
          </a:prstGeom>
        </p:spPr>
        <p:txBody>
          <a:bodyPr wrap="square">
            <a:spAutoFit/>
          </a:bodyPr>
          <a:lstStyle/>
          <a:p>
            <a:pPr marL="342900" indent="-342900">
              <a:buFont typeface="Wingdings" pitchFamily="2" charset="2"/>
              <a:buChar char="§"/>
            </a:pPr>
            <a:r>
              <a:rPr lang="fr-FR" sz="2400" b="1" dirty="0"/>
              <a:t>Former l’esprit critique et la conscience des enfants</a:t>
            </a:r>
          </a:p>
        </p:txBody>
      </p:sp>
      <p:pic>
        <p:nvPicPr>
          <p:cNvPr id="26" name="Graphique 25" descr="Croissance commerciale">
            <a:extLst>
              <a:ext uri="{FF2B5EF4-FFF2-40B4-BE49-F238E27FC236}">
                <a16:creationId xmlns:a16="http://schemas.microsoft.com/office/drawing/2014/main" id="{2D14D8C0-5865-DE4F-98A4-4B5247A807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54935" y="2727776"/>
            <a:ext cx="1906519" cy="1906519"/>
          </a:xfrm>
          <a:prstGeom prst="rect">
            <a:avLst/>
          </a:prstGeom>
        </p:spPr>
      </p:pic>
      <p:sp>
        <p:nvSpPr>
          <p:cNvPr id="29" name="Bulle ronde 28">
            <a:extLst>
              <a:ext uri="{FF2B5EF4-FFF2-40B4-BE49-F238E27FC236}">
                <a16:creationId xmlns:a16="http://schemas.microsoft.com/office/drawing/2014/main" id="{2E2FCEFD-794F-EE46-8F66-BE4F6C0768E4}"/>
              </a:ext>
            </a:extLst>
          </p:cNvPr>
          <p:cNvSpPr/>
          <p:nvPr/>
        </p:nvSpPr>
        <p:spPr>
          <a:xfrm>
            <a:off x="671714" y="2087447"/>
            <a:ext cx="4163689" cy="2269889"/>
          </a:xfrm>
          <a:prstGeom prst="wedgeEllipseCallout">
            <a:avLst>
              <a:gd name="adj1" fmla="val 57859"/>
              <a:gd name="adj2" fmla="val 3906"/>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200"/>
              </a:spcBef>
            </a:pPr>
            <a:endParaRPr lang="fr-FR" sz="1000" i="1" dirty="0">
              <a:highlight>
                <a:srgbClr val="800000"/>
              </a:highlight>
            </a:endParaRPr>
          </a:p>
          <a:p>
            <a:pPr algn="ctr">
              <a:spcBef>
                <a:spcPts val="1200"/>
              </a:spcBef>
            </a:pPr>
            <a:r>
              <a:rPr lang="fr-FR" i="1" dirty="0">
                <a:highlight>
                  <a:srgbClr val="800000"/>
                </a:highlight>
              </a:rPr>
              <a:t>Ce grand monde </a:t>
            </a:r>
            <a:r>
              <a:rPr lang="fr-FR" i="1" dirty="0"/>
              <a:t>(…) c’est le miroir où il nous faut regarder pour nous connaître de bon biais. Somme, je veux que ce soit </a:t>
            </a:r>
            <a:r>
              <a:rPr lang="fr-FR" i="1" dirty="0">
                <a:highlight>
                  <a:srgbClr val="800000"/>
                </a:highlight>
              </a:rPr>
              <a:t>le livre de mon écolier</a:t>
            </a:r>
            <a:r>
              <a:rPr lang="fr-FR" i="1" dirty="0"/>
              <a:t>.</a:t>
            </a:r>
          </a:p>
          <a:p>
            <a:pPr algn="ctr"/>
            <a:endParaRPr lang="fr-FR" dirty="0"/>
          </a:p>
        </p:txBody>
      </p:sp>
      <p:sp>
        <p:nvSpPr>
          <p:cNvPr id="30" name="Bulle ronde 29">
            <a:extLst>
              <a:ext uri="{FF2B5EF4-FFF2-40B4-BE49-F238E27FC236}">
                <a16:creationId xmlns:a16="http://schemas.microsoft.com/office/drawing/2014/main" id="{2FDBD7A2-D358-1C4C-A5DA-0BFD28AF1BF5}"/>
              </a:ext>
            </a:extLst>
          </p:cNvPr>
          <p:cNvSpPr/>
          <p:nvPr/>
        </p:nvSpPr>
        <p:spPr>
          <a:xfrm>
            <a:off x="6641208" y="5035994"/>
            <a:ext cx="3717970" cy="1353306"/>
          </a:xfrm>
          <a:prstGeom prst="wedgeEllipseCallout">
            <a:avLst>
              <a:gd name="adj1" fmla="val -37329"/>
              <a:gd name="adj2" fmla="val -68029"/>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300"/>
              </a:spcBef>
            </a:pPr>
            <a:r>
              <a:rPr lang="fr-FR" i="1" dirty="0"/>
              <a:t>Le gain de notre étude, c’est en être devenu </a:t>
            </a:r>
            <a:r>
              <a:rPr lang="fr-FR" i="1" dirty="0">
                <a:highlight>
                  <a:srgbClr val="800000"/>
                </a:highlight>
              </a:rPr>
              <a:t>meilleur et plus sage.</a:t>
            </a:r>
          </a:p>
          <a:p>
            <a:pPr algn="ctr"/>
            <a:endParaRPr lang="fr-FR" dirty="0"/>
          </a:p>
        </p:txBody>
      </p:sp>
    </p:spTree>
    <p:extLst>
      <p:ext uri="{BB962C8B-B14F-4D97-AF65-F5344CB8AC3E}">
        <p14:creationId xmlns:p14="http://schemas.microsoft.com/office/powerpoint/2010/main" val="326883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P spid="19" grpId="0" animBg="1"/>
      <p:bldP spid="22" grpId="0"/>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ulle ronde 3">
            <a:extLst>
              <a:ext uri="{FF2B5EF4-FFF2-40B4-BE49-F238E27FC236}">
                <a16:creationId xmlns:a16="http://schemas.microsoft.com/office/drawing/2014/main" id="{E4312D9A-71BB-7B4C-9BF3-96589F473AD6}"/>
              </a:ext>
            </a:extLst>
          </p:cNvPr>
          <p:cNvSpPr/>
          <p:nvPr/>
        </p:nvSpPr>
        <p:spPr>
          <a:xfrm>
            <a:off x="5362989" y="176947"/>
            <a:ext cx="3402429" cy="1455314"/>
          </a:xfrm>
          <a:prstGeom prst="wedgeEllipseCallout">
            <a:avLst>
              <a:gd name="adj1" fmla="val -15947"/>
              <a:gd name="adj2" fmla="val 835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a:t>un guide qui ait plutôt </a:t>
            </a:r>
            <a:r>
              <a:rPr lang="fr-FR" i="1" dirty="0">
                <a:highlight>
                  <a:srgbClr val="56838C"/>
                </a:highlight>
              </a:rPr>
              <a:t>la tête bien faite</a:t>
            </a:r>
            <a:r>
              <a:rPr lang="fr-FR" i="1" dirty="0"/>
              <a:t> que bien pleine </a:t>
            </a:r>
          </a:p>
        </p:txBody>
      </p:sp>
      <p:sp>
        <p:nvSpPr>
          <p:cNvPr id="5" name="Bulle ronde 4">
            <a:extLst>
              <a:ext uri="{FF2B5EF4-FFF2-40B4-BE49-F238E27FC236}">
                <a16:creationId xmlns:a16="http://schemas.microsoft.com/office/drawing/2014/main" id="{DCA3334E-94D0-6241-8D2F-C398B2E6912B}"/>
              </a:ext>
            </a:extLst>
          </p:cNvPr>
          <p:cNvSpPr/>
          <p:nvPr/>
        </p:nvSpPr>
        <p:spPr>
          <a:xfrm>
            <a:off x="7064203" y="3054424"/>
            <a:ext cx="5096205" cy="2676607"/>
          </a:xfrm>
          <a:prstGeom prst="wedgeEllipseCallout">
            <a:avLst>
              <a:gd name="adj1" fmla="val -44174"/>
              <a:gd name="adj2" fmla="val -427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a:t>d’emblée, selon la portée de l'âme qu'il a en main, qu’il commence à la mettre sur la piste , en lui faisant goûter les choses, les choisir et les </a:t>
            </a:r>
            <a:r>
              <a:rPr lang="fr-FR" i="1" dirty="0">
                <a:highlight>
                  <a:srgbClr val="56838C"/>
                </a:highlight>
              </a:rPr>
              <a:t>discerner d'elle-même</a:t>
            </a:r>
            <a:r>
              <a:rPr lang="fr-FR" i="1" dirty="0"/>
              <a:t>, </a:t>
            </a:r>
            <a:r>
              <a:rPr lang="fr-FR" i="1" dirty="0">
                <a:highlight>
                  <a:srgbClr val="56838C"/>
                </a:highlight>
              </a:rPr>
              <a:t>en lui ouvrant quelquefois le chemin, quelquefois en le lui faisant ouvrir</a:t>
            </a:r>
            <a:r>
              <a:rPr lang="fr-FR" i="1" dirty="0"/>
              <a:t>.</a:t>
            </a:r>
          </a:p>
        </p:txBody>
      </p:sp>
      <p:sp>
        <p:nvSpPr>
          <p:cNvPr id="6" name="Bulle ronde 5">
            <a:extLst>
              <a:ext uri="{FF2B5EF4-FFF2-40B4-BE49-F238E27FC236}">
                <a16:creationId xmlns:a16="http://schemas.microsoft.com/office/drawing/2014/main" id="{324134F6-141D-6249-8F77-29F9F45B08DE}"/>
              </a:ext>
            </a:extLst>
          </p:cNvPr>
          <p:cNvSpPr/>
          <p:nvPr/>
        </p:nvSpPr>
        <p:spPr>
          <a:xfrm>
            <a:off x="8553900" y="906142"/>
            <a:ext cx="3129567" cy="1954245"/>
          </a:xfrm>
          <a:prstGeom prst="wedgeEllipseCallout">
            <a:avLst>
              <a:gd name="adj1" fmla="val -58484"/>
              <a:gd name="adj2" fmla="val 377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a:t>Je ne veux pas qu'il invente et parle seul, je veux </a:t>
            </a:r>
            <a:r>
              <a:rPr lang="fr-FR" i="1" dirty="0">
                <a:highlight>
                  <a:srgbClr val="56838C"/>
                </a:highlight>
              </a:rPr>
              <a:t>qu’il écoute son disciple parler à son tour.</a:t>
            </a:r>
          </a:p>
        </p:txBody>
      </p:sp>
      <p:sp>
        <p:nvSpPr>
          <p:cNvPr id="7" name="Bulle ronde 6">
            <a:extLst>
              <a:ext uri="{FF2B5EF4-FFF2-40B4-BE49-F238E27FC236}">
                <a16:creationId xmlns:a16="http://schemas.microsoft.com/office/drawing/2014/main" id="{2B91D753-3B67-224F-B66E-5163BFAB1E46}"/>
              </a:ext>
            </a:extLst>
          </p:cNvPr>
          <p:cNvSpPr/>
          <p:nvPr/>
        </p:nvSpPr>
        <p:spPr>
          <a:xfrm>
            <a:off x="781538" y="832999"/>
            <a:ext cx="4481846" cy="2805382"/>
          </a:xfrm>
          <a:prstGeom prst="wedgeEllipseCallout">
            <a:avLst>
              <a:gd name="adj1" fmla="val 58197"/>
              <a:gd name="adj2" fmla="val 109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a:t>Qu'il ne demande pas seulement à son élève de répéter les mots de la leçon, mais qu’il lui dise leur </a:t>
            </a:r>
            <a:r>
              <a:rPr lang="fr-FR" i="1" dirty="0">
                <a:highlight>
                  <a:srgbClr val="56838C"/>
                </a:highlight>
              </a:rPr>
              <a:t>sens</a:t>
            </a:r>
            <a:r>
              <a:rPr lang="fr-FR" i="1" dirty="0"/>
              <a:t> et leur substance, et qu'il juge du profit qu'il en aura fait, </a:t>
            </a:r>
            <a:r>
              <a:rPr lang="fr-FR" i="1" dirty="0">
                <a:highlight>
                  <a:srgbClr val="56838C"/>
                </a:highlight>
              </a:rPr>
              <a:t>non</a:t>
            </a:r>
            <a:r>
              <a:rPr lang="fr-FR" i="1" dirty="0"/>
              <a:t> </a:t>
            </a:r>
            <a:r>
              <a:rPr lang="fr-FR" i="1" dirty="0">
                <a:highlight>
                  <a:srgbClr val="56838C"/>
                </a:highlight>
              </a:rPr>
              <a:t>par le témoignage de sa mémoire, mais par celui de sa vie. </a:t>
            </a:r>
          </a:p>
        </p:txBody>
      </p:sp>
      <p:sp>
        <p:nvSpPr>
          <p:cNvPr id="11" name="Bulle ronde 10">
            <a:extLst>
              <a:ext uri="{FF2B5EF4-FFF2-40B4-BE49-F238E27FC236}">
                <a16:creationId xmlns:a16="http://schemas.microsoft.com/office/drawing/2014/main" id="{FE2D6FA6-8491-CB42-84F3-054A1E23250B}"/>
              </a:ext>
            </a:extLst>
          </p:cNvPr>
          <p:cNvSpPr/>
          <p:nvPr/>
        </p:nvSpPr>
        <p:spPr>
          <a:xfrm>
            <a:off x="1362668" y="3847605"/>
            <a:ext cx="4509687" cy="1918104"/>
          </a:xfrm>
          <a:prstGeom prst="wedgeEllipseCallout">
            <a:avLst>
              <a:gd name="adj1" fmla="val 37026"/>
              <a:gd name="adj2" fmla="val -643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r>
              <a:rPr lang="fr-FR" i="1" dirty="0">
                <a:highlight>
                  <a:srgbClr val="56838C"/>
                </a:highlight>
              </a:rPr>
              <a:t>L’autorité</a:t>
            </a:r>
            <a:r>
              <a:rPr lang="fr-FR" i="1" dirty="0"/>
              <a:t> de ceux qui enseignent </a:t>
            </a:r>
            <a:r>
              <a:rPr lang="fr-FR" i="1" dirty="0">
                <a:highlight>
                  <a:srgbClr val="56838C"/>
                </a:highlight>
              </a:rPr>
              <a:t>nuit</a:t>
            </a:r>
            <a:r>
              <a:rPr lang="fr-FR" i="1" dirty="0"/>
              <a:t> la plupart du temps à ceux qui veulent s’instruire</a:t>
            </a:r>
            <a:r>
              <a:rPr lang="fr-FR" dirty="0"/>
              <a:t>. » (Cicéron)</a:t>
            </a:r>
          </a:p>
        </p:txBody>
      </p:sp>
      <p:sp>
        <p:nvSpPr>
          <p:cNvPr id="12" name="Rectangle 11">
            <a:extLst>
              <a:ext uri="{FF2B5EF4-FFF2-40B4-BE49-F238E27FC236}">
                <a16:creationId xmlns:a16="http://schemas.microsoft.com/office/drawing/2014/main" id="{2EEA01D1-CA98-7141-92B1-1EB0AE69E52D}"/>
              </a:ext>
            </a:extLst>
          </p:cNvPr>
          <p:cNvSpPr/>
          <p:nvPr/>
        </p:nvSpPr>
        <p:spPr>
          <a:xfrm>
            <a:off x="1083908" y="228350"/>
            <a:ext cx="5741073" cy="461665"/>
          </a:xfrm>
          <a:prstGeom prst="rect">
            <a:avLst/>
          </a:prstGeom>
        </p:spPr>
        <p:txBody>
          <a:bodyPr wrap="square">
            <a:spAutoFit/>
          </a:bodyPr>
          <a:lstStyle/>
          <a:p>
            <a:pPr marL="342900" indent="-342900">
              <a:buFont typeface="Wingdings" pitchFamily="2" charset="2"/>
              <a:buChar char="§"/>
            </a:pPr>
            <a:r>
              <a:rPr lang="fr-FR" sz="2400" b="1" dirty="0"/>
              <a:t>Un éducateur respectueux</a:t>
            </a:r>
          </a:p>
        </p:txBody>
      </p:sp>
      <p:pic>
        <p:nvPicPr>
          <p:cNvPr id="17" name="Graphique 16" descr="Personne confuse">
            <a:extLst>
              <a:ext uri="{FF2B5EF4-FFF2-40B4-BE49-F238E27FC236}">
                <a16:creationId xmlns:a16="http://schemas.microsoft.com/office/drawing/2014/main" id="{16C796F3-9AA5-9F48-AE82-41B23199C0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2766" y="2510405"/>
            <a:ext cx="1837190" cy="1837190"/>
          </a:xfrm>
          <a:prstGeom prst="rect">
            <a:avLst/>
          </a:prstGeom>
        </p:spPr>
      </p:pic>
      <p:sp>
        <p:nvSpPr>
          <p:cNvPr id="2" name="ZoneTexte 1">
            <a:extLst>
              <a:ext uri="{FF2B5EF4-FFF2-40B4-BE49-F238E27FC236}">
                <a16:creationId xmlns:a16="http://schemas.microsoft.com/office/drawing/2014/main" id="{6BED5130-CC68-1141-BE5A-2E3915A1F258}"/>
              </a:ext>
            </a:extLst>
          </p:cNvPr>
          <p:cNvSpPr txBox="1"/>
          <p:nvPr/>
        </p:nvSpPr>
        <p:spPr>
          <a:xfrm>
            <a:off x="877139" y="5802294"/>
            <a:ext cx="11283269" cy="1107996"/>
          </a:xfrm>
          <a:prstGeom prst="rect">
            <a:avLst/>
          </a:prstGeom>
          <a:noFill/>
        </p:spPr>
        <p:txBody>
          <a:bodyPr wrap="square" rtlCol="0">
            <a:spAutoFit/>
          </a:bodyPr>
          <a:lstStyle/>
          <a:p>
            <a:pPr marL="285750" indent="-285750">
              <a:buFont typeface=".Apple Color Emoji UI"/>
              <a:buChar char="👉"/>
            </a:pPr>
            <a:r>
              <a:rPr lang="fr-FR" sz="2200" dirty="0">
                <a:solidFill>
                  <a:srgbClr val="0070C0"/>
                </a:solidFill>
              </a:rPr>
              <a:t> La formation du </a:t>
            </a:r>
            <a:r>
              <a:rPr lang="fr-FR" sz="2200" b="1" dirty="0">
                <a:solidFill>
                  <a:srgbClr val="0070C0"/>
                </a:solidFill>
              </a:rPr>
              <a:t>jugement</a:t>
            </a:r>
            <a:r>
              <a:rPr lang="fr-FR" sz="2200" dirty="0">
                <a:solidFill>
                  <a:srgbClr val="0070C0"/>
                </a:solidFill>
              </a:rPr>
              <a:t> prime sur la transmission des connaissances.</a:t>
            </a:r>
          </a:p>
          <a:p>
            <a:pPr marL="285750" indent="-285750">
              <a:buFont typeface=".Apple Color Emoji UI"/>
              <a:buChar char="👉"/>
            </a:pPr>
            <a:r>
              <a:rPr lang="fr-FR" sz="2200" dirty="0">
                <a:solidFill>
                  <a:srgbClr val="0070C0"/>
                </a:solidFill>
              </a:rPr>
              <a:t> Si le maître laisse </a:t>
            </a:r>
            <a:r>
              <a:rPr lang="fr-FR" sz="2200" b="1" dirty="0">
                <a:solidFill>
                  <a:srgbClr val="0070C0"/>
                </a:solidFill>
              </a:rPr>
              <a:t>liberté</a:t>
            </a:r>
            <a:r>
              <a:rPr lang="fr-FR" sz="2200" dirty="0">
                <a:solidFill>
                  <a:srgbClr val="0070C0"/>
                </a:solidFill>
              </a:rPr>
              <a:t> et </a:t>
            </a:r>
            <a:r>
              <a:rPr lang="fr-FR" sz="2200" b="1" dirty="0">
                <a:solidFill>
                  <a:srgbClr val="0070C0"/>
                </a:solidFill>
              </a:rPr>
              <a:t>autonomie</a:t>
            </a:r>
            <a:r>
              <a:rPr lang="fr-FR" sz="2200" dirty="0">
                <a:solidFill>
                  <a:srgbClr val="0070C0"/>
                </a:solidFill>
              </a:rPr>
              <a:t> à l’élève, il fait toujours figure de modèle par le témoignage de sa vie.</a:t>
            </a:r>
          </a:p>
        </p:txBody>
      </p:sp>
    </p:spTree>
    <p:extLst>
      <p:ext uri="{BB962C8B-B14F-4D97-AF65-F5344CB8AC3E}">
        <p14:creationId xmlns:p14="http://schemas.microsoft.com/office/powerpoint/2010/main" val="7487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Effect transition="in" filter="fade">
                                      <p:cBhvr>
                                        <p:cTn id="42" dur="500"/>
                                        <p:tgtEl>
                                          <p:spTgt spid="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animEffect transition="in" filter="fade">
                                      <p:cBhvr>
                                        <p:cTn id="4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735ADE-49BC-2B44-920C-5EDFDE8BD79E}"/>
              </a:ext>
            </a:extLst>
          </p:cNvPr>
          <p:cNvSpPr>
            <a:spLocks noGrp="1"/>
          </p:cNvSpPr>
          <p:nvPr>
            <p:ph type="title"/>
          </p:nvPr>
        </p:nvSpPr>
        <p:spPr>
          <a:xfrm>
            <a:off x="1371600" y="800100"/>
            <a:ext cx="9601200" cy="1485900"/>
          </a:xfrm>
        </p:spPr>
        <p:txBody>
          <a:bodyPr>
            <a:normAutofit/>
          </a:bodyPr>
          <a:lstStyle/>
          <a:p>
            <a:pPr algn="ctr"/>
            <a:r>
              <a:rPr lang="fr-FR" sz="4000" b="1" dirty="0">
                <a:solidFill>
                  <a:srgbClr val="C00000"/>
                </a:solidFill>
              </a:rPr>
              <a:t>Au XVII</a:t>
            </a:r>
            <a:r>
              <a:rPr lang="fr-FR" sz="4000" b="1" baseline="30000" dirty="0">
                <a:solidFill>
                  <a:srgbClr val="C00000"/>
                </a:solidFill>
              </a:rPr>
              <a:t>e</a:t>
            </a:r>
            <a:r>
              <a:rPr lang="fr-FR" sz="4000" b="1" dirty="0">
                <a:solidFill>
                  <a:srgbClr val="C00000"/>
                </a:solidFill>
              </a:rPr>
              <a:t> siècle</a:t>
            </a:r>
            <a:br>
              <a:rPr lang="fr-FR" sz="4000" dirty="0">
                <a:solidFill>
                  <a:srgbClr val="C00000"/>
                </a:solidFill>
              </a:rPr>
            </a:br>
            <a:r>
              <a:rPr lang="fr-FR" sz="3200" dirty="0"/>
              <a:t>l’émergence d’une réflexion pédagogique</a:t>
            </a:r>
          </a:p>
        </p:txBody>
      </p:sp>
      <p:sp>
        <p:nvSpPr>
          <p:cNvPr id="3" name="Espace réservé du contenu 2">
            <a:extLst>
              <a:ext uri="{FF2B5EF4-FFF2-40B4-BE49-F238E27FC236}">
                <a16:creationId xmlns:a16="http://schemas.microsoft.com/office/drawing/2014/main" id="{AD076073-2961-7D4B-95DA-84B14455A73A}"/>
              </a:ext>
            </a:extLst>
          </p:cNvPr>
          <p:cNvSpPr>
            <a:spLocks noGrp="1"/>
          </p:cNvSpPr>
          <p:nvPr>
            <p:ph idx="1"/>
          </p:nvPr>
        </p:nvSpPr>
        <p:spPr/>
        <p:txBody>
          <a:bodyPr/>
          <a:lstStyle/>
          <a:p>
            <a:r>
              <a:rPr lang="fr-FR" dirty="0"/>
              <a:t>Comenius </a:t>
            </a:r>
          </a:p>
          <a:p>
            <a:pPr lvl="1">
              <a:buFont typeface="Wingdings" pitchFamily="2" charset="2"/>
              <a:buChar char="Ø"/>
            </a:pPr>
            <a:r>
              <a:rPr lang="fr-FR" dirty="0">
                <a:solidFill>
                  <a:srgbClr val="56838C"/>
                </a:solidFill>
              </a:rPr>
              <a:t>Enseigner tout à tous : des maîtres formés, des élèves qui apprennent avec plaisir, mais soumis à l’autorité magistrale.</a:t>
            </a:r>
          </a:p>
          <a:p>
            <a:pPr lvl="1"/>
            <a:endParaRPr lang="fr-FR" dirty="0"/>
          </a:p>
          <a:p>
            <a:r>
              <a:rPr lang="fr-FR" dirty="0"/>
              <a:t>Jean-Baptiste de la Salle</a:t>
            </a:r>
          </a:p>
          <a:p>
            <a:pPr lvl="1">
              <a:buFont typeface="Wingdings" pitchFamily="2" charset="2"/>
              <a:buChar char="Ø"/>
            </a:pPr>
            <a:r>
              <a:rPr lang="fr-FR" dirty="0">
                <a:solidFill>
                  <a:srgbClr val="56838C"/>
                </a:solidFill>
              </a:rPr>
              <a:t>Inventeur visionnaire de la « méthode simultanée », rigoureuse et efficace. L’enseignement se veut juste et attentionné. L’élève est vu comme sujet… apprenant et discipliné, au sein du grand groupe-classe.</a:t>
            </a:r>
          </a:p>
          <a:p>
            <a:endParaRPr lang="fr-FR" dirty="0"/>
          </a:p>
        </p:txBody>
      </p:sp>
    </p:spTree>
    <p:extLst>
      <p:ext uri="{BB962C8B-B14F-4D97-AF65-F5344CB8AC3E}">
        <p14:creationId xmlns:p14="http://schemas.microsoft.com/office/powerpoint/2010/main" val="399284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521AF6-F338-44EE-AFB0-1A57C8BED12F}"/>
              </a:ext>
            </a:extLst>
          </p:cNvPr>
          <p:cNvSpPr>
            <a:spLocks noGrp="1"/>
          </p:cNvSpPr>
          <p:nvPr>
            <p:ph type="title"/>
          </p:nvPr>
        </p:nvSpPr>
        <p:spPr>
          <a:xfrm>
            <a:off x="1127048" y="410771"/>
            <a:ext cx="10824546" cy="919716"/>
          </a:xfrm>
        </p:spPr>
        <p:txBody>
          <a:bodyPr>
            <a:normAutofit/>
          </a:bodyPr>
          <a:lstStyle/>
          <a:p>
            <a:r>
              <a:rPr lang="fr-FR" sz="3600" dirty="0"/>
              <a:t>L’émergence d’une pédagogie pour tous</a:t>
            </a:r>
          </a:p>
        </p:txBody>
      </p:sp>
      <p:sp>
        <p:nvSpPr>
          <p:cNvPr id="3" name="Espace réservé du contenu 2">
            <a:extLst>
              <a:ext uri="{FF2B5EF4-FFF2-40B4-BE49-F238E27FC236}">
                <a16:creationId xmlns:a16="http://schemas.microsoft.com/office/drawing/2014/main" id="{6D42B9DC-A3E8-4B02-8BA3-0B8B309F19DB}"/>
              </a:ext>
            </a:extLst>
          </p:cNvPr>
          <p:cNvSpPr>
            <a:spLocks noGrp="1"/>
          </p:cNvSpPr>
          <p:nvPr>
            <p:ph idx="1"/>
          </p:nvPr>
        </p:nvSpPr>
        <p:spPr>
          <a:xfrm>
            <a:off x="1127048" y="1330487"/>
            <a:ext cx="10687000" cy="5045149"/>
          </a:xfrm>
        </p:spPr>
        <p:txBody>
          <a:bodyPr>
            <a:normAutofit fontScale="70000" lnSpcReduction="20000"/>
          </a:bodyPr>
          <a:lstStyle/>
          <a:p>
            <a:pPr algn="just">
              <a:buFont typeface="Wingdings" pitchFamily="2" charset="2"/>
              <a:buChar char="§"/>
            </a:pPr>
            <a:r>
              <a:rPr lang="fr-FR" sz="3400" b="1" dirty="0"/>
              <a:t>Utilité sociale de l’école </a:t>
            </a:r>
            <a:r>
              <a:rPr lang="fr-FR" sz="3400" dirty="0"/>
              <a:t>: « ouvrir une école, c’est fermer une prison ». (</a:t>
            </a:r>
            <a:r>
              <a:rPr lang="fr-FR" sz="3400" dirty="0" err="1"/>
              <a:t>Demia</a:t>
            </a:r>
            <a:r>
              <a:rPr lang="fr-FR" sz="3400" dirty="0"/>
              <a:t>)</a:t>
            </a:r>
          </a:p>
          <a:p>
            <a:pPr algn="just">
              <a:buFont typeface="Wingdings" pitchFamily="2" charset="2"/>
              <a:buChar char="§"/>
            </a:pPr>
            <a:r>
              <a:rPr lang="fr-FR" sz="3400" b="1" dirty="0"/>
              <a:t>Souci de l’éducation de </a:t>
            </a:r>
            <a:r>
              <a:rPr lang="fr-FR" sz="3400" b="1" dirty="0">
                <a:solidFill>
                  <a:srgbClr val="56838C"/>
                </a:solidFill>
              </a:rPr>
              <a:t>tous les enfants </a:t>
            </a:r>
            <a:r>
              <a:rPr lang="fr-FR" sz="3400" dirty="0"/>
              <a:t>comme des « adultes en devenir ».</a:t>
            </a:r>
          </a:p>
          <a:p>
            <a:pPr algn="just">
              <a:buFont typeface="Wingdings" pitchFamily="2" charset="2"/>
              <a:buChar char="§"/>
            </a:pPr>
            <a:r>
              <a:rPr lang="fr-FR" sz="3400" dirty="0"/>
              <a:t>Nécessité d’inventer </a:t>
            </a:r>
            <a:r>
              <a:rPr lang="fr-FR" sz="3400" b="1" dirty="0">
                <a:solidFill>
                  <a:srgbClr val="56838C"/>
                </a:solidFill>
              </a:rPr>
              <a:t>une pédagogie adaptée au groupe </a:t>
            </a:r>
            <a:r>
              <a:rPr lang="fr-FR" sz="3400" dirty="0"/>
              <a:t>et de </a:t>
            </a:r>
            <a:r>
              <a:rPr lang="fr-FR" sz="3400" dirty="0">
                <a:solidFill>
                  <a:srgbClr val="56838C"/>
                </a:solidFill>
              </a:rPr>
              <a:t>former des maîtres.</a:t>
            </a:r>
          </a:p>
          <a:p>
            <a:pPr algn="just">
              <a:lnSpc>
                <a:spcPct val="120000"/>
              </a:lnSpc>
              <a:spcAft>
                <a:spcPts val="300"/>
              </a:spcAft>
              <a:buFont typeface="Wingdings" pitchFamily="2" charset="2"/>
              <a:buChar char="§"/>
            </a:pPr>
            <a:r>
              <a:rPr lang="fr-FR" sz="3400" b="1" dirty="0"/>
              <a:t>Emergence de grandes figures et de méthodes de pédagogie </a:t>
            </a:r>
            <a:r>
              <a:rPr lang="fr-FR" sz="3400" dirty="0"/>
              <a:t>: Comenius, Jean-Baptiste de La Salle :</a:t>
            </a:r>
          </a:p>
          <a:p>
            <a:pPr lvl="1" algn="just">
              <a:buFont typeface="Wingdings" panose="05000000000000000000" pitchFamily="2" charset="2"/>
              <a:buChar char="Ø"/>
            </a:pPr>
            <a:r>
              <a:rPr lang="fr-FR" sz="2900" b="1" dirty="0">
                <a:solidFill>
                  <a:srgbClr val="56838C"/>
                </a:solidFill>
              </a:rPr>
              <a:t>Comenius</a:t>
            </a:r>
            <a:r>
              <a:rPr lang="fr-FR" sz="2900" dirty="0">
                <a:solidFill>
                  <a:srgbClr val="56838C"/>
                </a:solidFill>
              </a:rPr>
              <a:t> : « </a:t>
            </a:r>
            <a:r>
              <a:rPr lang="fr-FR" sz="2900" i="1" dirty="0">
                <a:solidFill>
                  <a:srgbClr val="56838C"/>
                </a:solidFill>
              </a:rPr>
              <a:t>Nous avons l’audace de promettre une « Grande Didactique », je veux dire un traité de l’art complet</a:t>
            </a:r>
            <a:r>
              <a:rPr lang="fr-FR" sz="2900" b="1" i="1" dirty="0">
                <a:solidFill>
                  <a:srgbClr val="56838C"/>
                </a:solidFill>
              </a:rPr>
              <a:t> d’enseigner tout à tous</a:t>
            </a:r>
            <a:r>
              <a:rPr lang="fr-FR" sz="2900" i="1" dirty="0">
                <a:solidFill>
                  <a:srgbClr val="56838C"/>
                </a:solidFill>
              </a:rPr>
              <a:t>. (…) Et de l’enseigner sans aucun dégoût et sans aucune peine pour les élèves et pour les maîtres, mais plutôt avec une extrême plaisir pour les uns et les autres. »</a:t>
            </a:r>
          </a:p>
          <a:p>
            <a:pPr algn="just">
              <a:buFont typeface="Wingdings" pitchFamily="2" charset="2"/>
              <a:buChar char="§"/>
            </a:pPr>
            <a:r>
              <a:rPr lang="fr-FR" sz="3400" dirty="0"/>
              <a:t>Une méthode inspirée de la nature : ordonnée et harmonieuse.</a:t>
            </a:r>
          </a:p>
          <a:p>
            <a:pPr algn="just">
              <a:buFont typeface="Wingdings" pitchFamily="2" charset="2"/>
              <a:buChar char="§"/>
            </a:pPr>
            <a:r>
              <a:rPr lang="fr-FR" sz="3400" dirty="0">
                <a:solidFill>
                  <a:srgbClr val="56838C"/>
                </a:solidFill>
              </a:rPr>
              <a:t>Une méthode qui tient compte de la relation maître-élève : enseigner implique un élan vers l’autre</a:t>
            </a:r>
            <a:r>
              <a:rPr lang="fr-FR" sz="3400" i="1" dirty="0">
                <a:solidFill>
                  <a:srgbClr val="56838C"/>
                </a:solidFill>
              </a:rPr>
              <a:t>.</a:t>
            </a:r>
          </a:p>
          <a:p>
            <a:pPr algn="just">
              <a:buFont typeface=".Apple Color Emoji UI"/>
              <a:buChar char="👉"/>
            </a:pPr>
            <a:r>
              <a:rPr lang="fr-FR" sz="3400" i="1" dirty="0">
                <a:solidFill>
                  <a:srgbClr val="0070C0"/>
                </a:solidFill>
              </a:rPr>
              <a:t>Mais une méthode qui néglige encore la nature propre (et positive) de l’enfant</a:t>
            </a:r>
            <a:endParaRPr lang="fr-FR" sz="3400" dirty="0">
              <a:solidFill>
                <a:srgbClr val="0070C0"/>
              </a:solidFill>
            </a:endParaRPr>
          </a:p>
          <a:p>
            <a:endParaRPr lang="fr-FR" dirty="0"/>
          </a:p>
          <a:p>
            <a:endParaRPr lang="fr-FR" sz="2400" dirty="0"/>
          </a:p>
        </p:txBody>
      </p:sp>
    </p:spTree>
    <p:extLst>
      <p:ext uri="{BB962C8B-B14F-4D97-AF65-F5344CB8AC3E}">
        <p14:creationId xmlns:p14="http://schemas.microsoft.com/office/powerpoint/2010/main" val="43058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735ADE-49BC-2B44-920C-5EDFDE8BD79E}"/>
              </a:ext>
            </a:extLst>
          </p:cNvPr>
          <p:cNvSpPr>
            <a:spLocks noGrp="1"/>
          </p:cNvSpPr>
          <p:nvPr>
            <p:ph type="title"/>
          </p:nvPr>
        </p:nvSpPr>
        <p:spPr>
          <a:xfrm>
            <a:off x="1371600" y="800100"/>
            <a:ext cx="9601200" cy="1485900"/>
          </a:xfrm>
        </p:spPr>
        <p:txBody>
          <a:bodyPr>
            <a:normAutofit/>
          </a:bodyPr>
          <a:lstStyle/>
          <a:p>
            <a:pPr algn="ctr"/>
            <a:r>
              <a:rPr lang="fr-FR" sz="4000" b="1" dirty="0">
                <a:solidFill>
                  <a:srgbClr val="C00000"/>
                </a:solidFill>
              </a:rPr>
              <a:t>Au XVIII</a:t>
            </a:r>
            <a:r>
              <a:rPr lang="fr-FR" sz="4000" b="1" baseline="30000" dirty="0">
                <a:solidFill>
                  <a:srgbClr val="C00000"/>
                </a:solidFill>
              </a:rPr>
              <a:t>e</a:t>
            </a:r>
            <a:r>
              <a:rPr lang="fr-FR" sz="4000" b="1" dirty="0">
                <a:solidFill>
                  <a:srgbClr val="C00000"/>
                </a:solidFill>
              </a:rPr>
              <a:t> siècle</a:t>
            </a:r>
            <a:br>
              <a:rPr lang="fr-FR" sz="4000" dirty="0">
                <a:solidFill>
                  <a:srgbClr val="C00000"/>
                </a:solidFill>
              </a:rPr>
            </a:br>
            <a:r>
              <a:rPr lang="fr-FR" sz="3200" dirty="0"/>
              <a:t>Les Lumières de Jean-Jacques Rousseau</a:t>
            </a:r>
          </a:p>
        </p:txBody>
      </p:sp>
      <p:sp>
        <p:nvSpPr>
          <p:cNvPr id="3" name="Espace réservé du contenu 2">
            <a:extLst>
              <a:ext uri="{FF2B5EF4-FFF2-40B4-BE49-F238E27FC236}">
                <a16:creationId xmlns:a16="http://schemas.microsoft.com/office/drawing/2014/main" id="{AD076073-2961-7D4B-95DA-84B14455A73A}"/>
              </a:ext>
            </a:extLst>
          </p:cNvPr>
          <p:cNvSpPr>
            <a:spLocks noGrp="1"/>
          </p:cNvSpPr>
          <p:nvPr>
            <p:ph idx="1"/>
          </p:nvPr>
        </p:nvSpPr>
        <p:spPr>
          <a:xfrm>
            <a:off x="865762" y="2286000"/>
            <a:ext cx="11225719" cy="3581400"/>
          </a:xfrm>
        </p:spPr>
        <p:txBody>
          <a:bodyPr/>
          <a:lstStyle/>
          <a:p>
            <a:r>
              <a:rPr lang="fr-FR" sz="2400" dirty="0"/>
              <a:t>Une « révolution copernicienne » éducative </a:t>
            </a:r>
          </a:p>
          <a:p>
            <a:pPr lvl="1">
              <a:buFont typeface="Wingdings" pitchFamily="2" charset="2"/>
              <a:buChar char="Ø"/>
            </a:pPr>
            <a:r>
              <a:rPr lang="fr-FR" sz="2200" dirty="0">
                <a:solidFill>
                  <a:srgbClr val="56838C"/>
                </a:solidFill>
              </a:rPr>
              <a:t>Le maître s’efface devant l’enfant. « Se faire une œuvre de soi-même ».</a:t>
            </a:r>
          </a:p>
          <a:p>
            <a:pPr marL="0" indent="0">
              <a:buNone/>
            </a:pPr>
            <a:endParaRPr lang="fr-FR" sz="2400" dirty="0"/>
          </a:p>
          <a:p>
            <a:r>
              <a:rPr lang="fr-FR" sz="2400" dirty="0"/>
              <a:t>Johann Heinrich Pestalozzi sera les « mains » de la pédagogie rousseauiste</a:t>
            </a:r>
          </a:p>
          <a:p>
            <a:pPr lvl="1">
              <a:buFont typeface="Wingdings" pitchFamily="2" charset="2"/>
              <a:buChar char="Ø"/>
            </a:pPr>
            <a:r>
              <a:rPr lang="fr-FR" sz="2200" dirty="0">
                <a:solidFill>
                  <a:srgbClr val="56838C"/>
                </a:solidFill>
              </a:rPr>
              <a:t>Une société éducative plutôt qu’une classe, où les enfants partagent leurs savoirs.</a:t>
            </a:r>
          </a:p>
          <a:p>
            <a:pPr lvl="1"/>
            <a:endParaRPr lang="fr-FR" sz="2400" dirty="0">
              <a:solidFill>
                <a:srgbClr val="56838C"/>
              </a:solidFill>
            </a:endParaRPr>
          </a:p>
          <a:p>
            <a:pPr lvl="1">
              <a:buFont typeface="Wingdings" pitchFamily="2" charset="2"/>
              <a:buChar char="Ø"/>
            </a:pPr>
            <a:endParaRPr lang="fr-FR" dirty="0">
              <a:solidFill>
                <a:srgbClr val="56838C"/>
              </a:solidFill>
            </a:endParaRPr>
          </a:p>
          <a:p>
            <a:endParaRPr lang="fr-FR" dirty="0"/>
          </a:p>
        </p:txBody>
      </p:sp>
    </p:spTree>
    <p:extLst>
      <p:ext uri="{BB962C8B-B14F-4D97-AF65-F5344CB8AC3E}">
        <p14:creationId xmlns:p14="http://schemas.microsoft.com/office/powerpoint/2010/main" val="100022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43D82CB-CB1C-4156-AC65-99158D4F9ADD}"/>
              </a:ext>
            </a:extLst>
          </p:cNvPr>
          <p:cNvSpPr>
            <a:spLocks noGrp="1"/>
          </p:cNvSpPr>
          <p:nvPr>
            <p:ph idx="1"/>
          </p:nvPr>
        </p:nvSpPr>
        <p:spPr>
          <a:xfrm>
            <a:off x="901382" y="1386531"/>
            <a:ext cx="10579396" cy="5124895"/>
          </a:xfrm>
        </p:spPr>
        <p:txBody>
          <a:bodyPr>
            <a:normAutofit fontScale="92500"/>
          </a:bodyPr>
          <a:lstStyle/>
          <a:p>
            <a:pPr algn="just">
              <a:spcBef>
                <a:spcPts val="200"/>
              </a:spcBef>
            </a:pPr>
            <a:r>
              <a:rPr lang="fr-FR" sz="2600" b="1" dirty="0"/>
              <a:t>Parution de </a:t>
            </a:r>
            <a:r>
              <a:rPr lang="fr-FR" sz="2600" b="1" i="1" dirty="0"/>
              <a:t>l’Emile</a:t>
            </a:r>
            <a:r>
              <a:rPr lang="fr-FR" sz="2600" b="1" dirty="0"/>
              <a:t> en 1762 : Créer </a:t>
            </a:r>
            <a:r>
              <a:rPr lang="fr-FR" sz="2600" b="1" dirty="0">
                <a:solidFill>
                  <a:srgbClr val="56838C"/>
                </a:solidFill>
              </a:rPr>
              <a:t>un être humain « naturel » </a:t>
            </a:r>
          </a:p>
          <a:p>
            <a:pPr marL="0" indent="0" algn="just">
              <a:spcBef>
                <a:spcPts val="200"/>
              </a:spcBef>
              <a:buNone/>
            </a:pPr>
            <a:r>
              <a:rPr lang="fr-FR" sz="2600" b="1" dirty="0"/>
              <a:t>     par l’éducation pour provoquer une révolution sociale. </a:t>
            </a:r>
          </a:p>
          <a:p>
            <a:pPr lvl="1" algn="just">
              <a:buFont typeface="Wingdings" panose="05000000000000000000" pitchFamily="2" charset="2"/>
              <a:buChar char="Ø"/>
            </a:pPr>
            <a:r>
              <a:rPr lang="fr-FR" sz="2400" dirty="0"/>
              <a:t>laisser l’enfant </a:t>
            </a:r>
            <a:r>
              <a:rPr lang="fr-FR" sz="2400" dirty="0">
                <a:solidFill>
                  <a:srgbClr val="56838C"/>
                </a:solidFill>
              </a:rPr>
              <a:t>se développer librement </a:t>
            </a:r>
            <a:r>
              <a:rPr lang="fr-FR" sz="2400" dirty="0"/>
              <a:t>sans entraves</a:t>
            </a:r>
          </a:p>
          <a:p>
            <a:pPr lvl="1" algn="just">
              <a:buFont typeface="Wingdings" panose="05000000000000000000" pitchFamily="2" charset="2"/>
              <a:buChar char="Ø"/>
            </a:pPr>
            <a:r>
              <a:rPr lang="fr-FR" sz="2400" dirty="0"/>
              <a:t>faire de l’enfant </a:t>
            </a:r>
            <a:r>
              <a:rPr lang="fr-FR" sz="2400" dirty="0">
                <a:solidFill>
                  <a:srgbClr val="56838C"/>
                </a:solidFill>
              </a:rPr>
              <a:t>un être totalement adapté à son milieu.</a:t>
            </a:r>
          </a:p>
          <a:p>
            <a:pPr marL="530352" lvl="1" indent="0" algn="just">
              <a:buNone/>
            </a:pPr>
            <a:endParaRPr lang="fr-FR" sz="1300" dirty="0">
              <a:solidFill>
                <a:srgbClr val="56838C"/>
              </a:solidFill>
            </a:endParaRPr>
          </a:p>
          <a:p>
            <a:pPr algn="just"/>
            <a:r>
              <a:rPr lang="fr-FR" sz="2600" b="1" dirty="0"/>
              <a:t>Ediction de grandes lois de l’éducation en lien avec les stades du développement de l’enfant, qui s’appuient sur les principes suivants : </a:t>
            </a:r>
            <a:endParaRPr lang="fr-FR" sz="2600" dirty="0"/>
          </a:p>
          <a:p>
            <a:pPr lvl="1" algn="just">
              <a:buFont typeface="Wingdings" panose="05000000000000000000" pitchFamily="2" charset="2"/>
              <a:buChar char="Ø"/>
            </a:pPr>
            <a:r>
              <a:rPr lang="fr-FR" sz="2400" dirty="0">
                <a:solidFill>
                  <a:srgbClr val="56838C"/>
                </a:solidFill>
              </a:rPr>
              <a:t>Le modèle éducatif n’est plus l’homme mais </a:t>
            </a:r>
            <a:r>
              <a:rPr lang="fr-FR" sz="2400" b="1" dirty="0">
                <a:solidFill>
                  <a:srgbClr val="56838C"/>
                </a:solidFill>
              </a:rPr>
              <a:t>l’individu naturel idéal est l’enfant</a:t>
            </a:r>
            <a:r>
              <a:rPr lang="fr-FR" sz="2400" dirty="0">
                <a:solidFill>
                  <a:srgbClr val="56838C"/>
                </a:solidFill>
              </a:rPr>
              <a:t>.</a:t>
            </a:r>
          </a:p>
          <a:p>
            <a:pPr lvl="1" algn="just">
              <a:buFont typeface="Wingdings" panose="05000000000000000000" pitchFamily="2" charset="2"/>
              <a:buChar char="Ø"/>
            </a:pPr>
            <a:r>
              <a:rPr lang="fr-FR" sz="2400" dirty="0">
                <a:solidFill>
                  <a:srgbClr val="56838C"/>
                </a:solidFill>
              </a:rPr>
              <a:t>L’enfant est un être actif dont l’action </a:t>
            </a:r>
            <a:r>
              <a:rPr lang="fr-FR" sz="2400" b="1" dirty="0">
                <a:solidFill>
                  <a:srgbClr val="56838C"/>
                </a:solidFill>
              </a:rPr>
              <a:t>contribue à sa propre formation </a:t>
            </a:r>
            <a:r>
              <a:rPr lang="fr-FR" sz="2400" dirty="0">
                <a:solidFill>
                  <a:srgbClr val="56838C"/>
                </a:solidFill>
              </a:rPr>
              <a:t>; l’adulte lui en fournit  simplement les outils.</a:t>
            </a:r>
          </a:p>
          <a:p>
            <a:pPr lvl="1" algn="just">
              <a:buFont typeface="Wingdings" panose="05000000000000000000" pitchFamily="2" charset="2"/>
              <a:buChar char="Ø"/>
            </a:pPr>
            <a:r>
              <a:rPr lang="fr-FR" sz="2400" dirty="0">
                <a:solidFill>
                  <a:srgbClr val="56838C"/>
                </a:solidFill>
              </a:rPr>
              <a:t>Le </a:t>
            </a:r>
            <a:r>
              <a:rPr lang="fr-FR" sz="2400" b="1" dirty="0">
                <a:solidFill>
                  <a:srgbClr val="56838C"/>
                </a:solidFill>
              </a:rPr>
              <a:t>jeu</a:t>
            </a:r>
            <a:r>
              <a:rPr lang="fr-FR" sz="2400" dirty="0">
                <a:solidFill>
                  <a:srgbClr val="56838C"/>
                </a:solidFill>
              </a:rPr>
              <a:t> est la base du processus éducatif.</a:t>
            </a:r>
          </a:p>
          <a:p>
            <a:pPr lvl="1" algn="just">
              <a:buFont typeface="Wingdings" panose="05000000000000000000" pitchFamily="2" charset="2"/>
              <a:buChar char="Ø"/>
            </a:pPr>
            <a:r>
              <a:rPr lang="fr-FR" sz="2400" dirty="0">
                <a:solidFill>
                  <a:srgbClr val="56838C"/>
                </a:solidFill>
              </a:rPr>
              <a:t>La </a:t>
            </a:r>
            <a:r>
              <a:rPr lang="fr-FR" sz="2400" b="1" dirty="0">
                <a:solidFill>
                  <a:srgbClr val="56838C"/>
                </a:solidFill>
              </a:rPr>
              <a:t>formation du jugement </a:t>
            </a:r>
            <a:r>
              <a:rPr lang="fr-FR" sz="2400" dirty="0">
                <a:solidFill>
                  <a:srgbClr val="56838C"/>
                </a:solidFill>
              </a:rPr>
              <a:t>prévaut sur la transmission de la connaissance.</a:t>
            </a:r>
          </a:p>
          <a:p>
            <a:pPr lvl="1">
              <a:buFont typeface="Wingdings" panose="05000000000000000000" pitchFamily="2" charset="2"/>
              <a:buChar char="Ø"/>
            </a:pPr>
            <a:endParaRPr lang="fr-FR" dirty="0"/>
          </a:p>
          <a:p>
            <a:pPr lvl="1">
              <a:buFont typeface="Wingdings" panose="05000000000000000000" pitchFamily="2" charset="2"/>
              <a:buChar char="Ø"/>
            </a:pPr>
            <a:endParaRPr lang="fr-FR" dirty="0"/>
          </a:p>
          <a:p>
            <a:endParaRPr lang="fr-FR" sz="2400" dirty="0"/>
          </a:p>
          <a:p>
            <a:endParaRPr lang="fr-FR" sz="2400" dirty="0"/>
          </a:p>
          <a:p>
            <a:endParaRPr lang="fr-FR" b="1" dirty="0"/>
          </a:p>
        </p:txBody>
      </p:sp>
      <p:pic>
        <p:nvPicPr>
          <p:cNvPr id="4" name="Image 3">
            <a:extLst>
              <a:ext uri="{FF2B5EF4-FFF2-40B4-BE49-F238E27FC236}">
                <a16:creationId xmlns:a16="http://schemas.microsoft.com/office/drawing/2014/main" id="{07F91960-6681-304E-A0EB-19B866729461}"/>
              </a:ext>
            </a:extLst>
          </p:cNvPr>
          <p:cNvPicPr>
            <a:picLocks noChangeAspect="1"/>
          </p:cNvPicPr>
          <p:nvPr/>
        </p:nvPicPr>
        <p:blipFill rotWithShape="1">
          <a:blip r:embed="rId2"/>
          <a:srcRect b="21803"/>
          <a:stretch/>
        </p:blipFill>
        <p:spPr>
          <a:xfrm>
            <a:off x="9715578" y="191715"/>
            <a:ext cx="2194560" cy="2389632"/>
          </a:xfrm>
          <a:prstGeom prst="rect">
            <a:avLst/>
          </a:prstGeom>
        </p:spPr>
      </p:pic>
      <p:sp>
        <p:nvSpPr>
          <p:cNvPr id="7" name="ZoneTexte 6">
            <a:extLst>
              <a:ext uri="{FF2B5EF4-FFF2-40B4-BE49-F238E27FC236}">
                <a16:creationId xmlns:a16="http://schemas.microsoft.com/office/drawing/2014/main" id="{C5CE176B-BA94-D84A-9AAE-70FFD20EAB74}"/>
              </a:ext>
            </a:extLst>
          </p:cNvPr>
          <p:cNvSpPr txBox="1"/>
          <p:nvPr/>
        </p:nvSpPr>
        <p:spPr>
          <a:xfrm>
            <a:off x="901382" y="203653"/>
            <a:ext cx="8271801" cy="646331"/>
          </a:xfrm>
          <a:prstGeom prst="rect">
            <a:avLst/>
          </a:prstGeom>
          <a:noFill/>
        </p:spPr>
        <p:txBody>
          <a:bodyPr wrap="square" rtlCol="0">
            <a:spAutoFit/>
          </a:bodyPr>
          <a:lstStyle/>
          <a:p>
            <a:r>
              <a:rPr lang="fr-FR" sz="3600" dirty="0"/>
              <a:t>Les Lumières de Jean-Jacques Rousseau</a:t>
            </a:r>
          </a:p>
        </p:txBody>
      </p:sp>
    </p:spTree>
    <p:extLst>
      <p:ext uri="{BB962C8B-B14F-4D97-AF65-F5344CB8AC3E}">
        <p14:creationId xmlns:p14="http://schemas.microsoft.com/office/powerpoint/2010/main" val="69374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a:extLst>
              <a:ext uri="{FF2B5EF4-FFF2-40B4-BE49-F238E27FC236}">
                <a16:creationId xmlns:a16="http://schemas.microsoft.com/office/drawing/2014/main" id="{A45D1D57-582E-B149-A187-720008B335BA}"/>
              </a:ext>
            </a:extLst>
          </p:cNvPr>
          <p:cNvGraphicFramePr/>
          <p:nvPr>
            <p:extLst>
              <p:ext uri="{D42A27DB-BD31-4B8C-83A1-F6EECF244321}">
                <p14:modId xmlns:p14="http://schemas.microsoft.com/office/powerpoint/2010/main" val="4172294884"/>
              </p:ext>
            </p:extLst>
          </p:nvPr>
        </p:nvGraphicFramePr>
        <p:xfrm>
          <a:off x="850007" y="990600"/>
          <a:ext cx="11075830" cy="51687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oneTexte 4">
            <a:extLst>
              <a:ext uri="{FF2B5EF4-FFF2-40B4-BE49-F238E27FC236}">
                <a16:creationId xmlns:a16="http://schemas.microsoft.com/office/drawing/2014/main" id="{993F180A-7A6C-A84B-88BF-2C7569DD1B54}"/>
              </a:ext>
            </a:extLst>
          </p:cNvPr>
          <p:cNvSpPr txBox="1"/>
          <p:nvPr/>
        </p:nvSpPr>
        <p:spPr>
          <a:xfrm>
            <a:off x="1883397" y="226815"/>
            <a:ext cx="9114127" cy="584775"/>
          </a:xfrm>
          <a:prstGeom prst="rect">
            <a:avLst/>
          </a:prstGeom>
          <a:noFill/>
        </p:spPr>
        <p:txBody>
          <a:bodyPr wrap="square" rtlCol="0">
            <a:spAutoFit/>
          </a:bodyPr>
          <a:lstStyle/>
          <a:p>
            <a:r>
              <a:rPr lang="fr-FR" sz="3200" dirty="0">
                <a:solidFill>
                  <a:schemeClr val="accent1"/>
                </a:solidFill>
              </a:rPr>
              <a:t>Chronologie de l’éclosion de la perspective CE(Q)NE</a:t>
            </a:r>
          </a:p>
        </p:txBody>
      </p:sp>
      <p:sp>
        <p:nvSpPr>
          <p:cNvPr id="2" name="ZoneTexte 1">
            <a:extLst>
              <a:ext uri="{FF2B5EF4-FFF2-40B4-BE49-F238E27FC236}">
                <a16:creationId xmlns:a16="http://schemas.microsoft.com/office/drawing/2014/main" id="{DEC5F799-43B4-3D46-AB41-26AE3B3162DD}"/>
              </a:ext>
            </a:extLst>
          </p:cNvPr>
          <p:cNvSpPr txBox="1"/>
          <p:nvPr/>
        </p:nvSpPr>
        <p:spPr>
          <a:xfrm>
            <a:off x="7104239" y="5748816"/>
            <a:ext cx="2137893" cy="830997"/>
          </a:xfrm>
          <a:prstGeom prst="rect">
            <a:avLst/>
          </a:prstGeom>
          <a:noFill/>
        </p:spPr>
        <p:txBody>
          <a:bodyPr wrap="square" rtlCol="0">
            <a:spAutoFit/>
          </a:bodyPr>
          <a:lstStyle/>
          <a:p>
            <a:pPr algn="ctr"/>
            <a:r>
              <a:rPr lang="fr-FR" sz="1600" i="1" dirty="0">
                <a:solidFill>
                  <a:srgbClr val="56838C"/>
                </a:solidFill>
              </a:rPr>
              <a:t>Partager ses savoirs : des enfants </a:t>
            </a:r>
          </a:p>
          <a:p>
            <a:pPr algn="ctr"/>
            <a:r>
              <a:rPr lang="fr-FR" sz="1600" i="1" dirty="0" err="1">
                <a:solidFill>
                  <a:srgbClr val="56838C"/>
                </a:solidFill>
              </a:rPr>
              <a:t>co</a:t>
            </a:r>
            <a:r>
              <a:rPr lang="fr-FR" sz="1600" i="1" dirty="0">
                <a:solidFill>
                  <a:srgbClr val="56838C"/>
                </a:solidFill>
              </a:rPr>
              <a:t>-éducateurs</a:t>
            </a:r>
          </a:p>
        </p:txBody>
      </p:sp>
      <p:sp>
        <p:nvSpPr>
          <p:cNvPr id="4" name="ZoneTexte 3">
            <a:extLst>
              <a:ext uri="{FF2B5EF4-FFF2-40B4-BE49-F238E27FC236}">
                <a16:creationId xmlns:a16="http://schemas.microsoft.com/office/drawing/2014/main" id="{3E6CF531-791E-F745-BD56-B80556013975}"/>
              </a:ext>
            </a:extLst>
          </p:cNvPr>
          <p:cNvSpPr txBox="1"/>
          <p:nvPr/>
        </p:nvSpPr>
        <p:spPr>
          <a:xfrm>
            <a:off x="1391947" y="2112852"/>
            <a:ext cx="1687132" cy="584775"/>
          </a:xfrm>
          <a:prstGeom prst="rect">
            <a:avLst/>
          </a:prstGeom>
          <a:noFill/>
        </p:spPr>
        <p:txBody>
          <a:bodyPr wrap="square" rtlCol="0">
            <a:spAutoFit/>
          </a:bodyPr>
          <a:lstStyle/>
          <a:p>
            <a:pPr lvl="0" algn="ctr"/>
            <a:r>
              <a:rPr lang="fr-FR" sz="1600" i="1" dirty="0">
                <a:solidFill>
                  <a:srgbClr val="56838C"/>
                </a:solidFill>
              </a:rPr>
              <a:t>Être l’élève de ses élèves</a:t>
            </a:r>
          </a:p>
        </p:txBody>
      </p:sp>
      <p:sp>
        <p:nvSpPr>
          <p:cNvPr id="7" name="ZoneTexte 6">
            <a:extLst>
              <a:ext uri="{FF2B5EF4-FFF2-40B4-BE49-F238E27FC236}">
                <a16:creationId xmlns:a16="http://schemas.microsoft.com/office/drawing/2014/main" id="{9480C3D9-BDEA-B54C-9D6F-451C62BA1B60}"/>
              </a:ext>
            </a:extLst>
          </p:cNvPr>
          <p:cNvSpPr txBox="1"/>
          <p:nvPr/>
        </p:nvSpPr>
        <p:spPr>
          <a:xfrm>
            <a:off x="3755219" y="2322236"/>
            <a:ext cx="1893194" cy="584775"/>
          </a:xfrm>
          <a:prstGeom prst="rect">
            <a:avLst/>
          </a:prstGeom>
          <a:noFill/>
        </p:spPr>
        <p:txBody>
          <a:bodyPr wrap="square" rtlCol="0">
            <a:spAutoFit/>
          </a:bodyPr>
          <a:lstStyle/>
          <a:p>
            <a:pPr algn="ctr"/>
            <a:r>
              <a:rPr lang="fr-FR" sz="1600" i="1" dirty="0">
                <a:solidFill>
                  <a:srgbClr val="56838C"/>
                </a:solidFill>
              </a:rPr>
              <a:t>Former son propre jugement</a:t>
            </a:r>
          </a:p>
        </p:txBody>
      </p:sp>
      <p:sp>
        <p:nvSpPr>
          <p:cNvPr id="8" name="ZoneTexte 7">
            <a:extLst>
              <a:ext uri="{FF2B5EF4-FFF2-40B4-BE49-F238E27FC236}">
                <a16:creationId xmlns:a16="http://schemas.microsoft.com/office/drawing/2014/main" id="{581A7AF8-B574-5541-BEED-97BE1921F4B1}"/>
              </a:ext>
            </a:extLst>
          </p:cNvPr>
          <p:cNvSpPr txBox="1"/>
          <p:nvPr/>
        </p:nvSpPr>
        <p:spPr>
          <a:xfrm>
            <a:off x="5790594" y="1942435"/>
            <a:ext cx="2627291" cy="830997"/>
          </a:xfrm>
          <a:prstGeom prst="rect">
            <a:avLst/>
          </a:prstGeom>
          <a:noFill/>
        </p:spPr>
        <p:txBody>
          <a:bodyPr wrap="square" rtlCol="0">
            <a:spAutoFit/>
          </a:bodyPr>
          <a:lstStyle/>
          <a:p>
            <a:pPr algn="ctr"/>
            <a:r>
              <a:rPr lang="fr-FR" sz="1600" i="1" dirty="0">
                <a:solidFill>
                  <a:srgbClr val="56838C"/>
                </a:solidFill>
              </a:rPr>
              <a:t>Provoquer une révolution sociale en éduquant un individu naturel</a:t>
            </a:r>
          </a:p>
        </p:txBody>
      </p:sp>
      <p:sp>
        <p:nvSpPr>
          <p:cNvPr id="10" name="Rectangle 9">
            <a:extLst>
              <a:ext uri="{FF2B5EF4-FFF2-40B4-BE49-F238E27FC236}">
                <a16:creationId xmlns:a16="http://schemas.microsoft.com/office/drawing/2014/main" id="{76F433B2-B27E-294D-9E1D-9CC83C0A2C87}"/>
              </a:ext>
            </a:extLst>
          </p:cNvPr>
          <p:cNvSpPr/>
          <p:nvPr/>
        </p:nvSpPr>
        <p:spPr>
          <a:xfrm>
            <a:off x="2073497" y="5589082"/>
            <a:ext cx="2240925" cy="584775"/>
          </a:xfrm>
          <a:prstGeom prst="rect">
            <a:avLst/>
          </a:prstGeom>
        </p:spPr>
        <p:txBody>
          <a:bodyPr wrap="square">
            <a:spAutoFit/>
          </a:bodyPr>
          <a:lstStyle/>
          <a:p>
            <a:pPr algn="ctr"/>
            <a:r>
              <a:rPr lang="fr-FR" sz="1600" i="1" dirty="0">
                <a:solidFill>
                  <a:srgbClr val="56838C"/>
                </a:solidFill>
              </a:rPr>
              <a:t>Transmettre au sein </a:t>
            </a:r>
          </a:p>
          <a:p>
            <a:pPr algn="ctr"/>
            <a:r>
              <a:rPr lang="fr-FR" sz="1600" i="1" dirty="0">
                <a:solidFill>
                  <a:srgbClr val="56838C"/>
                </a:solidFill>
              </a:rPr>
              <a:t>de l’école</a:t>
            </a:r>
          </a:p>
        </p:txBody>
      </p:sp>
      <p:sp>
        <p:nvSpPr>
          <p:cNvPr id="11" name="ZoneTexte 10">
            <a:extLst>
              <a:ext uri="{FF2B5EF4-FFF2-40B4-BE49-F238E27FC236}">
                <a16:creationId xmlns:a16="http://schemas.microsoft.com/office/drawing/2014/main" id="{A30CD7E2-2F0A-7E43-A1A5-08103D748656}"/>
              </a:ext>
            </a:extLst>
          </p:cNvPr>
          <p:cNvSpPr txBox="1"/>
          <p:nvPr/>
        </p:nvSpPr>
        <p:spPr>
          <a:xfrm>
            <a:off x="4545213" y="5788999"/>
            <a:ext cx="2137893" cy="830997"/>
          </a:xfrm>
          <a:prstGeom prst="rect">
            <a:avLst/>
          </a:prstGeom>
          <a:noFill/>
        </p:spPr>
        <p:txBody>
          <a:bodyPr wrap="square" rtlCol="0">
            <a:spAutoFit/>
          </a:bodyPr>
          <a:lstStyle/>
          <a:p>
            <a:pPr algn="ctr"/>
            <a:r>
              <a:rPr lang="fr-FR" sz="1600" i="1" dirty="0">
                <a:solidFill>
                  <a:srgbClr val="56838C"/>
                </a:solidFill>
              </a:rPr>
              <a:t>Des professeurs formés pour </a:t>
            </a:r>
          </a:p>
          <a:p>
            <a:pPr algn="ctr"/>
            <a:r>
              <a:rPr lang="fr-FR" sz="1600" i="1" dirty="0">
                <a:solidFill>
                  <a:srgbClr val="56838C"/>
                </a:solidFill>
              </a:rPr>
              <a:t>enseigner tout à tous </a:t>
            </a:r>
          </a:p>
        </p:txBody>
      </p:sp>
      <p:sp>
        <p:nvSpPr>
          <p:cNvPr id="12" name="ZoneTexte 11">
            <a:extLst>
              <a:ext uri="{FF2B5EF4-FFF2-40B4-BE49-F238E27FC236}">
                <a16:creationId xmlns:a16="http://schemas.microsoft.com/office/drawing/2014/main" id="{37A01D3C-D512-534D-BA47-A4EB73DCEFBD}"/>
              </a:ext>
            </a:extLst>
          </p:cNvPr>
          <p:cNvSpPr txBox="1"/>
          <p:nvPr/>
        </p:nvSpPr>
        <p:spPr>
          <a:xfrm>
            <a:off x="8417885" y="1942435"/>
            <a:ext cx="1654001" cy="830997"/>
          </a:xfrm>
          <a:prstGeom prst="rect">
            <a:avLst/>
          </a:prstGeom>
          <a:noFill/>
        </p:spPr>
        <p:txBody>
          <a:bodyPr wrap="square" rtlCol="0">
            <a:spAutoFit/>
          </a:bodyPr>
          <a:lstStyle/>
          <a:p>
            <a:pPr algn="ctr"/>
            <a:r>
              <a:rPr lang="fr-FR" sz="1600" i="1" dirty="0">
                <a:solidFill>
                  <a:srgbClr val="56838C"/>
                </a:solidFill>
              </a:rPr>
              <a:t>(</a:t>
            </a:r>
            <a:r>
              <a:rPr lang="fr-FR" sz="1600" i="1" dirty="0" err="1">
                <a:solidFill>
                  <a:srgbClr val="56838C"/>
                </a:solidFill>
              </a:rPr>
              <a:t>Re</a:t>
            </a:r>
            <a:r>
              <a:rPr lang="fr-FR" sz="1600" i="1" dirty="0">
                <a:solidFill>
                  <a:srgbClr val="56838C"/>
                </a:solidFill>
              </a:rPr>
              <a:t>)mettre l’enfant au centre</a:t>
            </a:r>
          </a:p>
        </p:txBody>
      </p:sp>
      <p:sp>
        <p:nvSpPr>
          <p:cNvPr id="13" name="ZoneTexte 12">
            <a:extLst>
              <a:ext uri="{FF2B5EF4-FFF2-40B4-BE49-F238E27FC236}">
                <a16:creationId xmlns:a16="http://schemas.microsoft.com/office/drawing/2014/main" id="{07423247-095B-D04A-968E-7BE9501EC868}"/>
              </a:ext>
            </a:extLst>
          </p:cNvPr>
          <p:cNvSpPr txBox="1"/>
          <p:nvPr/>
        </p:nvSpPr>
        <p:spPr>
          <a:xfrm>
            <a:off x="2498501" y="4702855"/>
            <a:ext cx="1390919" cy="843308"/>
          </a:xfrm>
          <a:prstGeom prst="rect">
            <a:avLst/>
          </a:prstGeom>
          <a:noFill/>
        </p:spPr>
        <p:txBody>
          <a:bodyPr wrap="square" rtlCol="0">
            <a:spAutoFit/>
          </a:bodyPr>
          <a:lstStyle/>
          <a:p>
            <a:pPr lvl="0" algn="ctr" defTabSz="711200">
              <a:lnSpc>
                <a:spcPct val="90000"/>
              </a:lnSpc>
              <a:spcBef>
                <a:spcPct val="0"/>
              </a:spcBef>
              <a:spcAft>
                <a:spcPct val="35000"/>
              </a:spcAft>
            </a:pPr>
            <a:r>
              <a:rPr lang="fr-FR" sz="1600" b="1" dirty="0">
                <a:solidFill>
                  <a:prstClr val="black">
                    <a:hueOff val="0"/>
                    <a:satOff val="0"/>
                    <a:lumOff val="0"/>
                    <a:alphaOff val="0"/>
                  </a:prstClr>
                </a:solidFill>
              </a:rPr>
              <a:t>Le Moyen Âge </a:t>
            </a:r>
          </a:p>
          <a:p>
            <a:pPr lvl="0" algn="ctr" defTabSz="711200">
              <a:lnSpc>
                <a:spcPct val="90000"/>
              </a:lnSpc>
              <a:spcBef>
                <a:spcPct val="0"/>
              </a:spcBef>
              <a:spcAft>
                <a:spcPct val="35000"/>
              </a:spcAft>
            </a:pPr>
            <a:r>
              <a:rPr lang="fr-FR" sz="1600" dirty="0">
                <a:solidFill>
                  <a:prstClr val="black">
                    <a:hueOff val="0"/>
                    <a:satOff val="0"/>
                    <a:lumOff val="0"/>
                    <a:alphaOff val="0"/>
                  </a:prstClr>
                </a:solidFill>
              </a:rPr>
              <a:t>le temps de la jachère</a:t>
            </a:r>
          </a:p>
        </p:txBody>
      </p:sp>
      <p:sp>
        <p:nvSpPr>
          <p:cNvPr id="14" name="ZoneTexte 13">
            <a:extLst>
              <a:ext uri="{FF2B5EF4-FFF2-40B4-BE49-F238E27FC236}">
                <a16:creationId xmlns:a16="http://schemas.microsoft.com/office/drawing/2014/main" id="{2FE2E040-5684-7442-A689-75ECED5B6165}"/>
              </a:ext>
            </a:extLst>
          </p:cNvPr>
          <p:cNvSpPr txBox="1"/>
          <p:nvPr/>
        </p:nvSpPr>
        <p:spPr>
          <a:xfrm>
            <a:off x="3889420" y="1056068"/>
            <a:ext cx="1624792" cy="1251625"/>
          </a:xfrm>
          <a:prstGeom prst="rect">
            <a:avLst/>
          </a:prstGeom>
          <a:noFill/>
        </p:spPr>
        <p:txBody>
          <a:bodyPr wrap="square" rtlCol="0">
            <a:spAutoFit/>
          </a:bodyPr>
          <a:lstStyle/>
          <a:p>
            <a:pPr lvl="0" algn="ctr" defTabSz="711200">
              <a:lnSpc>
                <a:spcPct val="90000"/>
              </a:lnSpc>
              <a:spcBef>
                <a:spcPct val="0"/>
              </a:spcBef>
              <a:spcAft>
                <a:spcPts val="400"/>
              </a:spcAft>
            </a:pPr>
            <a:r>
              <a:rPr lang="fr-FR" sz="1600" b="1" dirty="0">
                <a:solidFill>
                  <a:prstClr val="black">
                    <a:hueOff val="0"/>
                    <a:satOff val="0"/>
                    <a:lumOff val="0"/>
                    <a:alphaOff val="0"/>
                  </a:prstClr>
                </a:solidFill>
              </a:rPr>
              <a:t>La Renaissance</a:t>
            </a:r>
          </a:p>
          <a:p>
            <a:pPr lvl="0" algn="ctr" defTabSz="711200">
              <a:lnSpc>
                <a:spcPct val="90000"/>
              </a:lnSpc>
              <a:spcBef>
                <a:spcPct val="0"/>
              </a:spcBef>
              <a:spcAft>
                <a:spcPts val="400"/>
              </a:spcAft>
            </a:pPr>
            <a:r>
              <a:rPr lang="fr-FR" sz="1600" dirty="0">
                <a:solidFill>
                  <a:prstClr val="black">
                    <a:hueOff val="0"/>
                    <a:satOff val="0"/>
                    <a:lumOff val="0"/>
                    <a:alphaOff val="0"/>
                  </a:prstClr>
                </a:solidFill>
              </a:rPr>
              <a:t>Rabelais et Montaigne, les débuts du renouveau</a:t>
            </a:r>
          </a:p>
        </p:txBody>
      </p:sp>
      <p:sp>
        <p:nvSpPr>
          <p:cNvPr id="15" name="ZoneTexte 14">
            <a:extLst>
              <a:ext uri="{FF2B5EF4-FFF2-40B4-BE49-F238E27FC236}">
                <a16:creationId xmlns:a16="http://schemas.microsoft.com/office/drawing/2014/main" id="{640E696E-4FB5-8B41-8B68-1DABC6A6A8BC}"/>
              </a:ext>
            </a:extLst>
          </p:cNvPr>
          <p:cNvSpPr txBox="1"/>
          <p:nvPr/>
        </p:nvSpPr>
        <p:spPr>
          <a:xfrm>
            <a:off x="6272011" y="1056068"/>
            <a:ext cx="1712890" cy="843308"/>
          </a:xfrm>
          <a:prstGeom prst="rect">
            <a:avLst/>
          </a:prstGeom>
          <a:noFill/>
        </p:spPr>
        <p:txBody>
          <a:bodyPr wrap="square" rtlCol="0">
            <a:spAutoFit/>
          </a:bodyPr>
          <a:lstStyle/>
          <a:p>
            <a:pPr lvl="0" algn="ctr" defTabSz="711200">
              <a:lnSpc>
                <a:spcPct val="90000"/>
              </a:lnSpc>
              <a:spcBef>
                <a:spcPct val="0"/>
              </a:spcBef>
              <a:spcAft>
                <a:spcPct val="35000"/>
              </a:spcAft>
            </a:pPr>
            <a:r>
              <a:rPr lang="fr-FR" sz="1600" b="1" dirty="0">
                <a:solidFill>
                  <a:prstClr val="black">
                    <a:hueOff val="0"/>
                    <a:satOff val="0"/>
                    <a:lumOff val="0"/>
                    <a:alphaOff val="0"/>
                  </a:prstClr>
                </a:solidFill>
              </a:rPr>
              <a:t>Au XVIII</a:t>
            </a:r>
            <a:r>
              <a:rPr lang="fr-FR" sz="1600" b="1" baseline="30000" dirty="0">
                <a:solidFill>
                  <a:prstClr val="black">
                    <a:hueOff val="0"/>
                    <a:satOff val="0"/>
                    <a:lumOff val="0"/>
                    <a:alphaOff val="0"/>
                  </a:prstClr>
                </a:solidFill>
              </a:rPr>
              <a:t>e</a:t>
            </a:r>
            <a:r>
              <a:rPr lang="fr-FR" sz="1600" b="1" dirty="0">
                <a:solidFill>
                  <a:prstClr val="black">
                    <a:hueOff val="0"/>
                    <a:satOff val="0"/>
                    <a:lumOff val="0"/>
                    <a:alphaOff val="0"/>
                  </a:prstClr>
                </a:solidFill>
              </a:rPr>
              <a:t> siècle</a:t>
            </a:r>
          </a:p>
          <a:p>
            <a:pPr lvl="0" algn="ctr" defTabSz="711200">
              <a:lnSpc>
                <a:spcPct val="90000"/>
              </a:lnSpc>
              <a:spcBef>
                <a:spcPct val="0"/>
              </a:spcBef>
              <a:spcAft>
                <a:spcPct val="35000"/>
              </a:spcAft>
            </a:pPr>
            <a:r>
              <a:rPr lang="fr-FR" sz="1600" dirty="0">
                <a:solidFill>
                  <a:prstClr val="black">
                    <a:hueOff val="0"/>
                    <a:satOff val="0"/>
                    <a:lumOff val="0"/>
                    <a:alphaOff val="0"/>
                  </a:prstClr>
                </a:solidFill>
              </a:rPr>
              <a:t>les Lumières de Rousseau </a:t>
            </a:r>
          </a:p>
        </p:txBody>
      </p:sp>
      <p:sp>
        <p:nvSpPr>
          <p:cNvPr id="16" name="ZoneTexte 15">
            <a:extLst>
              <a:ext uri="{FF2B5EF4-FFF2-40B4-BE49-F238E27FC236}">
                <a16:creationId xmlns:a16="http://schemas.microsoft.com/office/drawing/2014/main" id="{37C336C4-54C4-CA4C-B342-6BF1A7D3656E}"/>
              </a:ext>
            </a:extLst>
          </p:cNvPr>
          <p:cNvSpPr txBox="1"/>
          <p:nvPr/>
        </p:nvSpPr>
        <p:spPr>
          <a:xfrm>
            <a:off x="8456517" y="1056068"/>
            <a:ext cx="1632535" cy="843308"/>
          </a:xfrm>
          <a:prstGeom prst="rect">
            <a:avLst/>
          </a:prstGeom>
          <a:noFill/>
        </p:spPr>
        <p:txBody>
          <a:bodyPr wrap="square" rtlCol="0">
            <a:spAutoFit/>
          </a:bodyPr>
          <a:lstStyle/>
          <a:p>
            <a:pPr lvl="0" algn="ctr" defTabSz="711200">
              <a:lnSpc>
                <a:spcPct val="90000"/>
              </a:lnSpc>
              <a:spcBef>
                <a:spcPct val="0"/>
              </a:spcBef>
              <a:spcAft>
                <a:spcPct val="35000"/>
              </a:spcAft>
            </a:pPr>
            <a:r>
              <a:rPr lang="fr-FR" sz="1600" b="1" dirty="0">
                <a:solidFill>
                  <a:prstClr val="black">
                    <a:hueOff val="0"/>
                    <a:satOff val="0"/>
                    <a:lumOff val="0"/>
                    <a:alphaOff val="0"/>
                  </a:prstClr>
                </a:solidFill>
              </a:rPr>
              <a:t>Le XX</a:t>
            </a:r>
            <a:r>
              <a:rPr lang="fr-FR" sz="1600" b="1" baseline="30000" dirty="0">
                <a:solidFill>
                  <a:prstClr val="black">
                    <a:hueOff val="0"/>
                    <a:satOff val="0"/>
                    <a:lumOff val="0"/>
                    <a:alphaOff val="0"/>
                  </a:prstClr>
                </a:solidFill>
              </a:rPr>
              <a:t>e</a:t>
            </a:r>
            <a:r>
              <a:rPr lang="fr-FR" sz="1600" b="1" dirty="0">
                <a:solidFill>
                  <a:prstClr val="black">
                    <a:hueOff val="0"/>
                    <a:satOff val="0"/>
                    <a:lumOff val="0"/>
                    <a:alphaOff val="0"/>
                  </a:prstClr>
                </a:solidFill>
              </a:rPr>
              <a:t> siècle </a:t>
            </a:r>
          </a:p>
          <a:p>
            <a:pPr lvl="0" algn="ctr" defTabSz="711200">
              <a:lnSpc>
                <a:spcPct val="90000"/>
              </a:lnSpc>
              <a:spcBef>
                <a:spcPct val="0"/>
              </a:spcBef>
              <a:spcAft>
                <a:spcPct val="35000"/>
              </a:spcAft>
            </a:pPr>
            <a:r>
              <a:rPr lang="fr-FR" sz="1600" dirty="0">
                <a:solidFill>
                  <a:prstClr val="black">
                    <a:hueOff val="0"/>
                    <a:satOff val="0"/>
                    <a:lumOff val="0"/>
                    <a:alphaOff val="0"/>
                  </a:prstClr>
                </a:solidFill>
              </a:rPr>
              <a:t>le temps de tous les possibles ?</a:t>
            </a:r>
          </a:p>
        </p:txBody>
      </p:sp>
      <p:sp>
        <p:nvSpPr>
          <p:cNvPr id="17" name="ZoneTexte 16">
            <a:extLst>
              <a:ext uri="{FF2B5EF4-FFF2-40B4-BE49-F238E27FC236}">
                <a16:creationId xmlns:a16="http://schemas.microsoft.com/office/drawing/2014/main" id="{75EC2FE7-2639-2E45-884C-1426C41F67AC}"/>
              </a:ext>
            </a:extLst>
          </p:cNvPr>
          <p:cNvSpPr txBox="1"/>
          <p:nvPr/>
        </p:nvSpPr>
        <p:spPr>
          <a:xfrm>
            <a:off x="1476825" y="1143463"/>
            <a:ext cx="1558343" cy="856645"/>
          </a:xfrm>
          <a:prstGeom prst="rect">
            <a:avLst/>
          </a:prstGeom>
          <a:noFill/>
        </p:spPr>
        <p:txBody>
          <a:bodyPr wrap="square" rtlCol="0">
            <a:spAutoFit/>
          </a:bodyPr>
          <a:lstStyle/>
          <a:p>
            <a:pPr lvl="0" algn="ctr">
              <a:spcAft>
                <a:spcPts val="200"/>
              </a:spcAft>
            </a:pPr>
            <a:r>
              <a:rPr lang="fr-FR" sz="1600" b="1" dirty="0"/>
              <a:t>L’Antiquité</a:t>
            </a:r>
          </a:p>
          <a:p>
            <a:pPr lvl="0" algn="ctr">
              <a:spcAft>
                <a:spcPts val="200"/>
              </a:spcAft>
            </a:pPr>
            <a:r>
              <a:rPr lang="fr-FR" sz="1600" dirty="0"/>
              <a:t>un « semeur » nommé Socrate</a:t>
            </a:r>
          </a:p>
        </p:txBody>
      </p:sp>
      <p:sp>
        <p:nvSpPr>
          <p:cNvPr id="18" name="ZoneTexte 17">
            <a:extLst>
              <a:ext uri="{FF2B5EF4-FFF2-40B4-BE49-F238E27FC236}">
                <a16:creationId xmlns:a16="http://schemas.microsoft.com/office/drawing/2014/main" id="{4B438179-2EA0-324B-AA90-A451B4970D9C}"/>
              </a:ext>
            </a:extLst>
          </p:cNvPr>
          <p:cNvSpPr txBox="1"/>
          <p:nvPr/>
        </p:nvSpPr>
        <p:spPr>
          <a:xfrm>
            <a:off x="4830602" y="4718244"/>
            <a:ext cx="1609859" cy="1077218"/>
          </a:xfrm>
          <a:prstGeom prst="rect">
            <a:avLst/>
          </a:prstGeom>
          <a:noFill/>
        </p:spPr>
        <p:txBody>
          <a:bodyPr wrap="square" rtlCol="0">
            <a:spAutoFit/>
          </a:bodyPr>
          <a:lstStyle/>
          <a:p>
            <a:pPr algn="ctr"/>
            <a:r>
              <a:rPr lang="fr-FR" sz="1600" b="1" dirty="0">
                <a:solidFill>
                  <a:prstClr val="black">
                    <a:hueOff val="0"/>
                    <a:satOff val="0"/>
                    <a:lumOff val="0"/>
                    <a:alphaOff val="0"/>
                  </a:prstClr>
                </a:solidFill>
              </a:rPr>
              <a:t>Au XVII</a:t>
            </a:r>
            <a:r>
              <a:rPr lang="fr-FR" sz="1600" b="1" baseline="30000" dirty="0">
                <a:solidFill>
                  <a:prstClr val="black">
                    <a:hueOff val="0"/>
                    <a:satOff val="0"/>
                    <a:lumOff val="0"/>
                    <a:alphaOff val="0"/>
                  </a:prstClr>
                </a:solidFill>
              </a:rPr>
              <a:t>e</a:t>
            </a:r>
            <a:r>
              <a:rPr lang="fr-FR" sz="1600" b="1" dirty="0">
                <a:solidFill>
                  <a:prstClr val="black">
                    <a:hueOff val="0"/>
                    <a:satOff val="0"/>
                    <a:lumOff val="0"/>
                    <a:alphaOff val="0"/>
                  </a:prstClr>
                </a:solidFill>
              </a:rPr>
              <a:t> siècle </a:t>
            </a:r>
            <a:r>
              <a:rPr lang="fr-FR" sz="1600" dirty="0">
                <a:solidFill>
                  <a:prstClr val="black">
                    <a:hueOff val="0"/>
                    <a:satOff val="0"/>
                    <a:lumOff val="0"/>
                    <a:alphaOff val="0"/>
                  </a:prstClr>
                </a:solidFill>
              </a:rPr>
              <a:t>émergence d’une pédagogie</a:t>
            </a:r>
          </a:p>
        </p:txBody>
      </p:sp>
      <p:sp>
        <p:nvSpPr>
          <p:cNvPr id="19" name="ZoneTexte 18">
            <a:extLst>
              <a:ext uri="{FF2B5EF4-FFF2-40B4-BE49-F238E27FC236}">
                <a16:creationId xmlns:a16="http://schemas.microsoft.com/office/drawing/2014/main" id="{2A63585D-230D-194F-BC43-1BCB36C0D390}"/>
              </a:ext>
            </a:extLst>
          </p:cNvPr>
          <p:cNvSpPr txBox="1"/>
          <p:nvPr/>
        </p:nvSpPr>
        <p:spPr>
          <a:xfrm>
            <a:off x="7199286" y="4713742"/>
            <a:ext cx="2003080" cy="1077218"/>
          </a:xfrm>
          <a:prstGeom prst="rect">
            <a:avLst/>
          </a:prstGeom>
          <a:noFill/>
        </p:spPr>
        <p:txBody>
          <a:bodyPr wrap="square" rtlCol="0">
            <a:spAutoFit/>
          </a:bodyPr>
          <a:lstStyle/>
          <a:p>
            <a:pPr algn="ctr"/>
            <a:r>
              <a:rPr lang="fr-FR" sz="1600" b="1" dirty="0">
                <a:solidFill>
                  <a:prstClr val="black">
                    <a:hueOff val="0"/>
                    <a:satOff val="0"/>
                    <a:lumOff val="0"/>
                    <a:alphaOff val="0"/>
                  </a:prstClr>
                </a:solidFill>
              </a:rPr>
              <a:t>Au XIX</a:t>
            </a:r>
            <a:r>
              <a:rPr lang="fr-FR" sz="1600" b="1" baseline="30000" dirty="0">
                <a:solidFill>
                  <a:prstClr val="black">
                    <a:hueOff val="0"/>
                    <a:satOff val="0"/>
                    <a:lumOff val="0"/>
                    <a:alphaOff val="0"/>
                  </a:prstClr>
                </a:solidFill>
              </a:rPr>
              <a:t>e</a:t>
            </a:r>
            <a:r>
              <a:rPr lang="fr-FR" sz="1600" b="1" dirty="0">
                <a:solidFill>
                  <a:prstClr val="black">
                    <a:hueOff val="0"/>
                    <a:satOff val="0"/>
                    <a:lumOff val="0"/>
                    <a:alphaOff val="0"/>
                  </a:prstClr>
                </a:solidFill>
              </a:rPr>
              <a:t> siècle </a:t>
            </a:r>
            <a:r>
              <a:rPr lang="fr-FR" sz="1600" dirty="0">
                <a:solidFill>
                  <a:prstClr val="black">
                    <a:hueOff val="0"/>
                    <a:satOff val="0"/>
                    <a:lumOff val="0"/>
                    <a:alphaOff val="0"/>
                  </a:prstClr>
                </a:solidFill>
              </a:rPr>
              <a:t>quelques pratiques innovantes et fructueuses </a:t>
            </a:r>
          </a:p>
        </p:txBody>
      </p:sp>
    </p:spTree>
    <p:extLst>
      <p:ext uri="{BB962C8B-B14F-4D97-AF65-F5344CB8AC3E}">
        <p14:creationId xmlns:p14="http://schemas.microsoft.com/office/powerpoint/2010/main" val="148987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p:bldP spid="2" grpId="0"/>
      <p:bldP spid="4" grpId="0"/>
      <p:bldP spid="7" grpId="0"/>
      <p:bldP spid="8" grpId="0"/>
      <p:bldP spid="10" grpId="0"/>
      <p:bldP spid="11" grpId="0"/>
      <p:bldP spid="12" grpId="0"/>
      <p:bldP spid="13" grpId="0"/>
      <p:bldP spid="14" grpId="0"/>
      <p:bldP spid="15" grpId="0"/>
      <p:bldP spid="16" grpId="0"/>
      <p:bldP spid="17" grpId="0"/>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7AEF42-D1B6-7841-B063-9EBB41EE7A04}"/>
              </a:ext>
            </a:extLst>
          </p:cNvPr>
          <p:cNvSpPr>
            <a:spLocks noGrp="1"/>
          </p:cNvSpPr>
          <p:nvPr>
            <p:ph type="title"/>
          </p:nvPr>
        </p:nvSpPr>
        <p:spPr>
          <a:xfrm>
            <a:off x="2598420" y="331089"/>
            <a:ext cx="6995160" cy="691896"/>
          </a:xfrm>
        </p:spPr>
        <p:txBody>
          <a:bodyPr>
            <a:normAutofit/>
          </a:bodyPr>
          <a:lstStyle/>
          <a:p>
            <a:r>
              <a:rPr lang="fr-FR" sz="3600" dirty="0"/>
              <a:t>L’éducateur idéal selon Rousseau </a:t>
            </a:r>
          </a:p>
        </p:txBody>
      </p:sp>
      <p:pic>
        <p:nvPicPr>
          <p:cNvPr id="9" name="Espace réservé du contenu 8" descr="Homme avec enfant">
            <a:extLst>
              <a:ext uri="{FF2B5EF4-FFF2-40B4-BE49-F238E27FC236}">
                <a16:creationId xmlns:a16="http://schemas.microsoft.com/office/drawing/2014/main" id="{6471C1F4-7A17-434C-8C54-0F8CE7C6EE2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389122" y="2434590"/>
            <a:ext cx="3070860" cy="3070860"/>
          </a:xfrm>
        </p:spPr>
      </p:pic>
      <p:sp>
        <p:nvSpPr>
          <p:cNvPr id="10" name="Bulle rectangulaire à coins arrondis 9">
            <a:extLst>
              <a:ext uri="{FF2B5EF4-FFF2-40B4-BE49-F238E27FC236}">
                <a16:creationId xmlns:a16="http://schemas.microsoft.com/office/drawing/2014/main" id="{7D56488D-FD94-D446-B3A6-F3EDD953CE71}"/>
              </a:ext>
            </a:extLst>
          </p:cNvPr>
          <p:cNvSpPr/>
          <p:nvPr/>
        </p:nvSpPr>
        <p:spPr>
          <a:xfrm>
            <a:off x="6242304" y="1130045"/>
            <a:ext cx="4096512" cy="1025652"/>
          </a:xfrm>
          <a:prstGeom prst="wedgeRoundRectCallout">
            <a:avLst>
              <a:gd name="adj1" fmla="val -44048"/>
              <a:gd name="adj2" fmla="val 80331"/>
              <a:gd name="adj3" fmla="val 16667"/>
            </a:avLst>
          </a:prstGeom>
          <a:solidFill>
            <a:schemeClr val="accent1">
              <a:alpha val="21000"/>
            </a:schemeClr>
          </a:solidFill>
          <a:ln w="19050">
            <a:solidFill>
              <a:schemeClr val="accent1">
                <a:shade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200" b="1" i="1" dirty="0">
                <a:solidFill>
                  <a:srgbClr val="56838C"/>
                </a:solidFill>
              </a:rPr>
              <a:t>« Avant de l’éduquer, tâchez de connaitre votre élève ». </a:t>
            </a:r>
          </a:p>
          <a:p>
            <a:pPr algn="ctr"/>
            <a:endParaRPr lang="fr-FR" dirty="0"/>
          </a:p>
        </p:txBody>
      </p:sp>
      <p:sp>
        <p:nvSpPr>
          <p:cNvPr id="11" name="Bulle rectangulaire à coins arrondis 10">
            <a:extLst>
              <a:ext uri="{FF2B5EF4-FFF2-40B4-BE49-F238E27FC236}">
                <a16:creationId xmlns:a16="http://schemas.microsoft.com/office/drawing/2014/main" id="{CF65520C-211B-0D48-9913-2996D7FC0324}"/>
              </a:ext>
            </a:extLst>
          </p:cNvPr>
          <p:cNvSpPr/>
          <p:nvPr/>
        </p:nvSpPr>
        <p:spPr>
          <a:xfrm>
            <a:off x="6888480" y="2578608"/>
            <a:ext cx="4913376" cy="1391412"/>
          </a:xfrm>
          <a:prstGeom prst="wedgeRoundRectCallout">
            <a:avLst>
              <a:gd name="adj1" fmla="val -62809"/>
              <a:gd name="adj2" fmla="val -20748"/>
              <a:gd name="adj3" fmla="val 16667"/>
            </a:avLst>
          </a:prstGeom>
          <a:solidFill>
            <a:schemeClr val="accent1">
              <a:alpha val="21000"/>
            </a:schemeClr>
          </a:solidFill>
          <a:ln w="19050">
            <a:solidFill>
              <a:schemeClr val="accent1">
                <a:shade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b="1" i="1" dirty="0">
                <a:solidFill>
                  <a:srgbClr val="56838C"/>
                </a:solidFill>
              </a:rPr>
              <a:t>« Qu’il ne sache rien parce que vous le lui avez dit, mais parce qu’il l’a compris lui-même ; qu’il n’apprenne pas la science, qu’il l’invente ». </a:t>
            </a:r>
          </a:p>
        </p:txBody>
      </p:sp>
      <p:sp>
        <p:nvSpPr>
          <p:cNvPr id="13" name="Bulle rectangulaire à coins arrondis 12">
            <a:extLst>
              <a:ext uri="{FF2B5EF4-FFF2-40B4-BE49-F238E27FC236}">
                <a16:creationId xmlns:a16="http://schemas.microsoft.com/office/drawing/2014/main" id="{6CC49EA4-836C-9644-AF9B-CACE3D67C4B1}"/>
              </a:ext>
            </a:extLst>
          </p:cNvPr>
          <p:cNvSpPr/>
          <p:nvPr/>
        </p:nvSpPr>
        <p:spPr>
          <a:xfrm>
            <a:off x="854964" y="1146048"/>
            <a:ext cx="4814316" cy="1391412"/>
          </a:xfrm>
          <a:prstGeom prst="wedgeRoundRectCallout">
            <a:avLst>
              <a:gd name="adj1" fmla="val 34962"/>
              <a:gd name="adj2" fmla="val 72315"/>
              <a:gd name="adj3" fmla="val 16667"/>
            </a:avLst>
          </a:prstGeom>
          <a:solidFill>
            <a:schemeClr val="accent1">
              <a:alpha val="21000"/>
            </a:schemeClr>
          </a:solidFill>
          <a:ln w="19050">
            <a:solidFill>
              <a:schemeClr val="accent1">
                <a:shade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200" b="1" dirty="0">
                <a:solidFill>
                  <a:srgbClr val="56838C"/>
                </a:solidFill>
              </a:rPr>
              <a:t>« </a:t>
            </a:r>
            <a:r>
              <a:rPr lang="fr-FR" sz="2200" b="1" i="1" dirty="0">
                <a:solidFill>
                  <a:srgbClr val="56838C"/>
                </a:solidFill>
              </a:rPr>
              <a:t>Jeune instituteur, je vous prêche un art difficile : c’est de gouverner sans préceptes, et de tout faire en ne faisant rien</a:t>
            </a:r>
            <a:r>
              <a:rPr lang="fr-FR" sz="2200" dirty="0">
                <a:solidFill>
                  <a:srgbClr val="56838C"/>
                </a:solidFill>
              </a:rPr>
              <a:t>. » </a:t>
            </a:r>
          </a:p>
        </p:txBody>
      </p:sp>
      <p:sp>
        <p:nvSpPr>
          <p:cNvPr id="14" name="Bulle rectangulaire à coins arrondis 13">
            <a:extLst>
              <a:ext uri="{FF2B5EF4-FFF2-40B4-BE49-F238E27FC236}">
                <a16:creationId xmlns:a16="http://schemas.microsoft.com/office/drawing/2014/main" id="{525F4146-2646-594E-B5AA-2EE662A3FE53}"/>
              </a:ext>
            </a:extLst>
          </p:cNvPr>
          <p:cNvSpPr/>
          <p:nvPr/>
        </p:nvSpPr>
        <p:spPr>
          <a:xfrm>
            <a:off x="999744" y="3000757"/>
            <a:ext cx="3070860" cy="1391412"/>
          </a:xfrm>
          <a:prstGeom prst="wedgeRoundRectCallout">
            <a:avLst>
              <a:gd name="adj1" fmla="val 70590"/>
              <a:gd name="adj2" fmla="val -38981"/>
              <a:gd name="adj3" fmla="val 16667"/>
            </a:avLst>
          </a:prstGeom>
          <a:solidFill>
            <a:schemeClr val="accent1">
              <a:alpha val="21000"/>
            </a:schemeClr>
          </a:solidFill>
          <a:ln w="19050">
            <a:solidFill>
              <a:schemeClr val="accent1">
                <a:shade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b="1" i="1" dirty="0">
                <a:solidFill>
                  <a:srgbClr val="56838C"/>
                </a:solidFill>
              </a:rPr>
              <a:t>« Le talent d’instruire est de faire que le disciple se plaise à l’instruction ».</a:t>
            </a:r>
          </a:p>
        </p:txBody>
      </p:sp>
      <p:sp>
        <p:nvSpPr>
          <p:cNvPr id="15" name="Rectangle : coins arrondis 14">
            <a:extLst>
              <a:ext uri="{FF2B5EF4-FFF2-40B4-BE49-F238E27FC236}">
                <a16:creationId xmlns:a16="http://schemas.microsoft.com/office/drawing/2014/main" id="{A1229B64-DFF9-784D-951D-D9800A5F05F5}"/>
              </a:ext>
            </a:extLst>
          </p:cNvPr>
          <p:cNvSpPr/>
          <p:nvPr/>
        </p:nvSpPr>
        <p:spPr>
          <a:xfrm>
            <a:off x="999744" y="4751070"/>
            <a:ext cx="4084320" cy="1652778"/>
          </a:xfrm>
          <a:prstGeom prst="round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t>L’éducateur et son élève seront </a:t>
            </a:r>
            <a:r>
              <a:rPr lang="fr-FR" sz="2000" b="1" dirty="0"/>
              <a:t>en continuelle présence l’un de l’autre et auront une relation exclusive  et affective (un seul maitre pour un seul élève).</a:t>
            </a:r>
          </a:p>
        </p:txBody>
      </p:sp>
      <p:sp>
        <p:nvSpPr>
          <p:cNvPr id="17" name="Rectangle : coins arrondis 16">
            <a:extLst>
              <a:ext uri="{FF2B5EF4-FFF2-40B4-BE49-F238E27FC236}">
                <a16:creationId xmlns:a16="http://schemas.microsoft.com/office/drawing/2014/main" id="{A729C56E-EFE9-FC4C-846D-0766C5673CD1}"/>
              </a:ext>
            </a:extLst>
          </p:cNvPr>
          <p:cNvSpPr/>
          <p:nvPr/>
        </p:nvSpPr>
        <p:spPr>
          <a:xfrm>
            <a:off x="6938012" y="4409694"/>
            <a:ext cx="5010148" cy="2191511"/>
          </a:xfrm>
          <a:prstGeom prst="round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indent="-342900">
              <a:buFont typeface=".Apple Color Emoji UI"/>
              <a:buChar char="👉"/>
            </a:pPr>
            <a:r>
              <a:rPr lang="fr-FR" sz="2000" dirty="0">
                <a:solidFill>
                  <a:srgbClr val="0070C0"/>
                </a:solidFill>
              </a:rPr>
              <a:t>Une utopie éducative inspirée de la Renaissance, en rupture avec le XVII</a:t>
            </a:r>
            <a:r>
              <a:rPr lang="fr-FR" sz="2000" baseline="30000" dirty="0">
                <a:solidFill>
                  <a:srgbClr val="0070C0"/>
                </a:solidFill>
              </a:rPr>
              <a:t>e</a:t>
            </a:r>
            <a:r>
              <a:rPr lang="fr-FR" sz="2000" dirty="0">
                <a:solidFill>
                  <a:srgbClr val="0070C0"/>
                </a:solidFill>
              </a:rPr>
              <a:t> s. </a:t>
            </a:r>
          </a:p>
          <a:p>
            <a:pPr marL="342900" lvl="1" indent="-342900">
              <a:buFont typeface=".Apple Color Emoji UI"/>
              <a:buChar char="👉"/>
            </a:pPr>
            <a:r>
              <a:rPr lang="fr-FR" sz="2000" dirty="0">
                <a:solidFill>
                  <a:srgbClr val="0070C0"/>
                </a:solidFill>
              </a:rPr>
              <a:t>Un idéal éducatif inspirant pour les siècles à venir, de Pestalozzi à l’Education nouvelle.</a:t>
            </a:r>
          </a:p>
        </p:txBody>
      </p:sp>
    </p:spTree>
    <p:extLst>
      <p:ext uri="{BB962C8B-B14F-4D97-AF65-F5344CB8AC3E}">
        <p14:creationId xmlns:p14="http://schemas.microsoft.com/office/powerpoint/2010/main" val="145267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xEl>
                                              <p:pRg st="1" end="1"/>
                                            </p:txEl>
                                          </p:spTgt>
                                        </p:tgtEl>
                                        <p:attrNameLst>
                                          <p:attrName>style.visibility</p:attrName>
                                        </p:attrNameLst>
                                      </p:cBhvr>
                                      <p:to>
                                        <p:strVal val="visible"/>
                                      </p:to>
                                    </p:set>
                                    <p:animEffect transition="in" filter="fade">
                                      <p:cBhvr>
                                        <p:cTn id="37"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A98E8C-3D8F-4965-A38C-4A75E5A6E714}"/>
              </a:ext>
            </a:extLst>
          </p:cNvPr>
          <p:cNvSpPr>
            <a:spLocks noGrp="1"/>
          </p:cNvSpPr>
          <p:nvPr>
            <p:ph type="title"/>
          </p:nvPr>
        </p:nvSpPr>
        <p:spPr>
          <a:xfrm>
            <a:off x="1371600" y="454152"/>
            <a:ext cx="10092690" cy="1278636"/>
          </a:xfrm>
        </p:spPr>
        <p:txBody>
          <a:bodyPr>
            <a:normAutofit/>
          </a:bodyPr>
          <a:lstStyle/>
          <a:p>
            <a:r>
              <a:rPr lang="fr-FR" sz="3600" dirty="0"/>
              <a:t>La modernité de Pestalozzi à l’aube du XIX</a:t>
            </a:r>
            <a:r>
              <a:rPr lang="fr-FR" sz="3600" baseline="30000" dirty="0"/>
              <a:t>e</a:t>
            </a:r>
            <a:r>
              <a:rPr lang="fr-FR" sz="3600" dirty="0"/>
              <a:t> siècle : </a:t>
            </a:r>
            <a:br>
              <a:rPr lang="fr-FR" sz="3600" dirty="0"/>
            </a:br>
            <a:r>
              <a:rPr lang="fr-FR" sz="3600" dirty="0"/>
              <a:t>les « mains » de la pédagogie rousseauiste</a:t>
            </a:r>
          </a:p>
        </p:txBody>
      </p:sp>
      <p:sp>
        <p:nvSpPr>
          <p:cNvPr id="3" name="Espace réservé du contenu 2">
            <a:extLst>
              <a:ext uri="{FF2B5EF4-FFF2-40B4-BE49-F238E27FC236}">
                <a16:creationId xmlns:a16="http://schemas.microsoft.com/office/drawing/2014/main" id="{5EF08286-4477-4AE5-9223-BDD1B4A32298}"/>
              </a:ext>
            </a:extLst>
          </p:cNvPr>
          <p:cNvSpPr>
            <a:spLocks noGrp="1"/>
          </p:cNvSpPr>
          <p:nvPr>
            <p:ph idx="1"/>
          </p:nvPr>
        </p:nvSpPr>
        <p:spPr>
          <a:xfrm>
            <a:off x="1371600" y="1732788"/>
            <a:ext cx="10271760" cy="4463796"/>
          </a:xfrm>
        </p:spPr>
        <p:txBody>
          <a:bodyPr>
            <a:noAutofit/>
          </a:bodyPr>
          <a:lstStyle/>
          <a:p>
            <a:pPr algn="just"/>
            <a:r>
              <a:rPr lang="fr-FR" sz="2600" dirty="0"/>
              <a:t>Confiance dans la bonté naturelle des hommes, malgré le rude contexte historique révolutionnaire. </a:t>
            </a:r>
          </a:p>
          <a:p>
            <a:r>
              <a:rPr lang="fr-FR" sz="2600" dirty="0"/>
              <a:t>Engagement républicain. </a:t>
            </a:r>
          </a:p>
          <a:p>
            <a:r>
              <a:rPr lang="fr-FR" sz="2600" dirty="0"/>
              <a:t>Lettre de Stans (1799) où il accueille des orphelins de guerre : </a:t>
            </a:r>
          </a:p>
          <a:p>
            <a:pPr lvl="1">
              <a:buFont typeface="Wingdings" pitchFamily="2" charset="2"/>
              <a:buChar char="Ø"/>
            </a:pPr>
            <a:r>
              <a:rPr lang="fr-FR" sz="2600" dirty="0"/>
              <a:t>Pédagogie complète « </a:t>
            </a:r>
            <a:r>
              <a:rPr lang="fr-FR" sz="2600" dirty="0">
                <a:solidFill>
                  <a:srgbClr val="56838C"/>
                </a:solidFill>
              </a:rPr>
              <a:t>tête, cœur, mains </a:t>
            </a:r>
            <a:r>
              <a:rPr lang="fr-FR" sz="2600" dirty="0"/>
              <a:t>» pour « </a:t>
            </a:r>
            <a:r>
              <a:rPr lang="fr-FR" sz="2600" dirty="0">
                <a:solidFill>
                  <a:srgbClr val="56838C"/>
                </a:solidFill>
              </a:rPr>
              <a:t>se faire une œuvre de soi-même </a:t>
            </a:r>
            <a:r>
              <a:rPr lang="fr-FR" sz="2600" dirty="0"/>
              <a:t>» (Rousseau)</a:t>
            </a:r>
          </a:p>
          <a:p>
            <a:pPr lvl="1">
              <a:buFont typeface="Wingdings" pitchFamily="2" charset="2"/>
              <a:buChar char="Ø"/>
            </a:pPr>
            <a:r>
              <a:rPr lang="fr-FR" sz="2600" dirty="0">
                <a:solidFill>
                  <a:srgbClr val="56838C"/>
                </a:solidFill>
              </a:rPr>
              <a:t>Méthode active </a:t>
            </a:r>
            <a:r>
              <a:rPr lang="fr-FR" sz="2600" dirty="0"/>
              <a:t>: apprendre par le travail, le vécu et les sens.</a:t>
            </a:r>
          </a:p>
          <a:p>
            <a:pPr lvl="1" algn="just">
              <a:buFont typeface="Wingdings" pitchFamily="2" charset="2"/>
              <a:buChar char="Ø"/>
            </a:pPr>
            <a:r>
              <a:rPr lang="fr-FR" sz="2600" b="1" dirty="0"/>
              <a:t>Création d’une véritable </a:t>
            </a:r>
            <a:r>
              <a:rPr lang="fr-FR" sz="2600" b="1" dirty="0">
                <a:solidFill>
                  <a:srgbClr val="56838C"/>
                </a:solidFill>
              </a:rPr>
              <a:t>société éducative </a:t>
            </a:r>
            <a:r>
              <a:rPr lang="fr-FR" sz="2600" b="1" dirty="0"/>
              <a:t>plutôt que d’une classe</a:t>
            </a:r>
          </a:p>
          <a:p>
            <a:pPr lvl="1" algn="just">
              <a:buFont typeface="Wingdings" pitchFamily="2" charset="2"/>
              <a:buChar char="Ø"/>
            </a:pPr>
            <a:r>
              <a:rPr lang="fr-FR" sz="2600" dirty="0"/>
              <a:t>Institut d’Yverdon (1805) : </a:t>
            </a:r>
            <a:r>
              <a:rPr lang="fr-FR" sz="2600" dirty="0">
                <a:solidFill>
                  <a:srgbClr val="56838C"/>
                </a:solidFill>
              </a:rPr>
              <a:t>Laboratoire de pédagogie </a:t>
            </a:r>
            <a:r>
              <a:rPr lang="fr-FR" sz="2600" dirty="0"/>
              <a:t>de l’Europe</a:t>
            </a:r>
          </a:p>
          <a:p>
            <a:pPr lvl="1" algn="just">
              <a:buFont typeface="Wingdings" pitchFamily="2" charset="2"/>
              <a:buChar char="Ø"/>
            </a:pPr>
            <a:endParaRPr lang="fr-FR" sz="2600" dirty="0"/>
          </a:p>
        </p:txBody>
      </p:sp>
    </p:spTree>
    <p:extLst>
      <p:ext uri="{BB962C8B-B14F-4D97-AF65-F5344CB8AC3E}">
        <p14:creationId xmlns:p14="http://schemas.microsoft.com/office/powerpoint/2010/main" val="128857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DAD7B251-DB20-AE4B-884A-E53C284317A6}"/>
              </a:ext>
            </a:extLst>
          </p:cNvPr>
          <p:cNvGraphicFramePr>
            <a:graphicFrameLocks noGrp="1"/>
          </p:cNvGraphicFramePr>
          <p:nvPr>
            <p:ph idx="1"/>
            <p:extLst>
              <p:ext uri="{D42A27DB-BD31-4B8C-83A1-F6EECF244321}">
                <p14:modId xmlns:p14="http://schemas.microsoft.com/office/powerpoint/2010/main" val="437026918"/>
              </p:ext>
            </p:extLst>
          </p:nvPr>
        </p:nvGraphicFramePr>
        <p:xfrm>
          <a:off x="1085088" y="219456"/>
          <a:ext cx="10436352" cy="6071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663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5F4373F-CF1E-A847-A819-9C454268FF81}"/>
              </a:ext>
            </a:extLst>
          </p:cNvPr>
          <p:cNvPicPr>
            <a:picLocks noChangeAspect="1"/>
          </p:cNvPicPr>
          <p:nvPr/>
        </p:nvPicPr>
        <p:blipFill rotWithShape="1">
          <a:blip r:embed="rId2"/>
          <a:srcRect b="9333"/>
          <a:stretch/>
        </p:blipFill>
        <p:spPr>
          <a:xfrm>
            <a:off x="1386631" y="0"/>
            <a:ext cx="9418737" cy="6858000"/>
          </a:xfrm>
          <a:prstGeom prst="rect">
            <a:avLst/>
          </a:prstGeom>
        </p:spPr>
      </p:pic>
    </p:spTree>
    <p:extLst>
      <p:ext uri="{BB962C8B-B14F-4D97-AF65-F5344CB8AC3E}">
        <p14:creationId xmlns:p14="http://schemas.microsoft.com/office/powerpoint/2010/main" val="1155298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300C1F-AECA-1D41-8FCE-9D99CACB2C9B}"/>
              </a:ext>
            </a:extLst>
          </p:cNvPr>
          <p:cNvSpPr>
            <a:spLocks noGrp="1"/>
          </p:cNvSpPr>
          <p:nvPr>
            <p:ph type="title"/>
          </p:nvPr>
        </p:nvSpPr>
        <p:spPr>
          <a:xfrm>
            <a:off x="1171978" y="201881"/>
            <a:ext cx="10844010" cy="1130121"/>
          </a:xfrm>
        </p:spPr>
        <p:txBody>
          <a:bodyPr>
            <a:normAutofit/>
          </a:bodyPr>
          <a:lstStyle/>
          <a:p>
            <a:pPr algn="ctr"/>
            <a:r>
              <a:rPr lang="fr-FR" sz="4000" b="1" dirty="0">
                <a:solidFill>
                  <a:srgbClr val="C00000"/>
                </a:solidFill>
              </a:rPr>
              <a:t>Au XIX</a:t>
            </a:r>
            <a:r>
              <a:rPr lang="fr-FR" sz="4000" b="1" baseline="30000" dirty="0">
                <a:solidFill>
                  <a:srgbClr val="C00000"/>
                </a:solidFill>
              </a:rPr>
              <a:t>e</a:t>
            </a:r>
            <a:r>
              <a:rPr lang="fr-FR" sz="4000" b="1" dirty="0">
                <a:solidFill>
                  <a:srgbClr val="C00000"/>
                </a:solidFill>
              </a:rPr>
              <a:t> siècle</a:t>
            </a:r>
            <a:br>
              <a:rPr lang="fr-FR" sz="3600" dirty="0"/>
            </a:br>
            <a:r>
              <a:rPr lang="fr-FR" sz="3600" dirty="0"/>
              <a:t>quelques pratiques innovantes et fructueuses</a:t>
            </a:r>
          </a:p>
        </p:txBody>
      </p:sp>
      <p:sp>
        <p:nvSpPr>
          <p:cNvPr id="3" name="Espace réservé du contenu 2">
            <a:extLst>
              <a:ext uri="{FF2B5EF4-FFF2-40B4-BE49-F238E27FC236}">
                <a16:creationId xmlns:a16="http://schemas.microsoft.com/office/drawing/2014/main" id="{F3D3D7A0-4FA5-A743-AE2C-02249A2C1AAC}"/>
              </a:ext>
            </a:extLst>
          </p:cNvPr>
          <p:cNvSpPr>
            <a:spLocks noGrp="1"/>
          </p:cNvSpPr>
          <p:nvPr>
            <p:ph idx="1"/>
          </p:nvPr>
        </p:nvSpPr>
        <p:spPr>
          <a:xfrm>
            <a:off x="914400" y="1460665"/>
            <a:ext cx="11101588" cy="5195454"/>
          </a:xfrm>
        </p:spPr>
        <p:txBody>
          <a:bodyPr>
            <a:normAutofit/>
          </a:bodyPr>
          <a:lstStyle/>
          <a:p>
            <a:r>
              <a:rPr lang="fr-FR" sz="2600" dirty="0"/>
              <a:t>Joseph </a:t>
            </a:r>
            <a:r>
              <a:rPr lang="fr-FR" sz="2600" dirty="0" err="1"/>
              <a:t>Jacotot</a:t>
            </a:r>
            <a:r>
              <a:rPr lang="fr-FR" sz="2600" dirty="0"/>
              <a:t> et le « maître ignorant »</a:t>
            </a:r>
          </a:p>
          <a:p>
            <a:pPr lvl="1">
              <a:buFont typeface="Wingdings" pitchFamily="2" charset="2"/>
              <a:buChar char="Ø"/>
            </a:pPr>
            <a:r>
              <a:rPr lang="fr-FR" sz="2400" dirty="0">
                <a:solidFill>
                  <a:srgbClr val="56838C"/>
                </a:solidFill>
              </a:rPr>
              <a:t>Postulat de l’égalité des intelligences</a:t>
            </a:r>
          </a:p>
          <a:p>
            <a:pPr lvl="1">
              <a:buFont typeface="Wingdings" pitchFamily="2" charset="2"/>
              <a:buChar char="Ø"/>
            </a:pPr>
            <a:r>
              <a:rPr lang="fr-FR" sz="2400" dirty="0">
                <a:solidFill>
                  <a:srgbClr val="56838C"/>
                </a:solidFill>
              </a:rPr>
              <a:t>Le bon maître n’a rien à enseigner</a:t>
            </a:r>
          </a:p>
          <a:p>
            <a:r>
              <a:rPr lang="fr-FR" sz="2600" dirty="0"/>
              <a:t>Avec Jean Bosco, tout jeune est éducable</a:t>
            </a:r>
          </a:p>
          <a:p>
            <a:pPr lvl="1" algn="just">
              <a:buFont typeface="Wingdings" pitchFamily="2" charset="2"/>
              <a:buChar char="Ø"/>
            </a:pPr>
            <a:r>
              <a:rPr lang="fr-FR" sz="2400" dirty="0">
                <a:solidFill>
                  <a:srgbClr val="56838C"/>
                </a:solidFill>
              </a:rPr>
              <a:t>Une éducation fondée sur une relation de réciprocité et sur une autorité juste</a:t>
            </a:r>
          </a:p>
          <a:p>
            <a:r>
              <a:rPr lang="fr-FR" sz="2600" dirty="0"/>
              <a:t>Les paradoxes de la « méthode mutuelle »</a:t>
            </a:r>
          </a:p>
          <a:p>
            <a:pPr lvl="1">
              <a:buFont typeface="Wingdings" pitchFamily="2" charset="2"/>
              <a:buChar char="Ø"/>
            </a:pPr>
            <a:r>
              <a:rPr lang="fr-FR" sz="2400" dirty="0">
                <a:solidFill>
                  <a:srgbClr val="56838C"/>
                </a:solidFill>
              </a:rPr>
              <a:t>Des enfants « moniteurs » relais du maître</a:t>
            </a:r>
          </a:p>
          <a:p>
            <a:pPr lvl="1">
              <a:buFont typeface="Wingdings" pitchFamily="2" charset="2"/>
              <a:buChar char="Ø"/>
            </a:pPr>
            <a:r>
              <a:rPr lang="fr-FR" sz="2400" dirty="0">
                <a:solidFill>
                  <a:srgbClr val="56838C"/>
                </a:solidFill>
              </a:rPr>
              <a:t>Un apprentissage dans la mobilité (intellectuelle et physique) et le plaisir </a:t>
            </a:r>
          </a:p>
          <a:p>
            <a:r>
              <a:rPr lang="fr-FR" sz="2600" dirty="0"/>
              <a:t>Avec John Dewey : l’enfant acteur de son éducation</a:t>
            </a:r>
          </a:p>
          <a:p>
            <a:pPr lvl="1">
              <a:buFont typeface="Wingdings" pitchFamily="2" charset="2"/>
              <a:buChar char="Ø"/>
            </a:pPr>
            <a:r>
              <a:rPr lang="fr-FR" sz="2400" dirty="0">
                <a:solidFill>
                  <a:srgbClr val="56838C"/>
                </a:solidFill>
              </a:rPr>
              <a:t>L’école est une démocratie en miniature : une coopération maître-élève</a:t>
            </a:r>
          </a:p>
          <a:p>
            <a:pPr lvl="1"/>
            <a:endParaRPr lang="fr-FR" sz="2400" dirty="0"/>
          </a:p>
          <a:p>
            <a:pPr lvl="1"/>
            <a:endParaRPr lang="fr-FR" sz="2400" dirty="0"/>
          </a:p>
        </p:txBody>
      </p:sp>
    </p:spTree>
    <p:extLst>
      <p:ext uri="{BB962C8B-B14F-4D97-AF65-F5344CB8AC3E}">
        <p14:creationId xmlns:p14="http://schemas.microsoft.com/office/powerpoint/2010/main" val="382071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C8D1BD-3750-4349-98C0-36EAB25773DD}"/>
              </a:ext>
            </a:extLst>
          </p:cNvPr>
          <p:cNvSpPr>
            <a:spLocks noGrp="1"/>
          </p:cNvSpPr>
          <p:nvPr>
            <p:ph type="title"/>
          </p:nvPr>
        </p:nvSpPr>
        <p:spPr>
          <a:xfrm>
            <a:off x="1371601" y="247650"/>
            <a:ext cx="7723762" cy="598656"/>
          </a:xfrm>
        </p:spPr>
        <p:txBody>
          <a:bodyPr>
            <a:normAutofit/>
          </a:bodyPr>
          <a:lstStyle/>
          <a:p>
            <a:r>
              <a:rPr lang="fr-FR" sz="3600" dirty="0"/>
              <a:t>Joseph Jacotot et le « maître ignorant »</a:t>
            </a:r>
          </a:p>
        </p:txBody>
      </p:sp>
      <p:sp>
        <p:nvSpPr>
          <p:cNvPr id="3" name="Espace réservé du contenu 2">
            <a:extLst>
              <a:ext uri="{FF2B5EF4-FFF2-40B4-BE49-F238E27FC236}">
                <a16:creationId xmlns:a16="http://schemas.microsoft.com/office/drawing/2014/main" id="{AD2D7B3C-A479-BD4C-A025-9B29F1C6A1FF}"/>
              </a:ext>
            </a:extLst>
          </p:cNvPr>
          <p:cNvSpPr>
            <a:spLocks noGrp="1"/>
          </p:cNvSpPr>
          <p:nvPr>
            <p:ph idx="1"/>
          </p:nvPr>
        </p:nvSpPr>
        <p:spPr>
          <a:xfrm>
            <a:off x="914399" y="1050532"/>
            <a:ext cx="10943618" cy="5169964"/>
          </a:xfrm>
        </p:spPr>
        <p:txBody>
          <a:bodyPr>
            <a:normAutofit/>
          </a:bodyPr>
          <a:lstStyle/>
          <a:p>
            <a:pPr algn="just">
              <a:spcBef>
                <a:spcPts val="0"/>
              </a:spcBef>
            </a:pPr>
            <a:r>
              <a:rPr lang="fr-FR" sz="2400" dirty="0"/>
              <a:t>Expérimentation auprès d’étudiants hollandais : ils apprennent </a:t>
            </a:r>
          </a:p>
          <a:p>
            <a:pPr marL="0" indent="0" algn="just">
              <a:spcBef>
                <a:spcPts val="0"/>
              </a:spcBef>
              <a:buNone/>
            </a:pPr>
            <a:r>
              <a:rPr lang="fr-FR" sz="2400" dirty="0"/>
              <a:t>par cœur le texte français d’une revue (en édition bilingue) puis </a:t>
            </a:r>
          </a:p>
          <a:p>
            <a:pPr marL="0" indent="0" algn="just">
              <a:spcBef>
                <a:spcPts val="0"/>
              </a:spcBef>
              <a:spcAft>
                <a:spcPts val="800"/>
              </a:spcAft>
              <a:buNone/>
            </a:pPr>
            <a:r>
              <a:rPr lang="fr-FR" sz="2400" dirty="0"/>
              <a:t>écrivent en français leur avis sur l’œuvre… Un succès inattendu !</a:t>
            </a:r>
          </a:p>
          <a:p>
            <a:pPr>
              <a:spcAft>
                <a:spcPts val="800"/>
              </a:spcAft>
            </a:pPr>
            <a:r>
              <a:rPr lang="fr-FR" sz="2400" dirty="0"/>
              <a:t>Naissance de la méthode dite « universelle », </a:t>
            </a:r>
            <a:r>
              <a:rPr lang="fr-FR" sz="2400" dirty="0">
                <a:solidFill>
                  <a:srgbClr val="0070C0"/>
                </a:solidFill>
              </a:rPr>
              <a:t>reprise en 1980 dans l’ouvrage philosophique : </a:t>
            </a:r>
            <a:r>
              <a:rPr lang="fr-FR" sz="2400" i="1" dirty="0">
                <a:solidFill>
                  <a:srgbClr val="0070C0"/>
                </a:solidFill>
              </a:rPr>
              <a:t>Le Maître ignorant </a:t>
            </a:r>
            <a:r>
              <a:rPr lang="fr-FR" sz="2400" dirty="0">
                <a:solidFill>
                  <a:srgbClr val="0070C0"/>
                </a:solidFill>
              </a:rPr>
              <a:t>de Jacques </a:t>
            </a:r>
            <a:r>
              <a:rPr lang="fr-FR" sz="2400" dirty="0" err="1">
                <a:solidFill>
                  <a:srgbClr val="0070C0"/>
                </a:solidFill>
              </a:rPr>
              <a:t>Rancière</a:t>
            </a:r>
            <a:r>
              <a:rPr lang="fr-FR" sz="2400" dirty="0">
                <a:solidFill>
                  <a:srgbClr val="0070C0"/>
                </a:solidFill>
              </a:rPr>
              <a:t> </a:t>
            </a:r>
            <a:r>
              <a:rPr lang="fr-FR" sz="2400" dirty="0">
                <a:solidFill>
                  <a:srgbClr val="56838C"/>
                </a:solidFill>
              </a:rPr>
              <a:t>: </a:t>
            </a:r>
          </a:p>
          <a:p>
            <a:pPr lvl="1" algn="just">
              <a:spcAft>
                <a:spcPts val="800"/>
              </a:spcAft>
              <a:buFont typeface="Wingdings" pitchFamily="2" charset="2"/>
              <a:buChar char="Ø"/>
            </a:pPr>
            <a:r>
              <a:rPr lang="fr-FR" sz="2400" dirty="0"/>
              <a:t>« Jusque-là (Jacotot) avait cru (…) que la grande affaire du maître est de transmettre ses connaissances à ses élèves pour les élever par degrés vers sa propre science. (…) Bref, l’acte essentiel du maître était d’expliquer. »</a:t>
            </a:r>
          </a:p>
          <a:p>
            <a:pPr lvl="1" algn="just">
              <a:spcAft>
                <a:spcPts val="800"/>
              </a:spcAft>
              <a:buFont typeface="Wingdings" pitchFamily="2" charset="2"/>
              <a:buChar char="Ø"/>
            </a:pPr>
            <a:r>
              <a:rPr lang="fr-FR" sz="2400" dirty="0"/>
              <a:t>«</a:t>
            </a:r>
            <a:r>
              <a:rPr lang="fr-FR" sz="2400" b="1" dirty="0"/>
              <a:t> Il faut renverser la logique du système explicateur ». « </a:t>
            </a:r>
            <a:r>
              <a:rPr lang="fr-FR" sz="2400" b="1" dirty="0">
                <a:solidFill>
                  <a:srgbClr val="56838C"/>
                </a:solidFill>
              </a:rPr>
              <a:t>C’est l’explicateur qui a besoin de l’incapable et non l’inverse (…) L’explication est le mythe de la pédagogie. </a:t>
            </a:r>
            <a:r>
              <a:rPr lang="fr-FR" sz="2400" dirty="0"/>
              <a:t>»</a:t>
            </a:r>
          </a:p>
          <a:p>
            <a:pPr lvl="1" algn="just">
              <a:spcAft>
                <a:spcPts val="800"/>
              </a:spcAft>
              <a:buFont typeface="Wingdings" pitchFamily="2" charset="2"/>
              <a:buChar char="Ø"/>
            </a:pPr>
            <a:r>
              <a:rPr lang="fr-FR" sz="2400" b="1" dirty="0"/>
              <a:t>Postulat de « </a:t>
            </a:r>
            <a:r>
              <a:rPr lang="fr-FR" sz="2400" b="1" dirty="0">
                <a:solidFill>
                  <a:srgbClr val="56838C"/>
                </a:solidFill>
              </a:rPr>
              <a:t>l’égalité des intelligences </a:t>
            </a:r>
            <a:r>
              <a:rPr lang="fr-FR" sz="2400" b="1" dirty="0"/>
              <a:t>».</a:t>
            </a:r>
          </a:p>
          <a:p>
            <a:pPr marL="530352" lvl="1" indent="0">
              <a:buNone/>
            </a:pPr>
            <a:endParaRPr lang="fr-FR" dirty="0"/>
          </a:p>
          <a:p>
            <a:endParaRPr lang="fr-FR" dirty="0"/>
          </a:p>
        </p:txBody>
      </p:sp>
      <p:pic>
        <p:nvPicPr>
          <p:cNvPr id="4" name="Image 3">
            <a:extLst>
              <a:ext uri="{FF2B5EF4-FFF2-40B4-BE49-F238E27FC236}">
                <a16:creationId xmlns:a16="http://schemas.microsoft.com/office/drawing/2014/main" id="{0EB4073E-9340-1B4F-983F-AE35B05FED04}"/>
              </a:ext>
            </a:extLst>
          </p:cNvPr>
          <p:cNvPicPr>
            <a:picLocks noChangeAspect="1"/>
          </p:cNvPicPr>
          <p:nvPr/>
        </p:nvPicPr>
        <p:blipFill>
          <a:blip r:embed="rId2"/>
          <a:stretch>
            <a:fillRect/>
          </a:stretch>
        </p:blipFill>
        <p:spPr>
          <a:xfrm>
            <a:off x="9923878" y="121757"/>
            <a:ext cx="1793041" cy="2192400"/>
          </a:xfrm>
          <a:prstGeom prst="rect">
            <a:avLst/>
          </a:prstGeom>
        </p:spPr>
      </p:pic>
    </p:spTree>
    <p:extLst>
      <p:ext uri="{BB962C8B-B14F-4D97-AF65-F5344CB8AC3E}">
        <p14:creationId xmlns:p14="http://schemas.microsoft.com/office/powerpoint/2010/main" val="253570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184854A-E416-1745-A9DC-97EE949F9187}"/>
              </a:ext>
            </a:extLst>
          </p:cNvPr>
          <p:cNvSpPr>
            <a:spLocks noGrp="1"/>
          </p:cNvSpPr>
          <p:nvPr>
            <p:ph idx="1"/>
          </p:nvPr>
        </p:nvSpPr>
        <p:spPr>
          <a:xfrm>
            <a:off x="978795" y="233464"/>
            <a:ext cx="10934163" cy="6489308"/>
          </a:xfrm>
        </p:spPr>
        <p:txBody>
          <a:bodyPr>
            <a:noAutofit/>
          </a:bodyPr>
          <a:lstStyle/>
          <a:p>
            <a:r>
              <a:rPr lang="fr-FR" sz="2400" dirty="0"/>
              <a:t>Opposition de deux figures </a:t>
            </a:r>
            <a:r>
              <a:rPr lang="fr-FR" sz="2400" b="1" dirty="0"/>
              <a:t>: </a:t>
            </a:r>
            <a:r>
              <a:rPr lang="fr-FR" sz="2400" b="1" dirty="0">
                <a:solidFill>
                  <a:srgbClr val="56838C"/>
                </a:solidFill>
              </a:rPr>
              <a:t>le </a:t>
            </a:r>
            <a:r>
              <a:rPr lang="fr-FR" sz="2400" b="1" i="1" dirty="0">
                <a:solidFill>
                  <a:srgbClr val="56838C"/>
                </a:solidFill>
              </a:rPr>
              <a:t>maître explicateur </a:t>
            </a:r>
            <a:r>
              <a:rPr lang="fr-FR" sz="2400" b="1" dirty="0">
                <a:solidFill>
                  <a:srgbClr val="56838C"/>
                </a:solidFill>
              </a:rPr>
              <a:t>et le </a:t>
            </a:r>
            <a:r>
              <a:rPr lang="fr-FR" sz="2400" b="1" i="1" dirty="0">
                <a:solidFill>
                  <a:srgbClr val="56838C"/>
                </a:solidFill>
              </a:rPr>
              <a:t>maître ignorant</a:t>
            </a:r>
            <a:r>
              <a:rPr lang="fr-FR" sz="2400" dirty="0"/>
              <a:t>.</a:t>
            </a:r>
          </a:p>
          <a:p>
            <a:pPr marL="0" indent="0">
              <a:buNone/>
            </a:pPr>
            <a:endParaRPr lang="fr-FR" sz="900" dirty="0"/>
          </a:p>
          <a:p>
            <a:pPr lvl="1">
              <a:lnSpc>
                <a:spcPct val="100000"/>
              </a:lnSpc>
              <a:spcAft>
                <a:spcPts val="600"/>
              </a:spcAft>
              <a:buFont typeface="Wingdings" pitchFamily="2" charset="2"/>
              <a:buChar char="Ø"/>
            </a:pPr>
            <a:r>
              <a:rPr lang="fr-FR" dirty="0"/>
              <a:t>« </a:t>
            </a:r>
            <a:r>
              <a:rPr lang="fr-FR" dirty="0">
                <a:solidFill>
                  <a:srgbClr val="56838C"/>
                </a:solidFill>
              </a:rPr>
              <a:t>Les élèves avaient appris sans maître explicateur, mais non pas pour autant sans maître. (…) </a:t>
            </a:r>
            <a:r>
              <a:rPr lang="fr-FR" b="1" dirty="0">
                <a:solidFill>
                  <a:srgbClr val="56838C"/>
                </a:solidFill>
              </a:rPr>
              <a:t>Il avait été maître (…) en retirant son intelligence du jeu pour laisser leur intelligence aux prises avec celle du livre. </a:t>
            </a:r>
            <a:r>
              <a:rPr lang="fr-FR" dirty="0"/>
              <a:t>Ainsi s’étaient dissociées les deux fonctions que relie la pratique du maître explicateur, celle du savant et celle du maître. »</a:t>
            </a:r>
          </a:p>
          <a:p>
            <a:pPr lvl="1">
              <a:lnSpc>
                <a:spcPct val="100000"/>
              </a:lnSpc>
              <a:spcAft>
                <a:spcPts val="600"/>
              </a:spcAft>
              <a:buFont typeface="Wingdings" pitchFamily="2" charset="2"/>
              <a:buChar char="Ø"/>
            </a:pPr>
            <a:r>
              <a:rPr lang="fr-FR" dirty="0"/>
              <a:t>Un maître ignorant est un maître qui peut savoir une infinité de choses, mais il met au poste de commandement </a:t>
            </a:r>
            <a:r>
              <a:rPr lang="fr-FR" dirty="0">
                <a:solidFill>
                  <a:srgbClr val="56838C"/>
                </a:solidFill>
              </a:rPr>
              <a:t>la relation égalitaire</a:t>
            </a:r>
            <a:r>
              <a:rPr lang="fr-FR" dirty="0"/>
              <a:t>.</a:t>
            </a:r>
          </a:p>
          <a:p>
            <a:pPr>
              <a:lnSpc>
                <a:spcPct val="100000"/>
              </a:lnSpc>
              <a:spcAft>
                <a:spcPts val="600"/>
              </a:spcAft>
            </a:pPr>
            <a:r>
              <a:rPr lang="fr-FR" sz="2400" dirty="0">
                <a:solidFill>
                  <a:srgbClr val="0070C0"/>
                </a:solidFill>
              </a:rPr>
              <a:t>Patricia </a:t>
            </a:r>
            <a:r>
              <a:rPr lang="fr-FR" sz="2400" dirty="0" err="1">
                <a:solidFill>
                  <a:srgbClr val="0070C0"/>
                </a:solidFill>
              </a:rPr>
              <a:t>Verdeau</a:t>
            </a:r>
            <a:r>
              <a:rPr lang="fr-FR" sz="2400" dirty="0">
                <a:solidFill>
                  <a:srgbClr val="0070C0"/>
                </a:solidFill>
              </a:rPr>
              <a:t> analyse ainsi l’œuvre de Jacques </a:t>
            </a:r>
            <a:r>
              <a:rPr lang="fr-FR" sz="2400" dirty="0" err="1">
                <a:solidFill>
                  <a:srgbClr val="0070C0"/>
                </a:solidFill>
              </a:rPr>
              <a:t>Rancière</a:t>
            </a:r>
            <a:r>
              <a:rPr lang="fr-FR" sz="2400" dirty="0">
                <a:solidFill>
                  <a:srgbClr val="0070C0"/>
                </a:solidFill>
              </a:rPr>
              <a:t> : </a:t>
            </a:r>
          </a:p>
          <a:p>
            <a:pPr lvl="1">
              <a:lnSpc>
                <a:spcPct val="100000"/>
              </a:lnSpc>
              <a:spcAft>
                <a:spcPts val="600"/>
              </a:spcAft>
              <a:buFont typeface="Wingdings" pitchFamily="2" charset="2"/>
              <a:buChar char="Ø"/>
            </a:pPr>
            <a:r>
              <a:rPr lang="fr-FR" dirty="0"/>
              <a:t>« </a:t>
            </a:r>
            <a:r>
              <a:rPr lang="fr-FR" dirty="0">
                <a:solidFill>
                  <a:srgbClr val="56838C"/>
                </a:solidFill>
              </a:rPr>
              <a:t>C’est ce qui se passe entre le maître et l’élève qui prendrait alors la place du maitre</a:t>
            </a:r>
            <a:r>
              <a:rPr lang="fr-FR" dirty="0"/>
              <a:t>. »</a:t>
            </a:r>
          </a:p>
          <a:p>
            <a:pPr lvl="1">
              <a:lnSpc>
                <a:spcPct val="100000"/>
              </a:lnSpc>
              <a:spcAft>
                <a:spcPts val="600"/>
              </a:spcAft>
              <a:buFont typeface="Wingdings" pitchFamily="2" charset="2"/>
              <a:buChar char="Ø"/>
            </a:pPr>
            <a:r>
              <a:rPr lang="fr-FR" dirty="0"/>
              <a:t>« </a:t>
            </a:r>
            <a:r>
              <a:rPr lang="fr-FR" dirty="0">
                <a:solidFill>
                  <a:srgbClr val="56838C"/>
                </a:solidFill>
              </a:rPr>
              <a:t>Nous assistons là à </a:t>
            </a:r>
            <a:r>
              <a:rPr lang="fr-FR" b="1" dirty="0">
                <a:solidFill>
                  <a:srgbClr val="56838C"/>
                </a:solidFill>
              </a:rPr>
              <a:t>une relecture radicale de la situation éducative</a:t>
            </a:r>
            <a:r>
              <a:rPr lang="fr-FR" dirty="0"/>
              <a:t>.</a:t>
            </a:r>
            <a:br>
              <a:rPr lang="fr-FR" dirty="0"/>
            </a:br>
            <a:r>
              <a:rPr lang="fr-FR" dirty="0"/>
              <a:t>(…) le maître donne une consigne, l’élève répond à la consigne d’une certaine manière ; </a:t>
            </a:r>
            <a:r>
              <a:rPr lang="fr-FR" dirty="0">
                <a:solidFill>
                  <a:srgbClr val="56838C"/>
                </a:solidFill>
              </a:rPr>
              <a:t>cette manière déplace le maître et le paysage de la situation</a:t>
            </a:r>
            <a:r>
              <a:rPr lang="fr-FR" dirty="0"/>
              <a:t>, de ce que peut l’élève ... »</a:t>
            </a:r>
          </a:p>
          <a:p>
            <a:pPr marL="530352" lvl="1" indent="0">
              <a:lnSpc>
                <a:spcPct val="100000"/>
              </a:lnSpc>
              <a:spcAft>
                <a:spcPts val="600"/>
              </a:spcAft>
              <a:buNone/>
            </a:pPr>
            <a:endParaRPr lang="fr-FR" sz="800" b="1" dirty="0">
              <a:solidFill>
                <a:srgbClr val="56838C"/>
              </a:solidFill>
            </a:endParaRPr>
          </a:p>
          <a:p>
            <a:pPr algn="just">
              <a:lnSpc>
                <a:spcPct val="100000"/>
              </a:lnSpc>
              <a:spcAft>
                <a:spcPts val="600"/>
              </a:spcAft>
              <a:buFont typeface=".Apple Color Emoji UI"/>
              <a:buChar char="👉"/>
            </a:pPr>
            <a:r>
              <a:rPr lang="fr-FR" sz="2200" b="1" dirty="0">
                <a:solidFill>
                  <a:srgbClr val="56838C"/>
                </a:solidFill>
              </a:rPr>
              <a:t>« L’ élève peut alors enseigner au maître cette surprise, ce déplacement, un inattendu. »</a:t>
            </a:r>
          </a:p>
          <a:p>
            <a:pPr algn="just">
              <a:lnSpc>
                <a:spcPct val="100000"/>
              </a:lnSpc>
              <a:spcAft>
                <a:spcPts val="600"/>
              </a:spcAft>
              <a:buFont typeface=".Apple Color Emoji UI"/>
              <a:buChar char="👉"/>
            </a:pPr>
            <a:r>
              <a:rPr lang="fr-FR" sz="2400" b="1" dirty="0">
                <a:solidFill>
                  <a:srgbClr val="0070C0"/>
                </a:solidFill>
              </a:rPr>
              <a:t>Le bon éducateur n’a rien à enseigner (</a:t>
            </a:r>
            <a:r>
              <a:rPr lang="fr-FR" sz="2400" b="1" i="1" dirty="0" err="1">
                <a:solidFill>
                  <a:srgbClr val="0070C0"/>
                </a:solidFill>
              </a:rPr>
              <a:t>cf</a:t>
            </a:r>
            <a:r>
              <a:rPr lang="fr-FR" sz="2400" b="1" dirty="0">
                <a:solidFill>
                  <a:srgbClr val="0070C0"/>
                </a:solidFill>
              </a:rPr>
              <a:t> Socrate).</a:t>
            </a:r>
            <a:endParaRPr lang="fr-FR" sz="2400" b="1" dirty="0">
              <a:solidFill>
                <a:srgbClr val="56838C"/>
              </a:solidFill>
            </a:endParaRPr>
          </a:p>
          <a:p>
            <a:endParaRPr lang="fr-FR" dirty="0"/>
          </a:p>
        </p:txBody>
      </p:sp>
    </p:spTree>
    <p:extLst>
      <p:ext uri="{BB962C8B-B14F-4D97-AF65-F5344CB8AC3E}">
        <p14:creationId xmlns:p14="http://schemas.microsoft.com/office/powerpoint/2010/main" val="307863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7D21B2-5457-284E-A5B3-9F9CEB3F3BE3}"/>
              </a:ext>
            </a:extLst>
          </p:cNvPr>
          <p:cNvSpPr>
            <a:spLocks noGrp="1"/>
          </p:cNvSpPr>
          <p:nvPr>
            <p:ph type="title"/>
          </p:nvPr>
        </p:nvSpPr>
        <p:spPr>
          <a:xfrm>
            <a:off x="1371599" y="367048"/>
            <a:ext cx="10296659" cy="782392"/>
          </a:xfrm>
        </p:spPr>
        <p:txBody>
          <a:bodyPr>
            <a:normAutofit/>
          </a:bodyPr>
          <a:lstStyle/>
          <a:p>
            <a:r>
              <a:rPr lang="fr-FR" sz="3600" dirty="0"/>
              <a:t>Avec Jean Bosco, tout jeune est éducable</a:t>
            </a:r>
          </a:p>
        </p:txBody>
      </p:sp>
      <p:sp>
        <p:nvSpPr>
          <p:cNvPr id="3" name="Espace réservé du contenu 2">
            <a:extLst>
              <a:ext uri="{FF2B5EF4-FFF2-40B4-BE49-F238E27FC236}">
                <a16:creationId xmlns:a16="http://schemas.microsoft.com/office/drawing/2014/main" id="{CC2F7D10-BD9B-9949-8A8A-CAB71204AC67}"/>
              </a:ext>
            </a:extLst>
          </p:cNvPr>
          <p:cNvSpPr>
            <a:spLocks noGrp="1"/>
          </p:cNvSpPr>
          <p:nvPr>
            <p:ph idx="1"/>
          </p:nvPr>
        </p:nvSpPr>
        <p:spPr>
          <a:xfrm>
            <a:off x="1256762" y="1342086"/>
            <a:ext cx="10296659" cy="4852652"/>
          </a:xfrm>
        </p:spPr>
        <p:txBody>
          <a:bodyPr>
            <a:normAutofit/>
          </a:bodyPr>
          <a:lstStyle/>
          <a:p>
            <a:pPr algn="just"/>
            <a:r>
              <a:rPr lang="fr-FR" sz="2400" dirty="0"/>
              <a:t>Contexte troublé de mutations sociales et économiques. </a:t>
            </a:r>
          </a:p>
          <a:p>
            <a:pPr algn="just"/>
            <a:r>
              <a:rPr lang="fr-FR" sz="2400" b="1" dirty="0"/>
              <a:t>Importance de la </a:t>
            </a:r>
            <a:r>
              <a:rPr lang="fr-FR" sz="2400" b="1" dirty="0">
                <a:solidFill>
                  <a:srgbClr val="56838C"/>
                </a:solidFill>
              </a:rPr>
              <a:t>relation éducative entre adulte et jeune</a:t>
            </a:r>
            <a:r>
              <a:rPr lang="fr-FR" sz="2400" dirty="0"/>
              <a:t>, d’une authentique autorité, et de l’éducation contre les tendances naturelles vers la violence. </a:t>
            </a:r>
          </a:p>
          <a:p>
            <a:pPr algn="just"/>
            <a:r>
              <a:rPr lang="fr-FR" sz="2400" dirty="0"/>
              <a:t>Formule célèbre : « Ne tardez pas à vous occuper des jeunes, sinon ils ne vont pas tarder à s’occuper de vous ! » (1883)</a:t>
            </a:r>
          </a:p>
          <a:p>
            <a:pPr algn="just"/>
            <a:r>
              <a:rPr lang="fr-FR" sz="2400" b="1" dirty="0">
                <a:solidFill>
                  <a:srgbClr val="56838C"/>
                </a:solidFill>
              </a:rPr>
              <a:t>Former des « bons citoyens »</a:t>
            </a:r>
            <a:r>
              <a:rPr lang="fr-FR" sz="2400" dirty="0">
                <a:solidFill>
                  <a:srgbClr val="56838C"/>
                </a:solidFill>
              </a:rPr>
              <a:t>,</a:t>
            </a:r>
            <a:r>
              <a:rPr lang="fr-FR" sz="2400" b="1" dirty="0">
                <a:solidFill>
                  <a:srgbClr val="56838C"/>
                </a:solidFill>
              </a:rPr>
              <a:t> </a:t>
            </a:r>
            <a:r>
              <a:rPr lang="fr-FR" sz="2400" dirty="0"/>
              <a:t>avec des droits (rétribution) et des devoirs (contribution) sans déséquilibre.</a:t>
            </a:r>
          </a:p>
          <a:p>
            <a:pPr algn="just">
              <a:buFont typeface=".Apple Color Emoji UI"/>
              <a:buChar char="👉"/>
            </a:pPr>
            <a:r>
              <a:rPr lang="fr-FR" sz="2400" b="1" dirty="0">
                <a:solidFill>
                  <a:srgbClr val="0070C0"/>
                </a:solidFill>
              </a:rPr>
              <a:t>Une éducation fondée sur une relation d’égalité et de réciprocité.</a:t>
            </a:r>
          </a:p>
          <a:p>
            <a:pPr algn="just">
              <a:buFont typeface=".Apple Color Emoji UI"/>
              <a:buChar char="👉"/>
            </a:pPr>
            <a:r>
              <a:rPr lang="fr-FR" sz="2400" b="1" dirty="0">
                <a:solidFill>
                  <a:srgbClr val="0070C0"/>
                </a:solidFill>
              </a:rPr>
              <a:t>Recherche d’une autorité juste, affectueuse, reçue des jeunes (cf. « autorité éducative » de Bruno </a:t>
            </a:r>
            <a:r>
              <a:rPr lang="fr-FR" sz="2400" b="1" dirty="0" err="1">
                <a:solidFill>
                  <a:srgbClr val="0070C0"/>
                </a:solidFill>
              </a:rPr>
              <a:t>Robbes</a:t>
            </a:r>
            <a:r>
              <a:rPr lang="fr-FR" sz="2400" b="1" dirty="0">
                <a:solidFill>
                  <a:srgbClr val="0070C0"/>
                </a:solidFill>
              </a:rPr>
              <a:t> au XXI</a:t>
            </a:r>
            <a:r>
              <a:rPr lang="fr-FR" sz="2400" b="1" baseline="30000" dirty="0">
                <a:solidFill>
                  <a:srgbClr val="0070C0"/>
                </a:solidFill>
              </a:rPr>
              <a:t>e</a:t>
            </a:r>
            <a:r>
              <a:rPr lang="fr-FR" sz="2400" b="1" dirty="0">
                <a:solidFill>
                  <a:srgbClr val="0070C0"/>
                </a:solidFill>
              </a:rPr>
              <a:t> s.)</a:t>
            </a:r>
          </a:p>
          <a:p>
            <a:pPr marL="0" indent="0" algn="just">
              <a:buNone/>
            </a:pPr>
            <a:endParaRPr lang="fr-FR" sz="2400" dirty="0"/>
          </a:p>
          <a:p>
            <a:endParaRPr lang="fr-FR" dirty="0"/>
          </a:p>
        </p:txBody>
      </p:sp>
    </p:spTree>
    <p:extLst>
      <p:ext uri="{BB962C8B-B14F-4D97-AF65-F5344CB8AC3E}">
        <p14:creationId xmlns:p14="http://schemas.microsoft.com/office/powerpoint/2010/main" val="225740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Homme avec enfant">
            <a:extLst>
              <a:ext uri="{FF2B5EF4-FFF2-40B4-BE49-F238E27FC236}">
                <a16:creationId xmlns:a16="http://schemas.microsoft.com/office/drawing/2014/main" id="{6E980737-4324-C64D-A349-C1AEDC154F2E}"/>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5250728" y="2313937"/>
            <a:ext cx="1485900" cy="1485900"/>
          </a:xfrm>
        </p:spPr>
      </p:pic>
      <p:sp>
        <p:nvSpPr>
          <p:cNvPr id="19" name="Larme 18">
            <a:extLst>
              <a:ext uri="{FF2B5EF4-FFF2-40B4-BE49-F238E27FC236}">
                <a16:creationId xmlns:a16="http://schemas.microsoft.com/office/drawing/2014/main" id="{846E60CE-57D9-1D43-B27B-B6DFBC2122D1}"/>
              </a:ext>
            </a:extLst>
          </p:cNvPr>
          <p:cNvSpPr/>
          <p:nvPr/>
        </p:nvSpPr>
        <p:spPr>
          <a:xfrm rot="4908976">
            <a:off x="3292285" y="945493"/>
            <a:ext cx="1603721" cy="1562151"/>
          </a:xfrm>
          <a:prstGeom prst="teardrop">
            <a:avLst>
              <a:gd name="adj" fmla="val 1159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a:p>
            <a:pPr algn="ctr"/>
            <a:endParaRPr lang="fr-FR" dirty="0"/>
          </a:p>
        </p:txBody>
      </p:sp>
      <p:sp>
        <p:nvSpPr>
          <p:cNvPr id="13" name="Larme 12">
            <a:extLst>
              <a:ext uri="{FF2B5EF4-FFF2-40B4-BE49-F238E27FC236}">
                <a16:creationId xmlns:a16="http://schemas.microsoft.com/office/drawing/2014/main" id="{460C34E8-2FBB-CC45-B7D7-4733020F0964}"/>
              </a:ext>
            </a:extLst>
          </p:cNvPr>
          <p:cNvSpPr/>
          <p:nvPr/>
        </p:nvSpPr>
        <p:spPr>
          <a:xfrm rot="3374096">
            <a:off x="3552997" y="2331898"/>
            <a:ext cx="1022062" cy="1008804"/>
          </a:xfrm>
          <a:prstGeom prst="teardrop">
            <a:avLst>
              <a:gd name="adj" fmla="val 1112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Larme 19">
            <a:extLst>
              <a:ext uri="{FF2B5EF4-FFF2-40B4-BE49-F238E27FC236}">
                <a16:creationId xmlns:a16="http://schemas.microsoft.com/office/drawing/2014/main" id="{32D5EB5D-C035-A940-9F74-1E2C17494E74}"/>
              </a:ext>
            </a:extLst>
          </p:cNvPr>
          <p:cNvSpPr/>
          <p:nvPr/>
        </p:nvSpPr>
        <p:spPr>
          <a:xfrm rot="160349">
            <a:off x="3441051" y="3916847"/>
            <a:ext cx="1661375" cy="1571223"/>
          </a:xfrm>
          <a:prstGeom prst="teardrop">
            <a:avLst>
              <a:gd name="adj" fmla="val 1085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Larme 20">
            <a:extLst>
              <a:ext uri="{FF2B5EF4-FFF2-40B4-BE49-F238E27FC236}">
                <a16:creationId xmlns:a16="http://schemas.microsoft.com/office/drawing/2014/main" id="{75D59992-FEF3-E94C-AED5-B1C5468F7F45}"/>
              </a:ext>
            </a:extLst>
          </p:cNvPr>
          <p:cNvSpPr/>
          <p:nvPr/>
        </p:nvSpPr>
        <p:spPr>
          <a:xfrm rot="19868079">
            <a:off x="4801349" y="4797159"/>
            <a:ext cx="993435" cy="1100611"/>
          </a:xfrm>
          <a:prstGeom prst="teardrop">
            <a:avLst>
              <a:gd name="adj" fmla="val 1112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Larme 21">
            <a:extLst>
              <a:ext uri="{FF2B5EF4-FFF2-40B4-BE49-F238E27FC236}">
                <a16:creationId xmlns:a16="http://schemas.microsoft.com/office/drawing/2014/main" id="{C50725CF-D0D4-9D44-AC06-DAC4AD20D7E5}"/>
              </a:ext>
            </a:extLst>
          </p:cNvPr>
          <p:cNvSpPr/>
          <p:nvPr/>
        </p:nvSpPr>
        <p:spPr>
          <a:xfrm rot="16588284">
            <a:off x="6738911" y="3908295"/>
            <a:ext cx="1580319" cy="1667772"/>
          </a:xfrm>
          <a:prstGeom prst="teardrop">
            <a:avLst>
              <a:gd name="adj" fmla="val 1112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Larme 22">
            <a:extLst>
              <a:ext uri="{FF2B5EF4-FFF2-40B4-BE49-F238E27FC236}">
                <a16:creationId xmlns:a16="http://schemas.microsoft.com/office/drawing/2014/main" id="{21E806E7-5A6A-8341-8C66-7B8F292CDF0F}"/>
              </a:ext>
            </a:extLst>
          </p:cNvPr>
          <p:cNvSpPr/>
          <p:nvPr/>
        </p:nvSpPr>
        <p:spPr>
          <a:xfrm rot="13990028">
            <a:off x="7164759" y="2494341"/>
            <a:ext cx="1661375" cy="1571223"/>
          </a:xfrm>
          <a:prstGeom prst="teardrop">
            <a:avLst>
              <a:gd name="adj" fmla="val 1112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Larme 23">
            <a:extLst>
              <a:ext uri="{FF2B5EF4-FFF2-40B4-BE49-F238E27FC236}">
                <a16:creationId xmlns:a16="http://schemas.microsoft.com/office/drawing/2014/main" id="{A638DC89-9503-DF4F-8D41-3D0536292B8E}"/>
              </a:ext>
            </a:extLst>
          </p:cNvPr>
          <p:cNvSpPr/>
          <p:nvPr/>
        </p:nvSpPr>
        <p:spPr>
          <a:xfrm rot="10800000">
            <a:off x="6591180" y="588438"/>
            <a:ext cx="1661375" cy="1571223"/>
          </a:xfrm>
          <a:prstGeom prst="teardrop">
            <a:avLst>
              <a:gd name="adj" fmla="val 1112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ZoneTexte 25">
            <a:extLst>
              <a:ext uri="{FF2B5EF4-FFF2-40B4-BE49-F238E27FC236}">
                <a16:creationId xmlns:a16="http://schemas.microsoft.com/office/drawing/2014/main" id="{B0716ADD-3B94-984C-912C-7B8EDF01CA55}"/>
              </a:ext>
            </a:extLst>
          </p:cNvPr>
          <p:cNvSpPr txBox="1"/>
          <p:nvPr/>
        </p:nvSpPr>
        <p:spPr>
          <a:xfrm>
            <a:off x="6779351" y="1222574"/>
            <a:ext cx="1166547" cy="430887"/>
          </a:xfrm>
          <a:prstGeom prst="rect">
            <a:avLst/>
          </a:prstGeom>
          <a:noFill/>
        </p:spPr>
        <p:txBody>
          <a:bodyPr wrap="square" rtlCol="0">
            <a:spAutoFit/>
          </a:bodyPr>
          <a:lstStyle/>
          <a:p>
            <a:pPr algn="ctr"/>
            <a:r>
              <a:rPr lang="fr-FR" sz="2200" b="1" dirty="0">
                <a:solidFill>
                  <a:schemeClr val="bg1"/>
                </a:solidFill>
              </a:rPr>
              <a:t>Autorité</a:t>
            </a:r>
          </a:p>
        </p:txBody>
      </p:sp>
      <p:sp>
        <p:nvSpPr>
          <p:cNvPr id="27" name="ZoneTexte 26">
            <a:extLst>
              <a:ext uri="{FF2B5EF4-FFF2-40B4-BE49-F238E27FC236}">
                <a16:creationId xmlns:a16="http://schemas.microsoft.com/office/drawing/2014/main" id="{824BD5C2-3A02-3E43-B8F2-7C4EFDAD0FD2}"/>
              </a:ext>
            </a:extLst>
          </p:cNvPr>
          <p:cNvSpPr txBox="1"/>
          <p:nvPr/>
        </p:nvSpPr>
        <p:spPr>
          <a:xfrm>
            <a:off x="7412963" y="3049997"/>
            <a:ext cx="1144171" cy="430887"/>
          </a:xfrm>
          <a:prstGeom prst="rect">
            <a:avLst/>
          </a:prstGeom>
          <a:noFill/>
        </p:spPr>
        <p:txBody>
          <a:bodyPr wrap="square" rtlCol="0">
            <a:spAutoFit/>
          </a:bodyPr>
          <a:lstStyle/>
          <a:p>
            <a:r>
              <a:rPr lang="fr-FR" sz="2200" b="1" dirty="0">
                <a:solidFill>
                  <a:schemeClr val="bg1"/>
                </a:solidFill>
              </a:rPr>
              <a:t>Alliance</a:t>
            </a:r>
          </a:p>
        </p:txBody>
      </p:sp>
      <p:sp>
        <p:nvSpPr>
          <p:cNvPr id="28" name="ZoneTexte 27">
            <a:extLst>
              <a:ext uri="{FF2B5EF4-FFF2-40B4-BE49-F238E27FC236}">
                <a16:creationId xmlns:a16="http://schemas.microsoft.com/office/drawing/2014/main" id="{45325A09-8DBF-DB46-988B-DB97D3810FFD}"/>
              </a:ext>
            </a:extLst>
          </p:cNvPr>
          <p:cNvSpPr txBox="1"/>
          <p:nvPr/>
        </p:nvSpPr>
        <p:spPr>
          <a:xfrm>
            <a:off x="6848280" y="4487014"/>
            <a:ext cx="1445680" cy="430887"/>
          </a:xfrm>
          <a:prstGeom prst="rect">
            <a:avLst/>
          </a:prstGeom>
          <a:noFill/>
        </p:spPr>
        <p:txBody>
          <a:bodyPr wrap="square" rtlCol="0">
            <a:spAutoFit/>
          </a:bodyPr>
          <a:lstStyle/>
          <a:p>
            <a:r>
              <a:rPr lang="fr-FR" sz="2200" b="1" dirty="0">
                <a:solidFill>
                  <a:schemeClr val="bg1"/>
                </a:solidFill>
              </a:rPr>
              <a:t>Confiance</a:t>
            </a:r>
          </a:p>
        </p:txBody>
      </p:sp>
      <p:sp>
        <p:nvSpPr>
          <p:cNvPr id="29" name="ZoneTexte 28">
            <a:extLst>
              <a:ext uri="{FF2B5EF4-FFF2-40B4-BE49-F238E27FC236}">
                <a16:creationId xmlns:a16="http://schemas.microsoft.com/office/drawing/2014/main" id="{5CC24EC8-0F1E-BF4B-A2AB-D2696CB005B8}"/>
              </a:ext>
            </a:extLst>
          </p:cNvPr>
          <p:cNvSpPr txBox="1"/>
          <p:nvPr/>
        </p:nvSpPr>
        <p:spPr>
          <a:xfrm>
            <a:off x="4794476" y="5139892"/>
            <a:ext cx="1110458" cy="369332"/>
          </a:xfrm>
          <a:prstGeom prst="rect">
            <a:avLst/>
          </a:prstGeom>
          <a:noFill/>
        </p:spPr>
        <p:txBody>
          <a:bodyPr wrap="square" rtlCol="0">
            <a:spAutoFit/>
          </a:bodyPr>
          <a:lstStyle/>
          <a:p>
            <a:r>
              <a:rPr lang="fr-FR" dirty="0">
                <a:solidFill>
                  <a:schemeClr val="bg2"/>
                </a:solidFill>
              </a:rPr>
              <a:t>Douceur</a:t>
            </a:r>
          </a:p>
        </p:txBody>
      </p:sp>
      <p:sp>
        <p:nvSpPr>
          <p:cNvPr id="30" name="ZoneTexte 29">
            <a:extLst>
              <a:ext uri="{FF2B5EF4-FFF2-40B4-BE49-F238E27FC236}">
                <a16:creationId xmlns:a16="http://schemas.microsoft.com/office/drawing/2014/main" id="{F218B643-BEF4-9546-86D3-4FF88CD9B4E7}"/>
              </a:ext>
            </a:extLst>
          </p:cNvPr>
          <p:cNvSpPr txBox="1"/>
          <p:nvPr/>
        </p:nvSpPr>
        <p:spPr>
          <a:xfrm>
            <a:off x="3622399" y="4511029"/>
            <a:ext cx="1413028" cy="430887"/>
          </a:xfrm>
          <a:prstGeom prst="rect">
            <a:avLst/>
          </a:prstGeom>
          <a:noFill/>
        </p:spPr>
        <p:txBody>
          <a:bodyPr wrap="square" rtlCol="0">
            <a:spAutoFit/>
          </a:bodyPr>
          <a:lstStyle/>
          <a:p>
            <a:r>
              <a:rPr lang="fr-FR" sz="2200" b="1" dirty="0">
                <a:solidFill>
                  <a:schemeClr val="bg1"/>
                </a:solidFill>
              </a:rPr>
              <a:t>Médiation</a:t>
            </a:r>
            <a:endParaRPr lang="fr-FR" sz="2200" dirty="0">
              <a:solidFill>
                <a:schemeClr val="bg1"/>
              </a:solidFill>
            </a:endParaRPr>
          </a:p>
        </p:txBody>
      </p:sp>
      <p:sp>
        <p:nvSpPr>
          <p:cNvPr id="31" name="ZoneTexte 30">
            <a:extLst>
              <a:ext uri="{FF2B5EF4-FFF2-40B4-BE49-F238E27FC236}">
                <a16:creationId xmlns:a16="http://schemas.microsoft.com/office/drawing/2014/main" id="{3B272DE1-A93D-704F-A574-16141CB9C323}"/>
              </a:ext>
            </a:extLst>
          </p:cNvPr>
          <p:cNvSpPr txBox="1"/>
          <p:nvPr/>
        </p:nvSpPr>
        <p:spPr>
          <a:xfrm>
            <a:off x="8321516" y="361702"/>
            <a:ext cx="3488623" cy="1200329"/>
          </a:xfrm>
          <a:prstGeom prst="rect">
            <a:avLst/>
          </a:prstGeom>
          <a:noFill/>
        </p:spPr>
        <p:txBody>
          <a:bodyPr wrap="square" rtlCol="0">
            <a:spAutoFit/>
          </a:bodyPr>
          <a:lstStyle/>
          <a:p>
            <a:pPr algn="r"/>
            <a:r>
              <a:rPr lang="fr-FR" dirty="0">
                <a:highlight>
                  <a:srgbClr val="B6D4DF"/>
                </a:highlight>
              </a:rPr>
              <a:t>Autorité reçue des jeunes</a:t>
            </a:r>
            <a:r>
              <a:rPr lang="fr-FR" dirty="0"/>
              <a:t>, dans la relation éducative</a:t>
            </a:r>
          </a:p>
          <a:p>
            <a:pPr algn="r"/>
            <a:r>
              <a:rPr lang="fr-FR" dirty="0">
                <a:highlight>
                  <a:srgbClr val="B6D4DF"/>
                </a:highlight>
              </a:rPr>
              <a:t>Autorité construite </a:t>
            </a:r>
            <a:r>
              <a:rPr lang="fr-FR" dirty="0"/>
              <a:t>par un regard d’</a:t>
            </a:r>
            <a:r>
              <a:rPr lang="fr-FR" dirty="0">
                <a:highlight>
                  <a:srgbClr val="B6D4DF"/>
                </a:highlight>
              </a:rPr>
              <a:t>affection</a:t>
            </a:r>
            <a:r>
              <a:rPr lang="fr-FR" dirty="0"/>
              <a:t> sur le jeune</a:t>
            </a:r>
          </a:p>
        </p:txBody>
      </p:sp>
      <p:sp>
        <p:nvSpPr>
          <p:cNvPr id="33" name="ZoneTexte 32">
            <a:extLst>
              <a:ext uri="{FF2B5EF4-FFF2-40B4-BE49-F238E27FC236}">
                <a16:creationId xmlns:a16="http://schemas.microsoft.com/office/drawing/2014/main" id="{EA4CC0C5-86B2-6748-9BEF-7A0B61B82E09}"/>
              </a:ext>
            </a:extLst>
          </p:cNvPr>
          <p:cNvSpPr txBox="1"/>
          <p:nvPr/>
        </p:nvSpPr>
        <p:spPr>
          <a:xfrm>
            <a:off x="8921332" y="2749964"/>
            <a:ext cx="2825251" cy="1477328"/>
          </a:xfrm>
          <a:prstGeom prst="rect">
            <a:avLst/>
          </a:prstGeom>
          <a:noFill/>
        </p:spPr>
        <p:txBody>
          <a:bodyPr wrap="square" rtlCol="0">
            <a:spAutoFit/>
          </a:bodyPr>
          <a:lstStyle/>
          <a:p>
            <a:pPr algn="r"/>
            <a:r>
              <a:rPr lang="fr-FR" dirty="0">
                <a:highlight>
                  <a:srgbClr val="B6D4DF"/>
                </a:highlight>
              </a:rPr>
              <a:t>Le jeune partenaire du processus éducatif. </a:t>
            </a:r>
          </a:p>
          <a:p>
            <a:pPr algn="r"/>
            <a:r>
              <a:rPr lang="fr-FR" dirty="0"/>
              <a:t>Sans lui, rien n’est possible et l’éducateur n’est rien. </a:t>
            </a:r>
          </a:p>
          <a:p>
            <a:endParaRPr lang="fr-FR" dirty="0"/>
          </a:p>
        </p:txBody>
      </p:sp>
      <p:sp>
        <p:nvSpPr>
          <p:cNvPr id="34" name="ZoneTexte 33">
            <a:extLst>
              <a:ext uri="{FF2B5EF4-FFF2-40B4-BE49-F238E27FC236}">
                <a16:creationId xmlns:a16="http://schemas.microsoft.com/office/drawing/2014/main" id="{33555876-3BB8-C649-8C8C-C10874EA5CBE}"/>
              </a:ext>
            </a:extLst>
          </p:cNvPr>
          <p:cNvSpPr txBox="1"/>
          <p:nvPr/>
        </p:nvSpPr>
        <p:spPr>
          <a:xfrm>
            <a:off x="8109857" y="4712495"/>
            <a:ext cx="4139561" cy="1754326"/>
          </a:xfrm>
          <a:prstGeom prst="rect">
            <a:avLst/>
          </a:prstGeom>
          <a:noFill/>
        </p:spPr>
        <p:txBody>
          <a:bodyPr wrap="square" rtlCol="0">
            <a:spAutoFit/>
          </a:bodyPr>
          <a:lstStyle/>
          <a:p>
            <a:pPr algn="r"/>
            <a:r>
              <a:rPr lang="fr-FR" dirty="0"/>
              <a:t>Confiance ouverte de </a:t>
            </a:r>
            <a:r>
              <a:rPr lang="fr-FR" dirty="0">
                <a:highlight>
                  <a:srgbClr val="B6D4DF"/>
                </a:highlight>
              </a:rPr>
              <a:t>la « familiarité » </a:t>
            </a:r>
            <a:r>
              <a:rPr lang="fr-FR" dirty="0"/>
              <a:t>: </a:t>
            </a:r>
            <a:r>
              <a:rPr lang="fr-FR" dirty="0">
                <a:highlight>
                  <a:srgbClr val="B6D4DF"/>
                </a:highlight>
              </a:rPr>
              <a:t>esprit de famille et d’égalité</a:t>
            </a:r>
          </a:p>
          <a:p>
            <a:pPr algn="r"/>
            <a:r>
              <a:rPr lang="fr-FR" dirty="0"/>
              <a:t>Le jeune aussi a quelque chose à donner à l’adulte – qui a besoin de lui. </a:t>
            </a:r>
          </a:p>
          <a:p>
            <a:pPr algn="r"/>
            <a:r>
              <a:rPr lang="fr-FR" dirty="0">
                <a:highlight>
                  <a:srgbClr val="B6D4DF"/>
                </a:highlight>
              </a:rPr>
              <a:t>Participation réciproque à la vie d’autrui</a:t>
            </a:r>
            <a:r>
              <a:rPr lang="fr-FR" dirty="0"/>
              <a:t>.</a:t>
            </a:r>
          </a:p>
          <a:p>
            <a:endParaRPr lang="fr-FR" dirty="0"/>
          </a:p>
        </p:txBody>
      </p:sp>
      <p:sp>
        <p:nvSpPr>
          <p:cNvPr id="36" name="ZoneTexte 35">
            <a:extLst>
              <a:ext uri="{FF2B5EF4-FFF2-40B4-BE49-F238E27FC236}">
                <a16:creationId xmlns:a16="http://schemas.microsoft.com/office/drawing/2014/main" id="{AF1FBB86-7B69-2945-90F9-26AB3FCC1FF3}"/>
              </a:ext>
            </a:extLst>
          </p:cNvPr>
          <p:cNvSpPr txBox="1"/>
          <p:nvPr/>
        </p:nvSpPr>
        <p:spPr>
          <a:xfrm>
            <a:off x="821827" y="4627407"/>
            <a:ext cx="2951330" cy="1200329"/>
          </a:xfrm>
          <a:prstGeom prst="rect">
            <a:avLst/>
          </a:prstGeom>
          <a:noFill/>
        </p:spPr>
        <p:txBody>
          <a:bodyPr wrap="square" rtlCol="0">
            <a:spAutoFit/>
          </a:bodyPr>
          <a:lstStyle/>
          <a:p>
            <a:r>
              <a:rPr lang="fr-FR" dirty="0">
                <a:solidFill>
                  <a:schemeClr val="tx2"/>
                </a:solidFill>
                <a:highlight>
                  <a:srgbClr val="B6D4DF"/>
                </a:highlight>
              </a:rPr>
              <a:t>Parrainage, tutorat entre jeunes, entre milieux sociaux </a:t>
            </a:r>
            <a:r>
              <a:rPr lang="fr-FR" dirty="0"/>
              <a:t>pour plus de cohésion sociale.</a:t>
            </a:r>
          </a:p>
        </p:txBody>
      </p:sp>
      <p:sp>
        <p:nvSpPr>
          <p:cNvPr id="37" name="ZoneTexte 36">
            <a:extLst>
              <a:ext uri="{FF2B5EF4-FFF2-40B4-BE49-F238E27FC236}">
                <a16:creationId xmlns:a16="http://schemas.microsoft.com/office/drawing/2014/main" id="{B6C3113E-E39A-6742-8A8A-FDA71B91806A}"/>
              </a:ext>
            </a:extLst>
          </p:cNvPr>
          <p:cNvSpPr txBox="1"/>
          <p:nvPr/>
        </p:nvSpPr>
        <p:spPr>
          <a:xfrm>
            <a:off x="821536" y="327580"/>
            <a:ext cx="2477330" cy="2585323"/>
          </a:xfrm>
          <a:prstGeom prst="rect">
            <a:avLst/>
          </a:prstGeom>
          <a:noFill/>
        </p:spPr>
        <p:txBody>
          <a:bodyPr wrap="square" rtlCol="0">
            <a:spAutoFit/>
          </a:bodyPr>
          <a:lstStyle/>
          <a:p>
            <a:r>
              <a:rPr lang="fr-FR" dirty="0">
                <a:highlight>
                  <a:srgbClr val="B6D4DF"/>
                </a:highlight>
              </a:rPr>
              <a:t>Droit au respect de l’enfant : l’accueillir comme sujet.</a:t>
            </a:r>
          </a:p>
          <a:p>
            <a:r>
              <a:rPr lang="fr-FR" dirty="0"/>
              <a:t>« Éduquer ne signifie pas dresser mais s’adresser ».</a:t>
            </a:r>
          </a:p>
          <a:p>
            <a:r>
              <a:rPr lang="fr-FR" dirty="0"/>
              <a:t>Respecter d’abord ceux qui ne respectent pas les maitres. </a:t>
            </a:r>
          </a:p>
        </p:txBody>
      </p:sp>
      <p:sp>
        <p:nvSpPr>
          <p:cNvPr id="38" name="Larme 37">
            <a:extLst>
              <a:ext uri="{FF2B5EF4-FFF2-40B4-BE49-F238E27FC236}">
                <a16:creationId xmlns:a16="http://schemas.microsoft.com/office/drawing/2014/main" id="{A5A8A4BB-10D1-5143-8CF5-31AD26D94424}"/>
              </a:ext>
            </a:extLst>
          </p:cNvPr>
          <p:cNvSpPr/>
          <p:nvPr/>
        </p:nvSpPr>
        <p:spPr>
          <a:xfrm rot="12505170">
            <a:off x="7579268" y="1801112"/>
            <a:ext cx="851388" cy="843565"/>
          </a:xfrm>
          <a:prstGeom prst="teardrop">
            <a:avLst>
              <a:gd name="adj" fmla="val 1112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Larme 38">
            <a:extLst>
              <a:ext uri="{FF2B5EF4-FFF2-40B4-BE49-F238E27FC236}">
                <a16:creationId xmlns:a16="http://schemas.microsoft.com/office/drawing/2014/main" id="{F3F0547F-C171-FD41-A8FE-D0ED831E827E}"/>
              </a:ext>
            </a:extLst>
          </p:cNvPr>
          <p:cNvSpPr/>
          <p:nvPr/>
        </p:nvSpPr>
        <p:spPr>
          <a:xfrm rot="8380700">
            <a:off x="5722008" y="87391"/>
            <a:ext cx="1073927" cy="1131823"/>
          </a:xfrm>
          <a:prstGeom prst="teardrop">
            <a:avLst>
              <a:gd name="adj" fmla="val 1112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ZoneTexte 39">
            <a:extLst>
              <a:ext uri="{FF2B5EF4-FFF2-40B4-BE49-F238E27FC236}">
                <a16:creationId xmlns:a16="http://schemas.microsoft.com/office/drawing/2014/main" id="{CBFD935D-E4B2-6647-BCBF-CA5207D20DAD}"/>
              </a:ext>
            </a:extLst>
          </p:cNvPr>
          <p:cNvSpPr txBox="1"/>
          <p:nvPr/>
        </p:nvSpPr>
        <p:spPr>
          <a:xfrm>
            <a:off x="3528957" y="1589119"/>
            <a:ext cx="1196573" cy="430887"/>
          </a:xfrm>
          <a:prstGeom prst="rect">
            <a:avLst/>
          </a:prstGeom>
          <a:noFill/>
        </p:spPr>
        <p:txBody>
          <a:bodyPr wrap="square" rtlCol="0">
            <a:spAutoFit/>
          </a:bodyPr>
          <a:lstStyle/>
          <a:p>
            <a:r>
              <a:rPr lang="fr-FR" sz="2200" b="1" dirty="0">
                <a:solidFill>
                  <a:schemeClr val="bg1"/>
                </a:solidFill>
              </a:rPr>
              <a:t>Respect</a:t>
            </a:r>
          </a:p>
        </p:txBody>
      </p:sp>
      <p:sp>
        <p:nvSpPr>
          <p:cNvPr id="41" name="ZoneTexte 40">
            <a:extLst>
              <a:ext uri="{FF2B5EF4-FFF2-40B4-BE49-F238E27FC236}">
                <a16:creationId xmlns:a16="http://schemas.microsoft.com/office/drawing/2014/main" id="{C977CD86-0B3D-B949-8B60-8FE406A0DE13}"/>
              </a:ext>
            </a:extLst>
          </p:cNvPr>
          <p:cNvSpPr txBox="1"/>
          <p:nvPr/>
        </p:nvSpPr>
        <p:spPr>
          <a:xfrm>
            <a:off x="7692717" y="2035648"/>
            <a:ext cx="624489" cy="369332"/>
          </a:xfrm>
          <a:prstGeom prst="rect">
            <a:avLst/>
          </a:prstGeom>
          <a:noFill/>
        </p:spPr>
        <p:txBody>
          <a:bodyPr wrap="square" rtlCol="0">
            <a:spAutoFit/>
          </a:bodyPr>
          <a:lstStyle/>
          <a:p>
            <a:r>
              <a:rPr lang="fr-FR" dirty="0">
                <a:solidFill>
                  <a:schemeClr val="bg2"/>
                </a:solidFill>
              </a:rPr>
              <a:t>Jeu</a:t>
            </a:r>
          </a:p>
        </p:txBody>
      </p:sp>
      <p:sp>
        <p:nvSpPr>
          <p:cNvPr id="42" name="Larme 41">
            <a:extLst>
              <a:ext uri="{FF2B5EF4-FFF2-40B4-BE49-F238E27FC236}">
                <a16:creationId xmlns:a16="http://schemas.microsoft.com/office/drawing/2014/main" id="{ADE03903-D6D1-B149-A6A5-3CD762D1BBDF}"/>
              </a:ext>
            </a:extLst>
          </p:cNvPr>
          <p:cNvSpPr/>
          <p:nvPr/>
        </p:nvSpPr>
        <p:spPr>
          <a:xfrm rot="6762718">
            <a:off x="4632976" y="539527"/>
            <a:ext cx="1237118" cy="1172893"/>
          </a:xfrm>
          <a:prstGeom prst="teardrop">
            <a:avLst>
              <a:gd name="adj" fmla="val 1106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ZoneTexte 45">
            <a:extLst>
              <a:ext uri="{FF2B5EF4-FFF2-40B4-BE49-F238E27FC236}">
                <a16:creationId xmlns:a16="http://schemas.microsoft.com/office/drawing/2014/main" id="{774C0EFE-6448-F843-8178-6D2DE13E88B7}"/>
              </a:ext>
            </a:extLst>
          </p:cNvPr>
          <p:cNvSpPr txBox="1"/>
          <p:nvPr/>
        </p:nvSpPr>
        <p:spPr>
          <a:xfrm>
            <a:off x="5933293" y="468636"/>
            <a:ext cx="657887" cy="369332"/>
          </a:xfrm>
          <a:prstGeom prst="rect">
            <a:avLst/>
          </a:prstGeom>
          <a:noFill/>
        </p:spPr>
        <p:txBody>
          <a:bodyPr wrap="square" rtlCol="0">
            <a:spAutoFit/>
          </a:bodyPr>
          <a:lstStyle/>
          <a:p>
            <a:r>
              <a:rPr lang="fr-FR" dirty="0">
                <a:solidFill>
                  <a:schemeClr val="bg2"/>
                </a:solidFill>
              </a:rPr>
              <a:t>Joie</a:t>
            </a:r>
          </a:p>
        </p:txBody>
      </p:sp>
      <p:sp>
        <p:nvSpPr>
          <p:cNvPr id="47" name="ZoneTexte 46">
            <a:extLst>
              <a:ext uri="{FF2B5EF4-FFF2-40B4-BE49-F238E27FC236}">
                <a16:creationId xmlns:a16="http://schemas.microsoft.com/office/drawing/2014/main" id="{AEDF7967-76AC-DE45-B813-B68DB2ADDD97}"/>
              </a:ext>
            </a:extLst>
          </p:cNvPr>
          <p:cNvSpPr txBox="1"/>
          <p:nvPr/>
        </p:nvSpPr>
        <p:spPr>
          <a:xfrm>
            <a:off x="3661719" y="2746158"/>
            <a:ext cx="1116448" cy="369332"/>
          </a:xfrm>
          <a:prstGeom prst="rect">
            <a:avLst/>
          </a:prstGeom>
          <a:noFill/>
        </p:spPr>
        <p:txBody>
          <a:bodyPr wrap="square" rtlCol="0">
            <a:spAutoFit/>
          </a:bodyPr>
          <a:lstStyle/>
          <a:p>
            <a:r>
              <a:rPr lang="fr-FR" dirty="0">
                <a:solidFill>
                  <a:schemeClr val="bg2"/>
                </a:solidFill>
              </a:rPr>
              <a:t>Présence</a:t>
            </a:r>
          </a:p>
        </p:txBody>
      </p:sp>
      <p:sp>
        <p:nvSpPr>
          <p:cNvPr id="48" name="ZoneTexte 47">
            <a:extLst>
              <a:ext uri="{FF2B5EF4-FFF2-40B4-BE49-F238E27FC236}">
                <a16:creationId xmlns:a16="http://schemas.microsoft.com/office/drawing/2014/main" id="{0D217510-D060-0C4F-AA39-7987179F4D32}"/>
              </a:ext>
            </a:extLst>
          </p:cNvPr>
          <p:cNvSpPr txBox="1"/>
          <p:nvPr/>
        </p:nvSpPr>
        <p:spPr>
          <a:xfrm>
            <a:off x="4722960" y="1019174"/>
            <a:ext cx="1176112" cy="338554"/>
          </a:xfrm>
          <a:prstGeom prst="rect">
            <a:avLst/>
          </a:prstGeom>
          <a:noFill/>
        </p:spPr>
        <p:txBody>
          <a:bodyPr wrap="square" rtlCol="0">
            <a:spAutoFit/>
          </a:bodyPr>
          <a:lstStyle/>
          <a:p>
            <a:r>
              <a:rPr lang="fr-FR" sz="1600" dirty="0">
                <a:solidFill>
                  <a:schemeClr val="bg2"/>
                </a:solidFill>
              </a:rPr>
              <a:t>Prévention </a:t>
            </a:r>
          </a:p>
        </p:txBody>
      </p:sp>
      <p:sp>
        <p:nvSpPr>
          <p:cNvPr id="49" name="Larme 48">
            <a:extLst>
              <a:ext uri="{FF2B5EF4-FFF2-40B4-BE49-F238E27FC236}">
                <a16:creationId xmlns:a16="http://schemas.microsoft.com/office/drawing/2014/main" id="{48D8299A-823D-8B45-A366-8E92B4395E7F}"/>
              </a:ext>
            </a:extLst>
          </p:cNvPr>
          <p:cNvSpPr/>
          <p:nvPr/>
        </p:nvSpPr>
        <p:spPr>
          <a:xfrm rot="18054371">
            <a:off x="5706980" y="4468247"/>
            <a:ext cx="1166868" cy="1058294"/>
          </a:xfrm>
          <a:prstGeom prst="teardrop">
            <a:avLst>
              <a:gd name="adj" fmla="val 1112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 name="ZoneTexte 49">
            <a:extLst>
              <a:ext uri="{FF2B5EF4-FFF2-40B4-BE49-F238E27FC236}">
                <a16:creationId xmlns:a16="http://schemas.microsoft.com/office/drawing/2014/main" id="{A175E388-B754-5D4C-93E2-56CB3E09674D}"/>
              </a:ext>
            </a:extLst>
          </p:cNvPr>
          <p:cNvSpPr txBox="1"/>
          <p:nvPr/>
        </p:nvSpPr>
        <p:spPr>
          <a:xfrm>
            <a:off x="5739050" y="4792814"/>
            <a:ext cx="1064109" cy="369332"/>
          </a:xfrm>
          <a:prstGeom prst="rect">
            <a:avLst/>
          </a:prstGeom>
          <a:noFill/>
        </p:spPr>
        <p:txBody>
          <a:bodyPr wrap="square" rtlCol="0">
            <a:spAutoFit/>
          </a:bodyPr>
          <a:lstStyle/>
          <a:p>
            <a:r>
              <a:rPr lang="fr-FR" dirty="0">
                <a:solidFill>
                  <a:schemeClr val="bg2"/>
                </a:solidFill>
              </a:rPr>
              <a:t>Réussite</a:t>
            </a:r>
          </a:p>
        </p:txBody>
      </p:sp>
      <p:sp>
        <p:nvSpPr>
          <p:cNvPr id="51" name="Larme 50">
            <a:extLst>
              <a:ext uri="{FF2B5EF4-FFF2-40B4-BE49-F238E27FC236}">
                <a16:creationId xmlns:a16="http://schemas.microsoft.com/office/drawing/2014/main" id="{14D02328-74C7-FF47-8573-4FC43D068982}"/>
              </a:ext>
            </a:extLst>
          </p:cNvPr>
          <p:cNvSpPr/>
          <p:nvPr/>
        </p:nvSpPr>
        <p:spPr>
          <a:xfrm rot="1479000">
            <a:off x="3234408" y="3343618"/>
            <a:ext cx="1166868" cy="1058294"/>
          </a:xfrm>
          <a:prstGeom prst="teardrop">
            <a:avLst>
              <a:gd name="adj" fmla="val 1112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ZoneTexte 51">
            <a:extLst>
              <a:ext uri="{FF2B5EF4-FFF2-40B4-BE49-F238E27FC236}">
                <a16:creationId xmlns:a16="http://schemas.microsoft.com/office/drawing/2014/main" id="{38A39343-BB1D-2844-992D-64F5DC829949}"/>
              </a:ext>
            </a:extLst>
          </p:cNvPr>
          <p:cNvSpPr txBox="1"/>
          <p:nvPr/>
        </p:nvSpPr>
        <p:spPr>
          <a:xfrm>
            <a:off x="3314218" y="3619993"/>
            <a:ext cx="1123391" cy="369332"/>
          </a:xfrm>
          <a:prstGeom prst="rect">
            <a:avLst/>
          </a:prstGeom>
          <a:noFill/>
        </p:spPr>
        <p:txBody>
          <a:bodyPr wrap="square" rtlCol="0">
            <a:spAutoFit/>
          </a:bodyPr>
          <a:lstStyle/>
          <a:p>
            <a:r>
              <a:rPr lang="fr-FR" dirty="0">
                <a:solidFill>
                  <a:schemeClr val="bg2"/>
                </a:solidFill>
              </a:rPr>
              <a:t>Sanction</a:t>
            </a:r>
          </a:p>
        </p:txBody>
      </p:sp>
    </p:spTree>
    <p:extLst>
      <p:ext uri="{BB962C8B-B14F-4D97-AF65-F5344CB8AC3E}">
        <p14:creationId xmlns:p14="http://schemas.microsoft.com/office/powerpoint/2010/main" val="34302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fade">
                                      <p:cBhvr>
                                        <p:cTn id="88" dur="500"/>
                                        <p:tgtEl>
                                          <p:spTgt spid="5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fade">
                                      <p:cBhvr>
                                        <p:cTn id="91" dur="500"/>
                                        <p:tgtEl>
                                          <p:spTgt spid="5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fade">
                                      <p:cBhvr>
                                        <p:cTn id="99" dur="500"/>
                                        <p:tgtEl>
                                          <p:spTgt spid="47"/>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9"/>
                                        </p:tgtEl>
                                        <p:attrNameLst>
                                          <p:attrName>style.visibility</p:attrName>
                                        </p:attrNameLst>
                                      </p:cBhvr>
                                      <p:to>
                                        <p:strVal val="visible"/>
                                      </p:to>
                                    </p:set>
                                    <p:animEffect transition="in" filter="fade">
                                      <p:cBhvr>
                                        <p:cTn id="104" dur="500"/>
                                        <p:tgtEl>
                                          <p:spTgt spid="1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fade">
                                      <p:cBhvr>
                                        <p:cTn id="107" dur="500"/>
                                        <p:tgtEl>
                                          <p:spTgt spid="4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fade">
                                      <p:cBhvr>
                                        <p:cTn id="115" dur="500"/>
                                        <p:tgtEl>
                                          <p:spTgt spid="4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8"/>
                                        </p:tgtEl>
                                        <p:attrNameLst>
                                          <p:attrName>style.visibility</p:attrName>
                                        </p:attrNameLst>
                                      </p:cBhvr>
                                      <p:to>
                                        <p:strVal val="visible"/>
                                      </p:to>
                                    </p:set>
                                    <p:animEffect transition="in" filter="fade">
                                      <p:cBhvr>
                                        <p:cTn id="11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P spid="20" grpId="0" animBg="1"/>
      <p:bldP spid="21" grpId="0" animBg="1"/>
      <p:bldP spid="22" grpId="0" animBg="1"/>
      <p:bldP spid="23" grpId="0" animBg="1"/>
      <p:bldP spid="24" grpId="0" animBg="1"/>
      <p:bldP spid="26" grpId="0"/>
      <p:bldP spid="27" grpId="0"/>
      <p:bldP spid="28" grpId="0"/>
      <p:bldP spid="29" grpId="0"/>
      <p:bldP spid="30" grpId="0"/>
      <p:bldP spid="31" grpId="0"/>
      <p:bldP spid="33" grpId="0"/>
      <p:bldP spid="34" grpId="0"/>
      <p:bldP spid="36" grpId="0"/>
      <p:bldP spid="37" grpId="0"/>
      <p:bldP spid="38" grpId="0" animBg="1"/>
      <p:bldP spid="39" grpId="0" animBg="1"/>
      <p:bldP spid="40" grpId="0"/>
      <p:bldP spid="41" grpId="0"/>
      <p:bldP spid="42" grpId="0" animBg="1"/>
      <p:bldP spid="46" grpId="0"/>
      <p:bldP spid="47" grpId="0"/>
      <p:bldP spid="48" grpId="0"/>
      <p:bldP spid="49" grpId="0" animBg="1"/>
      <p:bldP spid="50" grpId="0"/>
      <p:bldP spid="51" grpId="0" animBg="1"/>
      <p:bldP spid="5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974CA1-7F7F-6E42-888E-2F57C70C0275}"/>
              </a:ext>
            </a:extLst>
          </p:cNvPr>
          <p:cNvSpPr>
            <a:spLocks noGrp="1"/>
          </p:cNvSpPr>
          <p:nvPr>
            <p:ph type="title"/>
          </p:nvPr>
        </p:nvSpPr>
        <p:spPr>
          <a:xfrm>
            <a:off x="1371600" y="343711"/>
            <a:ext cx="9601200" cy="646889"/>
          </a:xfrm>
        </p:spPr>
        <p:txBody>
          <a:bodyPr>
            <a:normAutofit/>
          </a:bodyPr>
          <a:lstStyle/>
          <a:p>
            <a:r>
              <a:rPr lang="fr-FR" sz="3600" dirty="0"/>
              <a:t>Les paradoxes de la méthode mutuelle </a:t>
            </a:r>
          </a:p>
        </p:txBody>
      </p:sp>
      <p:sp>
        <p:nvSpPr>
          <p:cNvPr id="3" name="Espace réservé du contenu 2">
            <a:extLst>
              <a:ext uri="{FF2B5EF4-FFF2-40B4-BE49-F238E27FC236}">
                <a16:creationId xmlns:a16="http://schemas.microsoft.com/office/drawing/2014/main" id="{E1A5F6A8-AA57-784E-986D-42B1662166F8}"/>
              </a:ext>
            </a:extLst>
          </p:cNvPr>
          <p:cNvSpPr>
            <a:spLocks noGrp="1"/>
          </p:cNvSpPr>
          <p:nvPr>
            <p:ph idx="1"/>
          </p:nvPr>
        </p:nvSpPr>
        <p:spPr>
          <a:xfrm>
            <a:off x="1371600" y="1139779"/>
            <a:ext cx="10463011" cy="5374510"/>
          </a:xfrm>
        </p:spPr>
        <p:txBody>
          <a:bodyPr>
            <a:normAutofit lnSpcReduction="10000"/>
          </a:bodyPr>
          <a:lstStyle/>
          <a:p>
            <a:r>
              <a:rPr lang="fr-FR" sz="2400" dirty="0"/>
              <a:t>Recensée dès le XVII</a:t>
            </a:r>
            <a:r>
              <a:rPr lang="fr-FR" sz="2400" baseline="30000" dirty="0"/>
              <a:t>e</a:t>
            </a:r>
            <a:r>
              <a:rPr lang="fr-FR" sz="2400" dirty="0"/>
              <a:t> siècle en Inde puis exportée en Europe. Des pratiques variées recensées en Europe du XIX</a:t>
            </a:r>
            <a:r>
              <a:rPr lang="fr-FR" sz="2400" baseline="30000" dirty="0"/>
              <a:t>e</a:t>
            </a:r>
            <a:r>
              <a:rPr lang="fr-FR" sz="2400" dirty="0"/>
              <a:t> siècle à aujourd’hui.</a:t>
            </a:r>
          </a:p>
          <a:p>
            <a:r>
              <a:rPr lang="fr-FR" sz="2400" dirty="0"/>
              <a:t>Cohabitation en classe d’élèves de différents âges et niveaux. </a:t>
            </a:r>
          </a:p>
          <a:p>
            <a:r>
              <a:rPr lang="fr-FR" sz="2400" dirty="0"/>
              <a:t>Mise en pratique du </a:t>
            </a:r>
            <a:r>
              <a:rPr lang="fr-FR" sz="2400" dirty="0">
                <a:solidFill>
                  <a:srgbClr val="56838C"/>
                </a:solidFill>
              </a:rPr>
              <a:t>monitorat</a:t>
            </a:r>
            <a:r>
              <a:rPr lang="fr-FR" sz="2400" dirty="0"/>
              <a:t> conceptualisé par Comenius au XVII</a:t>
            </a:r>
            <a:r>
              <a:rPr lang="fr-FR" sz="2400" baseline="30000" dirty="0"/>
              <a:t>e</a:t>
            </a:r>
            <a:r>
              <a:rPr lang="fr-FR" sz="2400" dirty="0"/>
              <a:t> siècle, initié dès l’Antiquité par Quintilien (</a:t>
            </a:r>
            <a:r>
              <a:rPr lang="fr-FR" sz="2400" i="1" dirty="0"/>
              <a:t>De l’institution oratoire</a:t>
            </a:r>
            <a:r>
              <a:rPr lang="fr-FR" sz="2400" dirty="0"/>
              <a:t>) : « </a:t>
            </a:r>
            <a:r>
              <a:rPr lang="fr-FR" sz="2400" b="1" dirty="0"/>
              <a:t>il est plus aisé d’imiter ses condisciples que ses maîtres </a:t>
            </a:r>
            <a:r>
              <a:rPr lang="fr-FR" sz="2400" dirty="0"/>
              <a:t>» : </a:t>
            </a:r>
            <a:r>
              <a:rPr lang="fr-FR" sz="2400" dirty="0">
                <a:solidFill>
                  <a:srgbClr val="56838C"/>
                </a:solidFill>
              </a:rPr>
              <a:t>l’enfant moniteur, instruit par le maître, transmet à son tour ce savoir à de petits groupes d’enfants.</a:t>
            </a:r>
          </a:p>
          <a:p>
            <a:r>
              <a:rPr lang="fr-FR" sz="2400" b="1" dirty="0"/>
              <a:t>Le rôle de l’enseignant alterne entre instructeur et accompagnateur.</a:t>
            </a:r>
          </a:p>
          <a:p>
            <a:r>
              <a:rPr lang="fr-FR" sz="2400" dirty="0"/>
              <a:t>Association de l’apprentissage à la </a:t>
            </a:r>
            <a:r>
              <a:rPr lang="fr-FR" sz="2400" b="1" dirty="0"/>
              <a:t>mobilité</a:t>
            </a:r>
            <a:r>
              <a:rPr lang="fr-FR" sz="2400" dirty="0"/>
              <a:t> (corporelle et intellectuelle) et au </a:t>
            </a:r>
            <a:r>
              <a:rPr lang="fr-FR" sz="2400" b="1" dirty="0"/>
              <a:t>plaisir</a:t>
            </a:r>
            <a:r>
              <a:rPr lang="fr-FR" sz="2400" dirty="0"/>
              <a:t>.</a:t>
            </a:r>
            <a:endParaRPr lang="fr-FR" sz="2400" b="1" dirty="0">
              <a:solidFill>
                <a:srgbClr val="0070C0"/>
              </a:solidFill>
            </a:endParaRPr>
          </a:p>
          <a:p>
            <a:pPr>
              <a:buFont typeface=".Apple Color Emoji UI"/>
              <a:buChar char="👉"/>
            </a:pPr>
            <a:r>
              <a:rPr lang="fr-FR" sz="2400" b="1" dirty="0">
                <a:solidFill>
                  <a:srgbClr val="0070C0"/>
                </a:solidFill>
              </a:rPr>
              <a:t>Des principes repris par « l’Education Nouvelle » au XX</a:t>
            </a:r>
            <a:r>
              <a:rPr lang="fr-FR" sz="2400" b="1" baseline="30000" dirty="0">
                <a:solidFill>
                  <a:srgbClr val="0070C0"/>
                </a:solidFill>
              </a:rPr>
              <a:t>e </a:t>
            </a:r>
            <a:r>
              <a:rPr lang="fr-FR" sz="2400" b="1" dirty="0">
                <a:solidFill>
                  <a:srgbClr val="0070C0"/>
                </a:solidFill>
              </a:rPr>
              <a:t>siècle </a:t>
            </a:r>
            <a:r>
              <a:rPr lang="fr-FR" sz="2400" dirty="0">
                <a:solidFill>
                  <a:srgbClr val="0070C0"/>
                </a:solidFill>
              </a:rPr>
              <a:t>(cf. « L’école sur mesure » d’Edouard </a:t>
            </a:r>
            <a:r>
              <a:rPr lang="fr-FR" sz="2400" dirty="0" err="1">
                <a:solidFill>
                  <a:srgbClr val="0070C0"/>
                </a:solidFill>
              </a:rPr>
              <a:t>Claparède</a:t>
            </a:r>
            <a:r>
              <a:rPr lang="fr-FR" sz="2400" dirty="0">
                <a:solidFill>
                  <a:srgbClr val="0070C0"/>
                </a:solidFill>
              </a:rPr>
              <a:t> en 1920).</a:t>
            </a:r>
            <a:endParaRPr lang="fr-FR" sz="2400" b="1" dirty="0">
              <a:solidFill>
                <a:srgbClr val="0070C0"/>
              </a:solidFill>
            </a:endParaRPr>
          </a:p>
          <a:p>
            <a:pPr>
              <a:buFont typeface=".Apple Color Emoji UI"/>
              <a:buChar char="👉"/>
            </a:pPr>
            <a:r>
              <a:rPr lang="fr-FR" sz="2400" b="1" dirty="0">
                <a:solidFill>
                  <a:srgbClr val="0070C0"/>
                </a:solidFill>
              </a:rPr>
              <a:t>Intuition encore inaboutie : les moniteurs sont des relais du maître.</a:t>
            </a:r>
          </a:p>
          <a:p>
            <a:pPr marL="0" indent="0">
              <a:buNone/>
            </a:pPr>
            <a:endParaRPr lang="fr-FR" sz="2400" b="1" dirty="0">
              <a:solidFill>
                <a:srgbClr val="0070C0"/>
              </a:solidFill>
            </a:endParaRPr>
          </a:p>
          <a:p>
            <a:pPr>
              <a:buFont typeface=".Apple Color Emoji UI"/>
              <a:buChar char="👉"/>
            </a:pPr>
            <a:endParaRPr lang="fr-FR" sz="2400" dirty="0">
              <a:solidFill>
                <a:srgbClr val="0070C0"/>
              </a:solidFill>
            </a:endParaRPr>
          </a:p>
        </p:txBody>
      </p:sp>
    </p:spTree>
    <p:extLst>
      <p:ext uri="{BB962C8B-B14F-4D97-AF65-F5344CB8AC3E}">
        <p14:creationId xmlns:p14="http://schemas.microsoft.com/office/powerpoint/2010/main" val="26143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696D636-EA34-ED45-8BC8-9EE6CCCF48B6}"/>
              </a:ext>
            </a:extLst>
          </p:cNvPr>
          <p:cNvSpPr txBox="1"/>
          <p:nvPr/>
        </p:nvSpPr>
        <p:spPr>
          <a:xfrm>
            <a:off x="1245140" y="898730"/>
            <a:ext cx="10243225" cy="4621778"/>
          </a:xfrm>
          <a:prstGeom prst="rect">
            <a:avLst/>
          </a:prstGeom>
          <a:noFill/>
        </p:spPr>
        <p:txBody>
          <a:bodyPr wrap="square" rtlCol="0">
            <a:spAutoFit/>
          </a:bodyPr>
          <a:lstStyle/>
          <a:p>
            <a:pPr lvl="0" algn="ctr">
              <a:spcAft>
                <a:spcPts val="200"/>
              </a:spcAft>
            </a:pPr>
            <a:r>
              <a:rPr lang="fr-FR" sz="4000" b="1" dirty="0">
                <a:solidFill>
                  <a:srgbClr val="C00000"/>
                </a:solidFill>
              </a:rPr>
              <a:t>L’Antiquité</a:t>
            </a:r>
          </a:p>
          <a:p>
            <a:pPr lvl="0" algn="ctr">
              <a:spcAft>
                <a:spcPts val="200"/>
              </a:spcAft>
            </a:pPr>
            <a:endParaRPr lang="fr-FR" sz="4000" b="1" dirty="0">
              <a:solidFill>
                <a:srgbClr val="C00000"/>
              </a:solidFill>
            </a:endParaRPr>
          </a:p>
          <a:p>
            <a:pPr marL="285750" lvl="0" indent="-285750" algn="just">
              <a:spcBef>
                <a:spcPts val="600"/>
              </a:spcBef>
              <a:spcAft>
                <a:spcPts val="200"/>
              </a:spcAft>
              <a:buFont typeface="Wingdings" pitchFamily="2" charset="2"/>
              <a:buChar char="§"/>
            </a:pPr>
            <a:r>
              <a:rPr lang="fr-FR" sz="2400" dirty="0"/>
              <a:t>Un « semeur » nommé Socrate</a:t>
            </a:r>
          </a:p>
          <a:p>
            <a:pPr marL="800100" lvl="1" indent="-342900" algn="just">
              <a:spcBef>
                <a:spcPts val="600"/>
              </a:spcBef>
              <a:spcAft>
                <a:spcPts val="200"/>
              </a:spcAft>
              <a:buFont typeface="Wingdings" pitchFamily="2" charset="2"/>
              <a:buChar char="Ø"/>
            </a:pPr>
            <a:r>
              <a:rPr lang="fr-FR" sz="2400" i="1" dirty="0">
                <a:solidFill>
                  <a:srgbClr val="56838C"/>
                </a:solidFill>
              </a:rPr>
              <a:t>Être l’élève de ses élèves</a:t>
            </a:r>
          </a:p>
          <a:p>
            <a:pPr lvl="1" algn="just">
              <a:spcBef>
                <a:spcPts val="600"/>
              </a:spcBef>
              <a:spcAft>
                <a:spcPts val="200"/>
              </a:spcAft>
            </a:pPr>
            <a:endParaRPr lang="fr-FR" sz="2400" i="1" dirty="0">
              <a:solidFill>
                <a:srgbClr val="56838C"/>
              </a:solidFill>
            </a:endParaRPr>
          </a:p>
          <a:p>
            <a:pPr marL="285750" lvl="0" indent="-285750" algn="just">
              <a:spcBef>
                <a:spcPts val="600"/>
              </a:spcBef>
              <a:spcAft>
                <a:spcPts val="200"/>
              </a:spcAft>
              <a:buFont typeface="Wingdings" pitchFamily="2" charset="2"/>
              <a:buChar char="§"/>
            </a:pPr>
            <a:r>
              <a:rPr lang="fr-FR" sz="2400" dirty="0"/>
              <a:t>Avec Platon : prolongement de la pensée socratique et prémices de l’éducation humaniste</a:t>
            </a:r>
          </a:p>
          <a:p>
            <a:pPr marL="800100" lvl="1" indent="-342900" algn="just">
              <a:spcBef>
                <a:spcPts val="600"/>
              </a:spcBef>
              <a:spcAft>
                <a:spcPts val="200"/>
              </a:spcAft>
              <a:buFont typeface="Wingdings" pitchFamily="2" charset="2"/>
              <a:buChar char="Ø"/>
            </a:pPr>
            <a:r>
              <a:rPr lang="fr-FR" sz="2400" i="1" dirty="0">
                <a:solidFill>
                  <a:srgbClr val="56838C"/>
                </a:solidFill>
              </a:rPr>
              <a:t>Une relation éducateur-éduqué soumise au savoir qui élève.</a:t>
            </a:r>
          </a:p>
          <a:p>
            <a:pPr marL="285750" lvl="0" indent="-285750" algn="just">
              <a:spcAft>
                <a:spcPts val="200"/>
              </a:spcAft>
              <a:buFont typeface="Wingdings" pitchFamily="2" charset="2"/>
              <a:buChar char="§"/>
            </a:pPr>
            <a:endParaRPr lang="fr-FR" sz="1600" i="1" dirty="0">
              <a:solidFill>
                <a:srgbClr val="56838C"/>
              </a:solidFill>
            </a:endParaRPr>
          </a:p>
          <a:p>
            <a:pPr lvl="0" algn="ctr">
              <a:spcAft>
                <a:spcPts val="200"/>
              </a:spcAft>
            </a:pPr>
            <a:endParaRPr lang="fr-FR" sz="1600" dirty="0"/>
          </a:p>
        </p:txBody>
      </p:sp>
    </p:spTree>
    <p:extLst>
      <p:ext uri="{BB962C8B-B14F-4D97-AF65-F5344CB8AC3E}">
        <p14:creationId xmlns:p14="http://schemas.microsoft.com/office/powerpoint/2010/main" val="422671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fade">
                                      <p:cBhvr>
                                        <p:cTn id="20" dur="500"/>
                                        <p:tgtEl>
                                          <p:spTgt spid="4">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92AC37-C826-9C48-9EBA-E6CFDE9F9678}"/>
              </a:ext>
            </a:extLst>
          </p:cNvPr>
          <p:cNvSpPr>
            <a:spLocks noGrp="1"/>
          </p:cNvSpPr>
          <p:nvPr>
            <p:ph type="title"/>
          </p:nvPr>
        </p:nvSpPr>
        <p:spPr>
          <a:xfrm>
            <a:off x="1339173" y="389106"/>
            <a:ext cx="10155677" cy="960161"/>
          </a:xfrm>
        </p:spPr>
        <p:txBody>
          <a:bodyPr>
            <a:normAutofit/>
          </a:bodyPr>
          <a:lstStyle/>
          <a:p>
            <a:r>
              <a:rPr lang="fr-FR" sz="3200" dirty="0"/>
              <a:t>La méthode mutuelle réinventée au XXI</a:t>
            </a:r>
            <a:r>
              <a:rPr lang="fr-FR" sz="3200" baseline="30000" dirty="0"/>
              <a:t>e</a:t>
            </a:r>
            <a:r>
              <a:rPr lang="fr-FR" sz="3200" dirty="0"/>
              <a:t> siècle : </a:t>
            </a:r>
            <a:br>
              <a:rPr lang="fr-FR" sz="3200" dirty="0"/>
            </a:br>
            <a:r>
              <a:rPr lang="fr-FR" sz="2800" dirty="0"/>
              <a:t>l’exemple de la classe de Vincent </a:t>
            </a:r>
            <a:r>
              <a:rPr lang="fr-FR" sz="2800" dirty="0" err="1"/>
              <a:t>Faillet</a:t>
            </a:r>
            <a:endParaRPr lang="fr-FR" sz="2800" dirty="0"/>
          </a:p>
        </p:txBody>
      </p:sp>
      <p:sp>
        <p:nvSpPr>
          <p:cNvPr id="3" name="Espace réservé du contenu 2">
            <a:extLst>
              <a:ext uri="{FF2B5EF4-FFF2-40B4-BE49-F238E27FC236}">
                <a16:creationId xmlns:a16="http://schemas.microsoft.com/office/drawing/2014/main" id="{518356F4-F44B-C942-A7CE-B2C836FEB383}"/>
              </a:ext>
            </a:extLst>
          </p:cNvPr>
          <p:cNvSpPr>
            <a:spLocks noGrp="1"/>
          </p:cNvSpPr>
          <p:nvPr>
            <p:ph idx="1"/>
          </p:nvPr>
        </p:nvSpPr>
        <p:spPr>
          <a:xfrm>
            <a:off x="1014872" y="1511073"/>
            <a:ext cx="10804278" cy="5134425"/>
          </a:xfrm>
        </p:spPr>
        <p:txBody>
          <a:bodyPr>
            <a:noAutofit/>
          </a:bodyPr>
          <a:lstStyle/>
          <a:p>
            <a:r>
              <a:rPr lang="fr-FR" sz="2200" b="1" dirty="0"/>
              <a:t>Métamorphose de la « classe » :</a:t>
            </a:r>
          </a:p>
          <a:p>
            <a:pPr lvl="1">
              <a:buFont typeface="Wingdings" pitchFamily="2" charset="2"/>
              <a:buChar char="Ø"/>
            </a:pPr>
            <a:r>
              <a:rPr lang="fr-FR" sz="2200" dirty="0">
                <a:solidFill>
                  <a:srgbClr val="56838C"/>
                </a:solidFill>
              </a:rPr>
              <a:t>Les élèves « </a:t>
            </a:r>
            <a:r>
              <a:rPr lang="fr-FR" sz="2200" b="1" dirty="0">
                <a:solidFill>
                  <a:srgbClr val="56838C"/>
                </a:solidFill>
              </a:rPr>
              <a:t>font la classe </a:t>
            </a:r>
            <a:r>
              <a:rPr lang="fr-FR" sz="2200" dirty="0">
                <a:solidFill>
                  <a:srgbClr val="56838C"/>
                </a:solidFill>
              </a:rPr>
              <a:t>»,  à savoir : le lieu physique, le groupe d’élèves, les activités.</a:t>
            </a:r>
          </a:p>
          <a:p>
            <a:pPr lvl="1">
              <a:buFont typeface="Wingdings" pitchFamily="2" charset="2"/>
              <a:buChar char="Ø"/>
            </a:pPr>
            <a:r>
              <a:rPr lang="fr-FR" sz="2200" dirty="0">
                <a:solidFill>
                  <a:srgbClr val="56838C"/>
                </a:solidFill>
              </a:rPr>
              <a:t>Un espace scolaire plus souple, investi </a:t>
            </a:r>
            <a:r>
              <a:rPr lang="fr-FR" sz="2200" dirty="0"/>
              <a:t>plus largement par les élèves à des fins d’apprentissage (couloirs, cantine, disposition de la salle de classe, etc.).</a:t>
            </a:r>
          </a:p>
          <a:p>
            <a:r>
              <a:rPr lang="fr-FR" sz="2200" dirty="0">
                <a:solidFill>
                  <a:srgbClr val="56838C"/>
                </a:solidFill>
              </a:rPr>
              <a:t>Formation d’enseignants par les élèves </a:t>
            </a:r>
            <a:r>
              <a:rPr lang="fr-FR" sz="2200" dirty="0"/>
              <a:t>à la manipulation d’outils numériques.</a:t>
            </a:r>
          </a:p>
          <a:p>
            <a:pPr lvl="0"/>
            <a:r>
              <a:rPr lang="fr-FR" sz="2200" dirty="0"/>
              <a:t>Reconquête du plaisir d’apprendre et du plaisir du savoir. « </a:t>
            </a:r>
            <a:r>
              <a:rPr lang="fr-FR" sz="2200" i="1" dirty="0"/>
              <a:t>Savoir / saveur </a:t>
            </a:r>
            <a:r>
              <a:rPr lang="fr-FR" sz="2200" dirty="0"/>
              <a:t>» (Barthes).</a:t>
            </a:r>
            <a:endParaRPr lang="fr-FR" sz="2200" b="1" dirty="0"/>
          </a:p>
          <a:p>
            <a:pPr lvl="1">
              <a:buFont typeface="Wingdings" pitchFamily="2" charset="2"/>
              <a:buChar char="Ø"/>
            </a:pPr>
            <a:r>
              <a:rPr lang="fr-FR" sz="2200" dirty="0"/>
              <a:t>« Si la pédagogie veut s’inscrire dans cette culture de « Petite </a:t>
            </a:r>
            <a:r>
              <a:rPr lang="fr-FR" sz="2200" dirty="0" err="1"/>
              <a:t>Poucette</a:t>
            </a:r>
            <a:r>
              <a:rPr lang="fr-FR" sz="2200" dirty="0"/>
              <a:t> » </a:t>
            </a:r>
            <a:r>
              <a:rPr lang="fr-FR" sz="2200" i="0" dirty="0"/>
              <a:t>(cf. Michel Serres), </a:t>
            </a:r>
            <a:r>
              <a:rPr lang="fr-FR" sz="2200" dirty="0"/>
              <a:t>elle doit se départir de la magistrale toute-puissance. </a:t>
            </a:r>
            <a:r>
              <a:rPr lang="fr-FR" sz="2200" dirty="0">
                <a:solidFill>
                  <a:srgbClr val="0070C0"/>
                </a:solidFill>
              </a:rPr>
              <a:t>Et le maître descendre de l’estrade à la recherche de ce qui a été perdu : le plaisir d’apprendre. </a:t>
            </a:r>
            <a:r>
              <a:rPr lang="fr-FR" sz="2200" b="1" dirty="0">
                <a:solidFill>
                  <a:srgbClr val="0070C0"/>
                </a:solidFill>
              </a:rPr>
              <a:t>Le plaisir d’apprendre n’est pas un plaisir solitaire, il se construit dans le groupe, dans l’échange, la confrontation, la collaboration, la coopération ou le tutorat. C’est une subjectivation fraternelle</a:t>
            </a:r>
            <a:r>
              <a:rPr lang="fr-FR" sz="2200" dirty="0"/>
              <a:t>. Si tu ne sais pas, demande. Si tu sais, explique ».</a:t>
            </a:r>
          </a:p>
        </p:txBody>
      </p:sp>
    </p:spTree>
    <p:extLst>
      <p:ext uri="{BB962C8B-B14F-4D97-AF65-F5344CB8AC3E}">
        <p14:creationId xmlns:p14="http://schemas.microsoft.com/office/powerpoint/2010/main" val="2882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03F78D-694E-DA41-AB62-D8747BABC1C7}"/>
              </a:ext>
            </a:extLst>
          </p:cNvPr>
          <p:cNvSpPr>
            <a:spLocks noGrp="1"/>
          </p:cNvSpPr>
          <p:nvPr>
            <p:ph type="title"/>
          </p:nvPr>
        </p:nvSpPr>
        <p:spPr>
          <a:xfrm>
            <a:off x="1209934" y="273760"/>
            <a:ext cx="9036802" cy="766370"/>
          </a:xfrm>
        </p:spPr>
        <p:txBody>
          <a:bodyPr>
            <a:normAutofit fontScale="90000"/>
          </a:bodyPr>
          <a:lstStyle/>
          <a:p>
            <a:r>
              <a:rPr lang="fr-FR" sz="3600" dirty="0"/>
              <a:t>Avec John Dewey, l’enfant acteur de son éducation</a:t>
            </a:r>
            <a:br>
              <a:rPr lang="fr-FR" sz="3600" dirty="0"/>
            </a:br>
            <a:endParaRPr lang="fr-FR" sz="3600" dirty="0"/>
          </a:p>
        </p:txBody>
      </p:sp>
      <p:sp>
        <p:nvSpPr>
          <p:cNvPr id="3" name="Espace réservé du contenu 2">
            <a:extLst>
              <a:ext uri="{FF2B5EF4-FFF2-40B4-BE49-F238E27FC236}">
                <a16:creationId xmlns:a16="http://schemas.microsoft.com/office/drawing/2014/main" id="{AECADFBF-029E-CA43-B32E-8D4E148AD688}"/>
              </a:ext>
            </a:extLst>
          </p:cNvPr>
          <p:cNvSpPr>
            <a:spLocks noGrp="1"/>
          </p:cNvSpPr>
          <p:nvPr>
            <p:ph idx="1"/>
          </p:nvPr>
        </p:nvSpPr>
        <p:spPr>
          <a:xfrm>
            <a:off x="822960" y="1040130"/>
            <a:ext cx="11132819" cy="5693591"/>
          </a:xfrm>
        </p:spPr>
        <p:txBody>
          <a:bodyPr>
            <a:normAutofit fontScale="47500" lnSpcReduction="20000"/>
          </a:bodyPr>
          <a:lstStyle/>
          <a:p>
            <a:pPr>
              <a:lnSpc>
                <a:spcPct val="120000"/>
              </a:lnSpc>
              <a:spcBef>
                <a:spcPts val="600"/>
              </a:spcBef>
              <a:spcAft>
                <a:spcPts val="600"/>
              </a:spcAft>
            </a:pPr>
            <a:r>
              <a:rPr lang="fr-FR" sz="4600" b="1" dirty="0"/>
              <a:t>Création en 1896 d’une école expérimentale, une « </a:t>
            </a:r>
            <a:r>
              <a:rPr lang="fr-FR" sz="4600" b="1" i="1" dirty="0"/>
              <a:t>démocratie en miniature</a:t>
            </a:r>
            <a:r>
              <a:rPr lang="fr-FR" sz="4600" b="1" dirty="0"/>
              <a:t> ». </a:t>
            </a:r>
          </a:p>
          <a:p>
            <a:pPr lvl="1">
              <a:lnSpc>
                <a:spcPct val="120000"/>
              </a:lnSpc>
              <a:spcBef>
                <a:spcPts val="0"/>
              </a:spcBef>
              <a:spcAft>
                <a:spcPts val="600"/>
              </a:spcAft>
              <a:buFont typeface="Wingdings" pitchFamily="2" charset="2"/>
              <a:buChar char="Ø"/>
            </a:pPr>
            <a:r>
              <a:rPr lang="fr-FR" sz="3800" dirty="0"/>
              <a:t>«</a:t>
            </a:r>
            <a:r>
              <a:rPr lang="fr-FR" sz="4000" dirty="0"/>
              <a:t> </a:t>
            </a:r>
            <a:r>
              <a:rPr lang="fr-FR" sz="4000" i="1" dirty="0">
                <a:solidFill>
                  <a:srgbClr val="56838C"/>
                </a:solidFill>
              </a:rPr>
              <a:t>Les classes commencent souvent par des discussions, entre élèves et enseignants, </a:t>
            </a:r>
          </a:p>
          <a:p>
            <a:pPr marL="530352" lvl="1" indent="0">
              <a:lnSpc>
                <a:spcPct val="120000"/>
              </a:lnSpc>
              <a:spcBef>
                <a:spcPts val="0"/>
              </a:spcBef>
              <a:spcAft>
                <a:spcPts val="600"/>
              </a:spcAft>
              <a:buNone/>
            </a:pPr>
            <a:r>
              <a:rPr lang="fr-FR" sz="4000" i="1" dirty="0">
                <a:solidFill>
                  <a:srgbClr val="56838C"/>
                </a:solidFill>
              </a:rPr>
              <a:t>sur le travail fait et à faire. On insiste sur la formation à la participation démocratique</a:t>
            </a:r>
            <a:r>
              <a:rPr lang="fr-FR" sz="4000" dirty="0"/>
              <a:t>. »</a:t>
            </a:r>
          </a:p>
          <a:p>
            <a:pPr>
              <a:lnSpc>
                <a:spcPct val="120000"/>
              </a:lnSpc>
              <a:spcBef>
                <a:spcPts val="600"/>
              </a:spcBef>
              <a:spcAft>
                <a:spcPts val="600"/>
              </a:spcAft>
            </a:pPr>
            <a:r>
              <a:rPr lang="fr-FR" sz="4600" b="1" dirty="0"/>
              <a:t>L’école est une institution sociale et politique où l’enfant est pleinement engagé :</a:t>
            </a:r>
          </a:p>
          <a:p>
            <a:pPr lvl="1">
              <a:lnSpc>
                <a:spcPct val="120000"/>
              </a:lnSpc>
              <a:spcBef>
                <a:spcPts val="200"/>
              </a:spcBef>
              <a:spcAft>
                <a:spcPts val="600"/>
              </a:spcAft>
              <a:buFont typeface="Wingdings" pitchFamily="2" charset="2"/>
              <a:buChar char="Ø"/>
            </a:pPr>
            <a:r>
              <a:rPr lang="fr-FR" sz="4000" dirty="0"/>
              <a:t>L’école permet de  « </a:t>
            </a:r>
            <a:r>
              <a:rPr lang="fr-FR" sz="4000" dirty="0">
                <a:solidFill>
                  <a:srgbClr val="56838C"/>
                </a:solidFill>
              </a:rPr>
              <a:t>vivre une intégration coopérative avec d’autres </a:t>
            </a:r>
            <a:r>
              <a:rPr lang="fr-FR" sz="4000" dirty="0"/>
              <a:t>».</a:t>
            </a:r>
          </a:p>
          <a:p>
            <a:pPr lvl="1">
              <a:lnSpc>
                <a:spcPct val="120000"/>
              </a:lnSpc>
              <a:spcBef>
                <a:spcPts val="200"/>
              </a:spcBef>
              <a:spcAft>
                <a:spcPts val="600"/>
              </a:spcAft>
              <a:buFont typeface="Wingdings" pitchFamily="2" charset="2"/>
              <a:buChar char="Ø"/>
            </a:pPr>
            <a:r>
              <a:rPr lang="fr-FR" sz="4000" dirty="0"/>
              <a:t>«  </a:t>
            </a:r>
            <a:r>
              <a:rPr lang="fr-FR" sz="4000" dirty="0">
                <a:solidFill>
                  <a:srgbClr val="56838C"/>
                </a:solidFill>
              </a:rPr>
              <a:t>L’élève est un participant actif dans la reconstruction de l’expérience. </a:t>
            </a:r>
            <a:r>
              <a:rPr lang="fr-FR" sz="4000" dirty="0"/>
              <a:t>»</a:t>
            </a:r>
          </a:p>
          <a:p>
            <a:pPr lvl="1">
              <a:lnSpc>
                <a:spcPct val="120000"/>
              </a:lnSpc>
              <a:spcBef>
                <a:spcPts val="200"/>
              </a:spcBef>
              <a:spcAft>
                <a:spcPts val="600"/>
              </a:spcAft>
              <a:buFont typeface="Wingdings" pitchFamily="2" charset="2"/>
              <a:buChar char="Ø"/>
            </a:pPr>
            <a:r>
              <a:rPr lang="fr-FR" sz="4000" dirty="0"/>
              <a:t>« </a:t>
            </a:r>
            <a:r>
              <a:rPr lang="fr-FR" sz="4000" dirty="0">
                <a:solidFill>
                  <a:srgbClr val="56838C"/>
                </a:solidFill>
              </a:rPr>
              <a:t>L’apprentissage doit découler d’activités qui intéressent l’enfant </a:t>
            </a:r>
            <a:r>
              <a:rPr lang="fr-FR" sz="4000" dirty="0"/>
              <a:t>» et entraînent son engagement.</a:t>
            </a:r>
          </a:p>
          <a:p>
            <a:pPr>
              <a:lnSpc>
                <a:spcPct val="120000"/>
              </a:lnSpc>
              <a:spcBef>
                <a:spcPts val="600"/>
              </a:spcBef>
              <a:spcAft>
                <a:spcPts val="600"/>
              </a:spcAft>
            </a:pPr>
            <a:r>
              <a:rPr lang="fr-FR" sz="4600" b="1" dirty="0"/>
              <a:t>L’école doit représenter la vie réelle du jeune et partir des activités de la vie familiale.</a:t>
            </a:r>
          </a:p>
          <a:p>
            <a:pPr lvl="1">
              <a:lnSpc>
                <a:spcPct val="120000"/>
              </a:lnSpc>
              <a:spcBef>
                <a:spcPts val="200"/>
              </a:spcBef>
              <a:spcAft>
                <a:spcPts val="600"/>
              </a:spcAft>
              <a:buFont typeface="Wingdings" pitchFamily="2" charset="2"/>
              <a:buChar char="Ø"/>
            </a:pPr>
            <a:r>
              <a:rPr lang="fr-FR" sz="4000" dirty="0"/>
              <a:t>« </a:t>
            </a:r>
            <a:r>
              <a:rPr lang="fr-FR" sz="4000" dirty="0">
                <a:solidFill>
                  <a:srgbClr val="56838C"/>
                </a:solidFill>
              </a:rPr>
              <a:t>L’enseignant doit être préoccupé non par la matière systématisée (…) mais par son interaction avec les capacités et les besoins actuels de l’enfant</a:t>
            </a:r>
            <a:r>
              <a:rPr lang="fr-FR" sz="4000" dirty="0"/>
              <a:t>.  »</a:t>
            </a:r>
          </a:p>
          <a:p>
            <a:pPr lvl="1">
              <a:lnSpc>
                <a:spcPct val="120000"/>
              </a:lnSpc>
              <a:spcBef>
                <a:spcPts val="200"/>
              </a:spcBef>
              <a:spcAft>
                <a:spcPts val="600"/>
              </a:spcAft>
              <a:buFont typeface="Wingdings" pitchFamily="2" charset="2"/>
              <a:buChar char="Ø"/>
            </a:pPr>
            <a:r>
              <a:rPr lang="fr-FR" sz="4000" dirty="0"/>
              <a:t>« L’éducation doit se situer </a:t>
            </a:r>
            <a:r>
              <a:rPr lang="fr-FR" sz="4000" dirty="0">
                <a:solidFill>
                  <a:srgbClr val="56838C"/>
                </a:solidFill>
              </a:rPr>
              <a:t>dans le développement naturel </a:t>
            </a:r>
            <a:r>
              <a:rPr lang="fr-FR" sz="4000" dirty="0"/>
              <a:t>de l’être humain. »</a:t>
            </a:r>
          </a:p>
          <a:p>
            <a:pPr lvl="1">
              <a:lnSpc>
                <a:spcPct val="120000"/>
              </a:lnSpc>
              <a:spcBef>
                <a:spcPts val="0"/>
              </a:spcBef>
              <a:buFont typeface="Wingdings" pitchFamily="2" charset="2"/>
              <a:buChar char="Ø"/>
            </a:pPr>
            <a:endParaRPr lang="fr-FR" sz="4000" dirty="0"/>
          </a:p>
          <a:p>
            <a:pPr>
              <a:lnSpc>
                <a:spcPct val="120000"/>
              </a:lnSpc>
              <a:buFont typeface=".Apple Color Emoji UI"/>
              <a:buChar char="👉"/>
            </a:pPr>
            <a:r>
              <a:rPr lang="fr-FR" sz="5100" b="1" dirty="0">
                <a:solidFill>
                  <a:srgbClr val="0070C0"/>
                </a:solidFill>
              </a:rPr>
              <a:t>John Dewey, précurseur des méthodes actives et de la pédagogie coopérative.</a:t>
            </a:r>
            <a:endParaRPr lang="fr-FR" sz="5100" dirty="0"/>
          </a:p>
          <a:p>
            <a:endParaRPr lang="fr-FR" sz="2400" dirty="0"/>
          </a:p>
          <a:p>
            <a:endParaRPr lang="fr-FR" dirty="0"/>
          </a:p>
        </p:txBody>
      </p:sp>
      <p:pic>
        <p:nvPicPr>
          <p:cNvPr id="4" name="Image 3">
            <a:extLst>
              <a:ext uri="{FF2B5EF4-FFF2-40B4-BE49-F238E27FC236}">
                <a16:creationId xmlns:a16="http://schemas.microsoft.com/office/drawing/2014/main" id="{29CB8AB5-48B2-D64E-A929-3A74C6D7FE43}"/>
              </a:ext>
            </a:extLst>
          </p:cNvPr>
          <p:cNvPicPr>
            <a:picLocks noChangeAspect="1"/>
          </p:cNvPicPr>
          <p:nvPr/>
        </p:nvPicPr>
        <p:blipFill rotWithShape="1">
          <a:blip r:embed="rId2"/>
          <a:srcRect l="24426" r="27149" b="5000"/>
          <a:stretch/>
        </p:blipFill>
        <p:spPr>
          <a:xfrm>
            <a:off x="10633710" y="124279"/>
            <a:ext cx="1470660" cy="1737360"/>
          </a:xfrm>
          <a:prstGeom prst="rect">
            <a:avLst/>
          </a:prstGeom>
          <a:effectLst>
            <a:softEdge rad="63500"/>
          </a:effectLst>
        </p:spPr>
      </p:pic>
    </p:spTree>
    <p:extLst>
      <p:ext uri="{BB962C8B-B14F-4D97-AF65-F5344CB8AC3E}">
        <p14:creationId xmlns:p14="http://schemas.microsoft.com/office/powerpoint/2010/main" val="23485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fade">
                                      <p:cBhvr>
                                        <p:cTn id="5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1EB997-0CBE-2942-AB96-C76A551E9509}"/>
              </a:ext>
            </a:extLst>
          </p:cNvPr>
          <p:cNvSpPr>
            <a:spLocks noGrp="1"/>
          </p:cNvSpPr>
          <p:nvPr>
            <p:ph type="title"/>
          </p:nvPr>
        </p:nvSpPr>
        <p:spPr>
          <a:xfrm>
            <a:off x="1295400" y="211282"/>
            <a:ext cx="9601200" cy="1226127"/>
          </a:xfrm>
        </p:spPr>
        <p:txBody>
          <a:bodyPr>
            <a:normAutofit/>
          </a:bodyPr>
          <a:lstStyle/>
          <a:p>
            <a:pPr algn="ctr"/>
            <a:r>
              <a:rPr lang="fr-FR" sz="4000" b="1" dirty="0">
                <a:solidFill>
                  <a:srgbClr val="C00000"/>
                </a:solidFill>
              </a:rPr>
              <a:t>Le XX</a:t>
            </a:r>
            <a:r>
              <a:rPr lang="fr-FR" sz="4000" b="1" baseline="30000" dirty="0">
                <a:solidFill>
                  <a:srgbClr val="C00000"/>
                </a:solidFill>
              </a:rPr>
              <a:t>e</a:t>
            </a:r>
            <a:r>
              <a:rPr lang="fr-FR" sz="4000" b="1" dirty="0">
                <a:solidFill>
                  <a:srgbClr val="C00000"/>
                </a:solidFill>
              </a:rPr>
              <a:t> siècle</a:t>
            </a:r>
            <a:br>
              <a:rPr lang="fr-FR" b="1" dirty="0">
                <a:solidFill>
                  <a:srgbClr val="C00000"/>
                </a:solidFill>
              </a:rPr>
            </a:br>
            <a:r>
              <a:rPr lang="fr-FR" sz="3600" dirty="0"/>
              <a:t>le temps de tous les possibles ?</a:t>
            </a:r>
          </a:p>
        </p:txBody>
      </p:sp>
      <p:sp>
        <p:nvSpPr>
          <p:cNvPr id="3" name="Espace réservé du contenu 2">
            <a:extLst>
              <a:ext uri="{FF2B5EF4-FFF2-40B4-BE49-F238E27FC236}">
                <a16:creationId xmlns:a16="http://schemas.microsoft.com/office/drawing/2014/main" id="{E331DDAF-9166-1D49-A5D1-CABFA603902F}"/>
              </a:ext>
            </a:extLst>
          </p:cNvPr>
          <p:cNvSpPr>
            <a:spLocks noGrp="1"/>
          </p:cNvSpPr>
          <p:nvPr>
            <p:ph idx="1"/>
          </p:nvPr>
        </p:nvSpPr>
        <p:spPr>
          <a:xfrm>
            <a:off x="783769" y="1414153"/>
            <a:ext cx="11408231" cy="5141521"/>
          </a:xfrm>
        </p:spPr>
        <p:txBody>
          <a:bodyPr>
            <a:normAutofit/>
          </a:bodyPr>
          <a:lstStyle/>
          <a:p>
            <a:r>
              <a:rPr lang="fr-FR" sz="2600" dirty="0"/>
              <a:t>Fondation d’une « Education nouvelle »</a:t>
            </a:r>
          </a:p>
          <a:p>
            <a:pPr lvl="1">
              <a:buFont typeface="Wingdings" pitchFamily="2" charset="2"/>
              <a:buChar char="Ø"/>
            </a:pPr>
            <a:r>
              <a:rPr lang="fr-FR" sz="2400" dirty="0">
                <a:solidFill>
                  <a:srgbClr val="56838C"/>
                </a:solidFill>
              </a:rPr>
              <a:t>Une éducation active dont l’enfant est véritablement le centre </a:t>
            </a:r>
          </a:p>
          <a:p>
            <a:pPr lvl="2">
              <a:buFont typeface="Courier New" panose="02070309020205020404" pitchFamily="49" charset="0"/>
              <a:buChar char="o"/>
            </a:pPr>
            <a:r>
              <a:rPr lang="fr-FR" sz="2400" dirty="0"/>
              <a:t>L’Education nouvelle d’après </a:t>
            </a:r>
            <a:r>
              <a:rPr lang="fr-FR" sz="2400" b="1" dirty="0"/>
              <a:t>Maria Montessori </a:t>
            </a:r>
          </a:p>
          <a:p>
            <a:pPr lvl="3">
              <a:buFont typeface="Wingdings" pitchFamily="2" charset="2"/>
              <a:buChar char="Ø"/>
            </a:pPr>
            <a:r>
              <a:rPr lang="fr-FR" sz="2200" dirty="0">
                <a:solidFill>
                  <a:srgbClr val="56838C"/>
                </a:solidFill>
              </a:rPr>
              <a:t>L’enfant recèle en lui ses propres énergies vitales et peut éclairer l’adulte.</a:t>
            </a:r>
          </a:p>
          <a:p>
            <a:pPr lvl="2">
              <a:buFont typeface="Courier New" panose="02070309020205020404" pitchFamily="49" charset="0"/>
              <a:buChar char="o"/>
            </a:pPr>
            <a:r>
              <a:rPr lang="fr-FR" sz="2400" dirty="0"/>
              <a:t>L’Education nouvelle d’après </a:t>
            </a:r>
            <a:r>
              <a:rPr lang="fr-FR" sz="2400" b="1" dirty="0"/>
              <a:t>Célestin Freinet</a:t>
            </a:r>
          </a:p>
          <a:p>
            <a:pPr lvl="3">
              <a:buFont typeface="Wingdings" pitchFamily="2" charset="2"/>
              <a:buChar char="Ø"/>
            </a:pPr>
            <a:r>
              <a:rPr lang="fr-FR" sz="2200" dirty="0">
                <a:solidFill>
                  <a:srgbClr val="56838C"/>
                </a:solidFill>
              </a:rPr>
              <a:t>Une éducation populaire et coopérative : le maître est le partenaire des élèves.</a:t>
            </a:r>
          </a:p>
          <a:p>
            <a:r>
              <a:rPr lang="fr-FR" sz="2600" dirty="0"/>
              <a:t>La pédagogie institutionnelle de </a:t>
            </a:r>
            <a:r>
              <a:rPr lang="fr-FR" sz="2600" b="1" dirty="0"/>
              <a:t>Fernand Oury</a:t>
            </a:r>
          </a:p>
          <a:p>
            <a:pPr lvl="1">
              <a:spcAft>
                <a:spcPts val="800"/>
              </a:spcAft>
              <a:buFont typeface="Wingdings" pitchFamily="2" charset="2"/>
              <a:buChar char="Ø"/>
            </a:pPr>
            <a:r>
              <a:rPr lang="fr-FR" sz="2400" dirty="0">
                <a:solidFill>
                  <a:srgbClr val="56838C"/>
                </a:solidFill>
              </a:rPr>
              <a:t>La relation maître-élève est médiatisée par le groupe qui </a:t>
            </a:r>
            <a:r>
              <a:rPr lang="fr-FR" sz="2400" dirty="0" err="1">
                <a:solidFill>
                  <a:srgbClr val="56838C"/>
                </a:solidFill>
              </a:rPr>
              <a:t>co</a:t>
            </a:r>
            <a:r>
              <a:rPr lang="fr-FR" sz="2400" dirty="0">
                <a:solidFill>
                  <a:srgbClr val="56838C"/>
                </a:solidFill>
              </a:rPr>
              <a:t>-construit la loi.</a:t>
            </a:r>
            <a:endParaRPr lang="fr-FR" dirty="0"/>
          </a:p>
          <a:p>
            <a:r>
              <a:rPr lang="fr-FR" sz="2400" dirty="0"/>
              <a:t>Les Réseaux d’échanges réciproques de savoirs de Claire </a:t>
            </a:r>
            <a:r>
              <a:rPr lang="fr-FR" sz="2400" dirty="0" err="1"/>
              <a:t>Héber-Suffrin</a:t>
            </a:r>
            <a:endParaRPr lang="fr-FR" sz="2400" dirty="0"/>
          </a:p>
          <a:p>
            <a:pPr lvl="1">
              <a:buFont typeface="Wingdings" pitchFamily="2" charset="2"/>
              <a:buChar char="Ø"/>
            </a:pPr>
            <a:r>
              <a:rPr lang="fr-FR" sz="2400" dirty="0">
                <a:solidFill>
                  <a:srgbClr val="56838C"/>
                </a:solidFill>
              </a:rPr>
              <a:t>Chaque enfant est mis en situation d’« enseigner », d’élever les autres.</a:t>
            </a:r>
          </a:p>
          <a:p>
            <a:pPr lvl="1">
              <a:buFont typeface="Wingdings" pitchFamily="2" charset="2"/>
              <a:buChar char="Ø"/>
            </a:pPr>
            <a:r>
              <a:rPr lang="fr-FR" sz="2400" dirty="0">
                <a:solidFill>
                  <a:srgbClr val="56838C"/>
                </a:solidFill>
              </a:rPr>
              <a:t> L’enseignant peut participer aux échanges comme l’élève de ses élèves.</a:t>
            </a:r>
          </a:p>
          <a:p>
            <a:pPr lvl="1"/>
            <a:endParaRPr lang="fr-FR" sz="2400" dirty="0"/>
          </a:p>
        </p:txBody>
      </p:sp>
    </p:spTree>
    <p:extLst>
      <p:ext uri="{BB962C8B-B14F-4D97-AF65-F5344CB8AC3E}">
        <p14:creationId xmlns:p14="http://schemas.microsoft.com/office/powerpoint/2010/main" val="172147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500"/>
                                        <p:tgtEl>
                                          <p:spTgt spid="3">
                                            <p:txEl>
                                              <p:pRg st="8" end="8"/>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fade">
                                      <p:cBhvr>
                                        <p:cTn id="5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733B4C-28A8-5E4B-A1AB-C9AFE0064B8E}"/>
              </a:ext>
            </a:extLst>
          </p:cNvPr>
          <p:cNvSpPr>
            <a:spLocks noGrp="1"/>
          </p:cNvSpPr>
          <p:nvPr>
            <p:ph type="title"/>
          </p:nvPr>
        </p:nvSpPr>
        <p:spPr>
          <a:xfrm>
            <a:off x="1425099" y="223735"/>
            <a:ext cx="10301591" cy="749030"/>
          </a:xfrm>
        </p:spPr>
        <p:txBody>
          <a:bodyPr>
            <a:normAutofit/>
          </a:bodyPr>
          <a:lstStyle/>
          <a:p>
            <a:r>
              <a:rPr lang="fr-FR" sz="3600" dirty="0"/>
              <a:t>Les principes fondateurs de l’Education nouvelle </a:t>
            </a:r>
          </a:p>
        </p:txBody>
      </p:sp>
      <p:sp>
        <p:nvSpPr>
          <p:cNvPr id="3" name="Espace réservé du contenu 2">
            <a:extLst>
              <a:ext uri="{FF2B5EF4-FFF2-40B4-BE49-F238E27FC236}">
                <a16:creationId xmlns:a16="http://schemas.microsoft.com/office/drawing/2014/main" id="{2179D310-AD66-054C-B16C-D42AB929937F}"/>
              </a:ext>
            </a:extLst>
          </p:cNvPr>
          <p:cNvSpPr>
            <a:spLocks noGrp="1"/>
          </p:cNvSpPr>
          <p:nvPr>
            <p:ph idx="1"/>
          </p:nvPr>
        </p:nvSpPr>
        <p:spPr>
          <a:xfrm>
            <a:off x="1218386" y="972765"/>
            <a:ext cx="10715019" cy="5885235"/>
          </a:xfrm>
        </p:spPr>
        <p:txBody>
          <a:bodyPr>
            <a:normAutofit fontScale="85000" lnSpcReduction="10000"/>
          </a:bodyPr>
          <a:lstStyle/>
          <a:p>
            <a:r>
              <a:rPr lang="fr-FR" sz="2400" dirty="0"/>
              <a:t>Non pas un mouvement uniforme mais </a:t>
            </a:r>
            <a:r>
              <a:rPr lang="fr-FR" sz="2400" b="1" dirty="0">
                <a:solidFill>
                  <a:srgbClr val="56838C"/>
                </a:solidFill>
              </a:rPr>
              <a:t>une constellation d’initiatives originales</a:t>
            </a:r>
            <a:r>
              <a:rPr lang="fr-FR" sz="2400" dirty="0"/>
              <a:t>, dont la « doctrine » est formalisée en 1921 au Congrès de Calais, contre « l’éducation traditionnelle » et suite au désastre de la guerre.</a:t>
            </a:r>
          </a:p>
          <a:p>
            <a:r>
              <a:rPr lang="fr-FR" sz="2400" b="1" dirty="0"/>
              <a:t>Une éducation « active » :</a:t>
            </a:r>
          </a:p>
          <a:p>
            <a:pPr lvl="1">
              <a:buFont typeface="Wingdings" pitchFamily="2" charset="2"/>
              <a:buChar char="Ø"/>
            </a:pPr>
            <a:r>
              <a:rPr lang="fr-FR" dirty="0">
                <a:solidFill>
                  <a:srgbClr val="56838C"/>
                </a:solidFill>
              </a:rPr>
              <a:t>pour</a:t>
            </a:r>
            <a:r>
              <a:rPr lang="fr-FR" dirty="0"/>
              <a:t> </a:t>
            </a:r>
            <a:r>
              <a:rPr lang="fr-FR" dirty="0">
                <a:solidFill>
                  <a:srgbClr val="56838C"/>
                </a:solidFill>
              </a:rPr>
              <a:t>démocratiser l’accès aux connaissances </a:t>
            </a:r>
            <a:r>
              <a:rPr lang="fr-FR" dirty="0"/>
              <a:t>(Jean Piaget)</a:t>
            </a:r>
          </a:p>
          <a:p>
            <a:pPr lvl="1">
              <a:buFont typeface="Wingdings" pitchFamily="2" charset="2"/>
              <a:buChar char="Ø"/>
            </a:pPr>
            <a:r>
              <a:rPr lang="fr-FR" dirty="0">
                <a:solidFill>
                  <a:srgbClr val="56838C"/>
                </a:solidFill>
              </a:rPr>
              <a:t>pour mettre en place une « école du peuple », égalitaire et coopérative </a:t>
            </a:r>
            <a:r>
              <a:rPr lang="fr-FR" dirty="0"/>
              <a:t>(Célestin Freinet)</a:t>
            </a:r>
          </a:p>
          <a:p>
            <a:pPr lvl="1">
              <a:buFont typeface="Wingdings" pitchFamily="2" charset="2"/>
              <a:buChar char="Ø"/>
            </a:pPr>
            <a:r>
              <a:rPr lang="fr-FR" dirty="0">
                <a:solidFill>
                  <a:srgbClr val="56838C"/>
                </a:solidFill>
              </a:rPr>
              <a:t> pour faire émerger une future élite par l’émulation interindividuelle </a:t>
            </a:r>
            <a:r>
              <a:rPr lang="fr-FR" dirty="0"/>
              <a:t>(Adolphe Ferrière)</a:t>
            </a:r>
          </a:p>
          <a:p>
            <a:r>
              <a:rPr lang="fr-FR" sz="2400" b="1" dirty="0"/>
              <a:t>Une éducation naturelle et centrée sur l’individu :</a:t>
            </a:r>
          </a:p>
          <a:p>
            <a:pPr lvl="1">
              <a:buFont typeface="Wingdings" pitchFamily="2" charset="2"/>
              <a:buChar char="Ø"/>
            </a:pPr>
            <a:r>
              <a:rPr lang="fr-FR" dirty="0"/>
              <a:t>Pour les uns, en se calant sur les </a:t>
            </a:r>
            <a:r>
              <a:rPr lang="fr-FR" dirty="0">
                <a:solidFill>
                  <a:srgbClr val="56838C"/>
                </a:solidFill>
              </a:rPr>
              <a:t>capacités innées </a:t>
            </a:r>
            <a:r>
              <a:rPr lang="fr-FR" dirty="0"/>
              <a:t>des enfants, quitte à faire appel à la prédestination. </a:t>
            </a:r>
          </a:p>
          <a:p>
            <a:pPr lvl="1">
              <a:buFont typeface="Wingdings" pitchFamily="2" charset="2"/>
              <a:buChar char="Ø"/>
            </a:pPr>
            <a:r>
              <a:rPr lang="fr-FR" dirty="0"/>
              <a:t>Pour d’autres, en s’appuyant sur le donné avec la conviction qu’il est </a:t>
            </a:r>
            <a:r>
              <a:rPr lang="fr-FR" dirty="0">
                <a:solidFill>
                  <a:srgbClr val="56838C"/>
                </a:solidFill>
              </a:rPr>
              <a:t>toujours possible de le dépasser.</a:t>
            </a:r>
          </a:p>
          <a:p>
            <a:r>
              <a:rPr lang="fr-FR" sz="2400" b="1" dirty="0">
                <a:solidFill>
                  <a:srgbClr val="0070C0"/>
                </a:solidFill>
              </a:rPr>
              <a:t>Une dynamique révélatrice de la complexité éducative</a:t>
            </a:r>
            <a:r>
              <a:rPr lang="fr-FR" sz="2400" b="1" dirty="0"/>
              <a:t>, d’après Philippe </a:t>
            </a:r>
            <a:r>
              <a:rPr lang="fr-FR" sz="2400" b="1" dirty="0" err="1"/>
              <a:t>Meirieu</a:t>
            </a:r>
            <a:r>
              <a:rPr lang="fr-FR" sz="2400" b="1" dirty="0"/>
              <a:t> : </a:t>
            </a:r>
          </a:p>
          <a:p>
            <a:pPr lvl="1">
              <a:buFont typeface="Wingdings" pitchFamily="2" charset="2"/>
              <a:buChar char="Ø"/>
            </a:pPr>
            <a:r>
              <a:rPr lang="fr-FR" dirty="0"/>
              <a:t>« L’Éducation nouvelle exprime </a:t>
            </a:r>
            <a:r>
              <a:rPr lang="fr-FR" dirty="0">
                <a:solidFill>
                  <a:srgbClr val="56838C"/>
                </a:solidFill>
              </a:rPr>
              <a:t>la tension fondatrice de l’entreprise éducative entre le </a:t>
            </a:r>
            <a:r>
              <a:rPr lang="fr-FR" b="1" dirty="0">
                <a:solidFill>
                  <a:srgbClr val="56838C"/>
                </a:solidFill>
              </a:rPr>
              <a:t>principe de liberté </a:t>
            </a:r>
            <a:r>
              <a:rPr lang="fr-FR" dirty="0"/>
              <a:t>– « nul n’apprend et ne grandit à la place de quiconque » – </a:t>
            </a:r>
            <a:r>
              <a:rPr lang="fr-FR" dirty="0">
                <a:solidFill>
                  <a:srgbClr val="56838C"/>
                </a:solidFill>
              </a:rPr>
              <a:t>et </a:t>
            </a:r>
            <a:r>
              <a:rPr lang="fr-FR" b="1" dirty="0">
                <a:solidFill>
                  <a:srgbClr val="56838C"/>
                </a:solidFill>
              </a:rPr>
              <a:t>le principe d’éducabilité </a:t>
            </a:r>
            <a:r>
              <a:rPr lang="fr-FR" dirty="0"/>
              <a:t>– « nous devons tout mettre en œuvre pour que chaque enfant puisse apprendre et grandir ». </a:t>
            </a:r>
          </a:p>
          <a:p>
            <a:pPr lvl="1">
              <a:buFont typeface="Wingdings" pitchFamily="2" charset="2"/>
              <a:buChar char="Ø"/>
            </a:pPr>
            <a:r>
              <a:rPr lang="fr-FR" dirty="0"/>
              <a:t>« La seule voie possible : </a:t>
            </a:r>
            <a:r>
              <a:rPr lang="fr-FR" dirty="0">
                <a:solidFill>
                  <a:srgbClr val="56838C"/>
                </a:solidFill>
              </a:rPr>
              <a:t>« </a:t>
            </a:r>
            <a:r>
              <a:rPr lang="fr-FR" b="1" dirty="0">
                <a:solidFill>
                  <a:srgbClr val="56838C"/>
                </a:solidFill>
              </a:rPr>
              <a:t>Tout faire en ne faisant rien </a:t>
            </a:r>
            <a:r>
              <a:rPr lang="fr-FR" dirty="0">
                <a:solidFill>
                  <a:srgbClr val="56838C"/>
                </a:solidFill>
              </a:rPr>
              <a:t>», </a:t>
            </a:r>
            <a:r>
              <a:rPr lang="fr-FR" dirty="0"/>
              <a:t>comme disait déjà </a:t>
            </a:r>
            <a:r>
              <a:rPr lang="fr-FR" b="1" dirty="0"/>
              <a:t>Rousseau dans</a:t>
            </a:r>
            <a:r>
              <a:rPr lang="fr-FR" b="1" i="0" dirty="0"/>
              <a:t> l’Émile</a:t>
            </a:r>
            <a:r>
              <a:rPr lang="fr-FR" dirty="0"/>
              <a:t>, </a:t>
            </a:r>
            <a:r>
              <a:rPr lang="fr-FR" b="1" dirty="0">
                <a:solidFill>
                  <a:srgbClr val="56838C"/>
                </a:solidFill>
              </a:rPr>
              <a:t>mettre en œuvre tout ce qui est possible pour que le sujet apprenne et grandisse par lui-même. » « Permettre aux élèves de s’élever, de s’engager eux-mêmes dans l’aventure des savoirs. »</a:t>
            </a:r>
          </a:p>
          <a:p>
            <a:pPr>
              <a:buFont typeface=".Apple Color Emoji UI"/>
              <a:buChar char="👉"/>
            </a:pPr>
            <a:r>
              <a:rPr lang="fr-FR" sz="2400" b="1" dirty="0">
                <a:solidFill>
                  <a:srgbClr val="0070C0"/>
                </a:solidFill>
              </a:rPr>
              <a:t>Une invitation à l’effacement progressif de la figure du maître ?</a:t>
            </a:r>
          </a:p>
        </p:txBody>
      </p:sp>
    </p:spTree>
    <p:extLst>
      <p:ext uri="{BB962C8B-B14F-4D97-AF65-F5344CB8AC3E}">
        <p14:creationId xmlns:p14="http://schemas.microsoft.com/office/powerpoint/2010/main" val="97145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fade">
                                      <p:cBhvr>
                                        <p:cTn id="6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9D3E3F-D90B-0344-9468-627BD36E1220}"/>
              </a:ext>
            </a:extLst>
          </p:cNvPr>
          <p:cNvSpPr>
            <a:spLocks noGrp="1"/>
          </p:cNvSpPr>
          <p:nvPr>
            <p:ph type="title"/>
          </p:nvPr>
        </p:nvSpPr>
        <p:spPr>
          <a:xfrm>
            <a:off x="1030309" y="213780"/>
            <a:ext cx="10959921" cy="769513"/>
          </a:xfrm>
        </p:spPr>
        <p:txBody>
          <a:bodyPr>
            <a:normAutofit/>
          </a:bodyPr>
          <a:lstStyle/>
          <a:p>
            <a:r>
              <a:rPr lang="fr-FR" sz="3600" dirty="0"/>
              <a:t>Maria Montessori, au service des forces de l’enfant</a:t>
            </a:r>
          </a:p>
        </p:txBody>
      </p:sp>
      <p:pic>
        <p:nvPicPr>
          <p:cNvPr id="4" name="Espace réservé du contenu 3">
            <a:extLst>
              <a:ext uri="{FF2B5EF4-FFF2-40B4-BE49-F238E27FC236}">
                <a16:creationId xmlns:a16="http://schemas.microsoft.com/office/drawing/2014/main" id="{836D2EB2-CB35-8441-8B22-E02E291DB2D3}"/>
              </a:ext>
            </a:extLst>
          </p:cNvPr>
          <p:cNvPicPr>
            <a:picLocks noGrp="1" noChangeAspect="1"/>
          </p:cNvPicPr>
          <p:nvPr>
            <p:ph idx="1"/>
          </p:nvPr>
        </p:nvPicPr>
        <p:blipFill>
          <a:blip r:embed="rId2"/>
          <a:stretch>
            <a:fillRect/>
          </a:stretch>
        </p:blipFill>
        <p:spPr>
          <a:xfrm>
            <a:off x="832645" y="1300766"/>
            <a:ext cx="2086719" cy="2821370"/>
          </a:xfrm>
          <a:prstGeom prst="rect">
            <a:avLst/>
          </a:prstGeom>
          <a:ln w="22225">
            <a:solidFill>
              <a:srgbClr val="BDD2D7"/>
            </a:solidFill>
          </a:ln>
          <a:effectLst>
            <a:softEdge rad="76200"/>
          </a:effectLst>
        </p:spPr>
      </p:pic>
      <p:sp>
        <p:nvSpPr>
          <p:cNvPr id="5" name="ZoneTexte 4">
            <a:extLst>
              <a:ext uri="{FF2B5EF4-FFF2-40B4-BE49-F238E27FC236}">
                <a16:creationId xmlns:a16="http://schemas.microsoft.com/office/drawing/2014/main" id="{377986B9-C7F2-AF4F-8F14-C6D00C0481C9}"/>
              </a:ext>
            </a:extLst>
          </p:cNvPr>
          <p:cNvSpPr txBox="1"/>
          <p:nvPr/>
        </p:nvSpPr>
        <p:spPr>
          <a:xfrm>
            <a:off x="3206839" y="963550"/>
            <a:ext cx="8783392" cy="1938992"/>
          </a:xfrm>
          <a:prstGeom prst="rect">
            <a:avLst/>
          </a:prstGeom>
          <a:solidFill>
            <a:srgbClr val="9BBAC2">
              <a:alpha val="45000"/>
            </a:srgbClr>
          </a:solidFill>
        </p:spPr>
        <p:txBody>
          <a:bodyPr wrap="square" rtlCol="0">
            <a:spAutoFit/>
          </a:bodyPr>
          <a:lstStyle/>
          <a:p>
            <a:r>
              <a:rPr lang="fr-FR" sz="2000" dirty="0">
                <a:highlight>
                  <a:srgbClr val="69A1AB"/>
                </a:highlight>
              </a:rPr>
              <a:t>L’enfant</a:t>
            </a:r>
            <a:r>
              <a:rPr lang="fr-FR" sz="2000" dirty="0"/>
              <a:t> est doté d’une personnalité propre : « l’éducation peut parfaire un individu, « </a:t>
            </a:r>
            <a:r>
              <a:rPr lang="fr-FR" sz="2000" i="1" dirty="0"/>
              <a:t>mais</a:t>
            </a:r>
            <a:r>
              <a:rPr lang="fr-FR" sz="2000" dirty="0"/>
              <a:t> </a:t>
            </a:r>
            <a:r>
              <a:rPr lang="fr-FR" sz="2000" i="1" dirty="0"/>
              <a:t>elle ne peut pas en modifier sa nature profonde, préétablie par </a:t>
            </a:r>
            <a:r>
              <a:rPr lang="fr-FR" sz="2000" b="1" i="1" dirty="0"/>
              <a:t>l’ordre naturel de la vie. </a:t>
            </a:r>
            <a:r>
              <a:rPr lang="fr-FR" sz="2000" i="1" dirty="0"/>
              <a:t>»</a:t>
            </a:r>
          </a:p>
          <a:p>
            <a:r>
              <a:rPr lang="fr-FR" sz="2000" dirty="0"/>
              <a:t>L’enfant a naturellement le « désir d’acquérir les moyens du développement harmonieux inné » que M. Montessori appelle </a:t>
            </a:r>
            <a:r>
              <a:rPr lang="fr-FR" sz="2000" b="1" dirty="0" err="1"/>
              <a:t>Hormé</a:t>
            </a:r>
            <a:r>
              <a:rPr lang="fr-FR" sz="2000" b="1" dirty="0"/>
              <a:t>. </a:t>
            </a:r>
          </a:p>
          <a:p>
            <a:r>
              <a:rPr lang="fr-FR" sz="2000" dirty="0"/>
              <a:t>Son éducation visera la </a:t>
            </a:r>
            <a:r>
              <a:rPr lang="fr-FR" sz="2000" b="1" dirty="0"/>
              <a:t>libération de ses énergies vitales cachées</a:t>
            </a:r>
            <a:r>
              <a:rPr lang="fr-FR" sz="2000" dirty="0"/>
              <a:t> en lui.</a:t>
            </a:r>
          </a:p>
        </p:txBody>
      </p:sp>
      <p:sp>
        <p:nvSpPr>
          <p:cNvPr id="8" name="ZoneTexte 7">
            <a:extLst>
              <a:ext uri="{FF2B5EF4-FFF2-40B4-BE49-F238E27FC236}">
                <a16:creationId xmlns:a16="http://schemas.microsoft.com/office/drawing/2014/main" id="{9B887251-89FF-4940-9F4C-851532380365}"/>
              </a:ext>
            </a:extLst>
          </p:cNvPr>
          <p:cNvSpPr txBox="1"/>
          <p:nvPr/>
        </p:nvSpPr>
        <p:spPr>
          <a:xfrm>
            <a:off x="3206839" y="3125928"/>
            <a:ext cx="8783392" cy="1323439"/>
          </a:xfrm>
          <a:prstGeom prst="rect">
            <a:avLst/>
          </a:prstGeom>
          <a:solidFill>
            <a:srgbClr val="9BBAC2">
              <a:alpha val="45000"/>
            </a:srgbClr>
          </a:solidFill>
        </p:spPr>
        <p:txBody>
          <a:bodyPr wrap="square" rtlCol="0">
            <a:spAutoFit/>
          </a:bodyPr>
          <a:lstStyle/>
          <a:p>
            <a:r>
              <a:rPr lang="fr-FR" sz="2000" dirty="0">
                <a:highlight>
                  <a:srgbClr val="69A1AB"/>
                </a:highlight>
              </a:rPr>
              <a:t>L’adulte</a:t>
            </a:r>
            <a:r>
              <a:rPr lang="fr-FR" sz="2000" dirty="0"/>
              <a:t> « </a:t>
            </a:r>
            <a:r>
              <a:rPr lang="fr-FR" sz="2000" b="1" dirty="0"/>
              <a:t>crée pour l’enfant un environnement </a:t>
            </a:r>
            <a:r>
              <a:rPr lang="fr-FR" sz="2000" dirty="0"/>
              <a:t>et lui donne en main des </a:t>
            </a:r>
            <a:r>
              <a:rPr lang="fr-FR" sz="2000" b="1" dirty="0"/>
              <a:t>outils</a:t>
            </a:r>
            <a:r>
              <a:rPr lang="fr-FR" sz="2000" dirty="0"/>
              <a:t> avec lesquels il peut travailler de façon </a:t>
            </a:r>
            <a:r>
              <a:rPr lang="fr-FR" sz="2000" b="1" dirty="0"/>
              <a:t>concentrée</a:t>
            </a:r>
            <a:r>
              <a:rPr lang="fr-FR" sz="2000" dirty="0"/>
              <a:t> et focaliser son </a:t>
            </a:r>
            <a:r>
              <a:rPr lang="fr-FR" sz="2000" b="1" dirty="0"/>
              <a:t>attention</a:t>
            </a:r>
            <a:r>
              <a:rPr lang="fr-FR" sz="2000" dirty="0"/>
              <a:t>. » </a:t>
            </a:r>
          </a:p>
          <a:p>
            <a:r>
              <a:rPr lang="fr-FR" sz="2000" dirty="0"/>
              <a:t>« Il n’y a pas de maître qui enseigne, mais seulement des adultes qui </a:t>
            </a:r>
            <a:r>
              <a:rPr lang="fr-FR" sz="2000" b="1" dirty="0"/>
              <a:t>aident</a:t>
            </a:r>
            <a:r>
              <a:rPr lang="fr-FR" sz="2000" dirty="0"/>
              <a:t> l’enfant à travailler. »</a:t>
            </a:r>
          </a:p>
        </p:txBody>
      </p:sp>
      <p:sp>
        <p:nvSpPr>
          <p:cNvPr id="9" name="ZoneTexte 8">
            <a:extLst>
              <a:ext uri="{FF2B5EF4-FFF2-40B4-BE49-F238E27FC236}">
                <a16:creationId xmlns:a16="http://schemas.microsoft.com/office/drawing/2014/main" id="{684FD7E1-4599-4F43-9D9C-A62FE41EE9F2}"/>
              </a:ext>
            </a:extLst>
          </p:cNvPr>
          <p:cNvSpPr txBox="1"/>
          <p:nvPr/>
        </p:nvSpPr>
        <p:spPr>
          <a:xfrm>
            <a:off x="1030310" y="4776599"/>
            <a:ext cx="10959921" cy="1631216"/>
          </a:xfrm>
          <a:prstGeom prst="rect">
            <a:avLst/>
          </a:prstGeom>
          <a:solidFill>
            <a:srgbClr val="9BBAC2">
              <a:alpha val="45000"/>
            </a:srgbClr>
          </a:solidFill>
        </p:spPr>
        <p:txBody>
          <a:bodyPr wrap="square" rtlCol="0">
            <a:spAutoFit/>
          </a:bodyPr>
          <a:lstStyle/>
          <a:p>
            <a:r>
              <a:rPr lang="fr-FR" sz="2000" dirty="0">
                <a:highlight>
                  <a:srgbClr val="69A1AB"/>
                </a:highlight>
              </a:rPr>
              <a:t>La nouvelle institutrice</a:t>
            </a:r>
            <a:r>
              <a:rPr lang="fr-FR" sz="2000" dirty="0"/>
              <a:t> n’est plus l’adulte voulant dominer l’enfant ; elle est consciente de sa place </a:t>
            </a:r>
            <a:r>
              <a:rPr lang="fr-FR" sz="2000" b="1" dirty="0"/>
              <a:t>comme trait d’union entre le matériel et l’esprit</a:t>
            </a:r>
            <a:r>
              <a:rPr lang="fr-FR" sz="2000" dirty="0"/>
              <a:t>. »</a:t>
            </a:r>
          </a:p>
          <a:p>
            <a:r>
              <a:rPr lang="fr-FR" sz="2000" dirty="0"/>
              <a:t>Elle est devenue </a:t>
            </a:r>
            <a:r>
              <a:rPr lang="fr-FR" sz="2000" i="1" dirty="0"/>
              <a:t>humble</a:t>
            </a:r>
            <a:r>
              <a:rPr lang="fr-FR" sz="2000" dirty="0"/>
              <a:t> et a acquis une « </a:t>
            </a:r>
            <a:r>
              <a:rPr lang="fr-FR" sz="2000" i="1" dirty="0"/>
              <a:t>habileté morale ».</a:t>
            </a:r>
            <a:endParaRPr lang="fr-FR" sz="2000" dirty="0"/>
          </a:p>
          <a:p>
            <a:r>
              <a:rPr lang="fr-FR" sz="2000" dirty="0"/>
              <a:t>«</a:t>
            </a:r>
            <a:r>
              <a:rPr lang="fr-FR" sz="2000" i="1" dirty="0"/>
              <a:t> </a:t>
            </a:r>
            <a:r>
              <a:rPr lang="fr-FR" sz="2000" dirty="0"/>
              <a:t>Elle ne corrige pas les erreurs de l’enfant mais </a:t>
            </a:r>
            <a:r>
              <a:rPr lang="fr-FR" sz="2000" b="1" dirty="0"/>
              <a:t>elle a plutôt </a:t>
            </a:r>
            <a:r>
              <a:rPr lang="fr-FR" sz="2000" b="1" i="1" dirty="0"/>
              <a:t>pris conscience de ses erreurs à elle</a:t>
            </a:r>
            <a:r>
              <a:rPr lang="fr-FR" sz="2000" i="1" dirty="0"/>
              <a:t>. </a:t>
            </a:r>
            <a:r>
              <a:rPr lang="fr-FR" sz="2000" dirty="0"/>
              <a:t>»</a:t>
            </a:r>
          </a:p>
          <a:p>
            <a:r>
              <a:rPr lang="fr-FR" sz="2000" dirty="0"/>
              <a:t>« Laisser du champ à l’enfant tout en étant prête à collaborer avec lui. »</a:t>
            </a:r>
          </a:p>
        </p:txBody>
      </p:sp>
    </p:spTree>
    <p:extLst>
      <p:ext uri="{BB962C8B-B14F-4D97-AF65-F5344CB8AC3E}">
        <p14:creationId xmlns:p14="http://schemas.microsoft.com/office/powerpoint/2010/main" val="112419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4920715-00C4-6141-A250-4CD6630A5806}"/>
              </a:ext>
            </a:extLst>
          </p:cNvPr>
          <p:cNvSpPr>
            <a:spLocks noGrp="1"/>
          </p:cNvSpPr>
          <p:nvPr>
            <p:ph idx="1"/>
          </p:nvPr>
        </p:nvSpPr>
        <p:spPr>
          <a:xfrm>
            <a:off x="1643129" y="1290570"/>
            <a:ext cx="9844825" cy="2637486"/>
          </a:xfrm>
          <a:solidFill>
            <a:srgbClr val="9BBAC2">
              <a:alpha val="55000"/>
            </a:srgbClr>
          </a:solidFill>
        </p:spPr>
        <p:txBody>
          <a:bodyPr/>
          <a:lstStyle/>
          <a:p>
            <a:pPr marL="0" indent="0" algn="just">
              <a:buNone/>
            </a:pPr>
            <a:r>
              <a:rPr lang="fr-FR" sz="2400" dirty="0"/>
              <a:t>« Oui, l’enfant nous a ouvert un monde nouveau, et nous a révélé un homme meilleur. </a:t>
            </a:r>
            <a:r>
              <a:rPr lang="fr-FR" sz="2400" b="1" dirty="0"/>
              <a:t>Cet homme, nous ne devons pas seulement l’instruire : il nous faut le défendre tout comme le trésor le plus précieux de l’humanité </a:t>
            </a:r>
            <a:r>
              <a:rPr lang="fr-FR" sz="2400" dirty="0"/>
              <a:t>; et il nous faut le servir afin qu’il nous fasse ses révélations parce que nous avons besoin de lui. De grandes inconnues pèsent sur notre monde d’adultes </a:t>
            </a:r>
            <a:r>
              <a:rPr lang="fr-FR" sz="2400" b="1" dirty="0"/>
              <a:t>: l’homme s’ignore lui-même et l’enfant peut nous révéler quelques secrets de notre vie</a:t>
            </a:r>
            <a:r>
              <a:rPr lang="fr-FR" sz="2400" dirty="0"/>
              <a:t>. »</a:t>
            </a:r>
          </a:p>
          <a:p>
            <a:pPr marL="0" indent="0">
              <a:buNone/>
            </a:pPr>
            <a:endParaRPr lang="fr-FR" dirty="0"/>
          </a:p>
        </p:txBody>
      </p:sp>
      <p:sp>
        <p:nvSpPr>
          <p:cNvPr id="4" name="Rectangle 3">
            <a:extLst>
              <a:ext uri="{FF2B5EF4-FFF2-40B4-BE49-F238E27FC236}">
                <a16:creationId xmlns:a16="http://schemas.microsoft.com/office/drawing/2014/main" id="{FB7D0A84-476A-704A-80E0-983FE5511110}"/>
              </a:ext>
            </a:extLst>
          </p:cNvPr>
          <p:cNvSpPr/>
          <p:nvPr/>
        </p:nvSpPr>
        <p:spPr>
          <a:xfrm>
            <a:off x="1643130" y="501134"/>
            <a:ext cx="3996030" cy="523220"/>
          </a:xfrm>
          <a:prstGeom prst="rect">
            <a:avLst/>
          </a:prstGeom>
        </p:spPr>
        <p:txBody>
          <a:bodyPr wrap="none">
            <a:spAutoFit/>
          </a:bodyPr>
          <a:lstStyle/>
          <a:p>
            <a:r>
              <a:rPr lang="fr-FR" sz="2800" dirty="0"/>
              <a:t>L’enfant guide de l’adulte</a:t>
            </a:r>
          </a:p>
        </p:txBody>
      </p:sp>
      <p:sp>
        <p:nvSpPr>
          <p:cNvPr id="5" name="ZoneTexte 4">
            <a:extLst>
              <a:ext uri="{FF2B5EF4-FFF2-40B4-BE49-F238E27FC236}">
                <a16:creationId xmlns:a16="http://schemas.microsoft.com/office/drawing/2014/main" id="{D313F88F-E36B-724A-995A-E722274F84E9}"/>
              </a:ext>
            </a:extLst>
          </p:cNvPr>
          <p:cNvSpPr txBox="1"/>
          <p:nvPr/>
        </p:nvSpPr>
        <p:spPr>
          <a:xfrm>
            <a:off x="978793" y="4404575"/>
            <a:ext cx="10831133" cy="1200329"/>
          </a:xfrm>
          <a:prstGeom prst="rect">
            <a:avLst/>
          </a:prstGeom>
          <a:noFill/>
        </p:spPr>
        <p:txBody>
          <a:bodyPr wrap="square" rtlCol="0">
            <a:spAutoFit/>
          </a:bodyPr>
          <a:lstStyle/>
          <a:p>
            <a:pPr marL="285750" indent="-285750">
              <a:buFont typeface=".Apple Color Emoji UI"/>
              <a:buChar char="👉"/>
            </a:pPr>
            <a:r>
              <a:rPr lang="fr-FR" sz="2400" dirty="0">
                <a:solidFill>
                  <a:srgbClr val="0070C0"/>
                </a:solidFill>
              </a:rPr>
              <a:t> L’adulte est lui-même élevé par l’enfant.</a:t>
            </a:r>
          </a:p>
          <a:p>
            <a:pPr marL="285750" indent="-285750">
              <a:buFont typeface=".Apple Color Emoji UI"/>
              <a:buChar char="👉"/>
            </a:pPr>
            <a:r>
              <a:rPr lang="fr-FR" sz="2400" dirty="0">
                <a:solidFill>
                  <a:srgbClr val="0070C0"/>
                </a:solidFill>
              </a:rPr>
              <a:t> L’adulte ne constitue plus un modèle éducatif mais il est un moyen au service de l’enfant.</a:t>
            </a:r>
          </a:p>
        </p:txBody>
      </p:sp>
    </p:spTree>
    <p:extLst>
      <p:ext uri="{BB962C8B-B14F-4D97-AF65-F5344CB8AC3E}">
        <p14:creationId xmlns:p14="http://schemas.microsoft.com/office/powerpoint/2010/main" val="242297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AA8FA5-618F-7E4F-9FA8-EDBE61F3F744}"/>
              </a:ext>
            </a:extLst>
          </p:cNvPr>
          <p:cNvSpPr>
            <a:spLocks noGrp="1"/>
          </p:cNvSpPr>
          <p:nvPr>
            <p:ph type="title"/>
          </p:nvPr>
        </p:nvSpPr>
        <p:spPr>
          <a:xfrm>
            <a:off x="875489" y="223739"/>
            <a:ext cx="9400081" cy="770671"/>
          </a:xfrm>
        </p:spPr>
        <p:txBody>
          <a:bodyPr>
            <a:normAutofit/>
          </a:bodyPr>
          <a:lstStyle/>
          <a:p>
            <a:r>
              <a:rPr lang="fr-FR" sz="3500" dirty="0"/>
              <a:t>Célestin Freinet : pour une pédagogie populaire</a:t>
            </a:r>
          </a:p>
        </p:txBody>
      </p:sp>
      <p:sp>
        <p:nvSpPr>
          <p:cNvPr id="3" name="Espace réservé du contenu 2">
            <a:extLst>
              <a:ext uri="{FF2B5EF4-FFF2-40B4-BE49-F238E27FC236}">
                <a16:creationId xmlns:a16="http://schemas.microsoft.com/office/drawing/2014/main" id="{E73EDBAD-988F-464A-AE78-D47304264AC5}"/>
              </a:ext>
            </a:extLst>
          </p:cNvPr>
          <p:cNvSpPr>
            <a:spLocks noGrp="1"/>
          </p:cNvSpPr>
          <p:nvPr>
            <p:ph idx="1"/>
          </p:nvPr>
        </p:nvSpPr>
        <p:spPr>
          <a:xfrm>
            <a:off x="875489" y="1051560"/>
            <a:ext cx="11011711" cy="2534177"/>
          </a:xfrm>
        </p:spPr>
        <p:txBody>
          <a:bodyPr>
            <a:normAutofit/>
          </a:bodyPr>
          <a:lstStyle/>
          <a:p>
            <a:r>
              <a:rPr lang="fr-FR" sz="2600" b="1" dirty="0">
                <a:solidFill>
                  <a:srgbClr val="56838C"/>
                </a:solidFill>
              </a:rPr>
              <a:t>Une école du peuple, centrée sur l’enfant</a:t>
            </a:r>
          </a:p>
          <a:p>
            <a:pPr lvl="1">
              <a:buFont typeface="Wingdings" pitchFamily="2" charset="2"/>
              <a:buChar char="Ø"/>
            </a:pPr>
            <a:r>
              <a:rPr lang="fr-FR" b="1" dirty="0"/>
              <a:t>Démocratiser</a:t>
            </a:r>
            <a:r>
              <a:rPr lang="fr-FR" dirty="0"/>
              <a:t> l’enseignement et la réussite ; personnaliser l’apprentissage.</a:t>
            </a:r>
          </a:p>
          <a:p>
            <a:pPr lvl="1">
              <a:buFont typeface="Wingdings" pitchFamily="2" charset="2"/>
              <a:buChar char="Ø"/>
            </a:pPr>
            <a:r>
              <a:rPr lang="fr-FR" dirty="0"/>
              <a:t>Créer des situations scolaires qui aient </a:t>
            </a:r>
            <a:r>
              <a:rPr lang="fr-FR" b="1" dirty="0"/>
              <a:t>du sens pour la totalité des élèves.</a:t>
            </a:r>
          </a:p>
          <a:p>
            <a:r>
              <a:rPr lang="fr-FR" sz="2600" b="1" dirty="0">
                <a:solidFill>
                  <a:srgbClr val="56838C"/>
                </a:solidFill>
              </a:rPr>
              <a:t>Une éducation expérimentale</a:t>
            </a:r>
          </a:p>
          <a:p>
            <a:pPr lvl="1" algn="just">
              <a:buFont typeface="Wingdings" pitchFamily="2" charset="2"/>
              <a:buChar char="Ø"/>
            </a:pPr>
            <a:r>
              <a:rPr lang="fr-FR" dirty="0"/>
              <a:t>Laisser la place au tâtonnement : </a:t>
            </a:r>
            <a:r>
              <a:rPr lang="fr-FR" b="1" dirty="0"/>
              <a:t>pédagogie des « essais et erreurs » </a:t>
            </a:r>
            <a:r>
              <a:rPr lang="fr-FR" dirty="0"/>
              <a:t>et du jeu </a:t>
            </a:r>
          </a:p>
          <a:p>
            <a:pPr marL="530352" lvl="1" indent="0" algn="just">
              <a:buNone/>
            </a:pPr>
            <a:r>
              <a:rPr lang="fr-FR" i="0" dirty="0"/>
              <a:t>(cf. Edouard </a:t>
            </a:r>
            <a:r>
              <a:rPr lang="fr-FR" i="0" dirty="0" err="1"/>
              <a:t>Claparède</a:t>
            </a:r>
            <a:r>
              <a:rPr lang="fr-FR" i="0" dirty="0"/>
              <a:t>)</a:t>
            </a:r>
            <a:endParaRPr lang="fr-FR" dirty="0"/>
          </a:p>
          <a:p>
            <a:pPr lvl="1"/>
            <a:endParaRPr lang="fr-FR" dirty="0"/>
          </a:p>
          <a:p>
            <a:endParaRPr lang="fr-FR" dirty="0"/>
          </a:p>
        </p:txBody>
      </p:sp>
      <p:pic>
        <p:nvPicPr>
          <p:cNvPr id="5" name="Image 4">
            <a:extLst>
              <a:ext uri="{FF2B5EF4-FFF2-40B4-BE49-F238E27FC236}">
                <a16:creationId xmlns:a16="http://schemas.microsoft.com/office/drawing/2014/main" id="{CE4C23FB-382F-7743-87AB-F87488A010B4}"/>
              </a:ext>
            </a:extLst>
          </p:cNvPr>
          <p:cNvPicPr>
            <a:picLocks noChangeAspect="1"/>
          </p:cNvPicPr>
          <p:nvPr/>
        </p:nvPicPr>
        <p:blipFill>
          <a:blip r:embed="rId2"/>
          <a:stretch>
            <a:fillRect/>
          </a:stretch>
        </p:blipFill>
        <p:spPr>
          <a:xfrm>
            <a:off x="8206740" y="3342422"/>
            <a:ext cx="3326941" cy="3406788"/>
          </a:xfrm>
          <a:prstGeom prst="rect">
            <a:avLst/>
          </a:prstGeom>
        </p:spPr>
      </p:pic>
      <p:sp>
        <p:nvSpPr>
          <p:cNvPr id="6" name="ZoneTexte 5">
            <a:extLst>
              <a:ext uri="{FF2B5EF4-FFF2-40B4-BE49-F238E27FC236}">
                <a16:creationId xmlns:a16="http://schemas.microsoft.com/office/drawing/2014/main" id="{8A6CCE21-4AFA-9C41-95D9-553CF543B9BF}"/>
              </a:ext>
            </a:extLst>
          </p:cNvPr>
          <p:cNvSpPr txBox="1"/>
          <p:nvPr/>
        </p:nvSpPr>
        <p:spPr>
          <a:xfrm>
            <a:off x="875489" y="3587714"/>
            <a:ext cx="6749042" cy="1600438"/>
          </a:xfrm>
          <a:prstGeom prst="rect">
            <a:avLst/>
          </a:prstGeom>
          <a:noFill/>
        </p:spPr>
        <p:txBody>
          <a:bodyPr wrap="square" rtlCol="0">
            <a:spAutoFit/>
          </a:bodyPr>
          <a:lstStyle/>
          <a:p>
            <a:pPr marL="800100" lvl="1" indent="-342900" algn="just">
              <a:buFont typeface="Wingdings" pitchFamily="2" charset="2"/>
              <a:buChar char="Ø"/>
            </a:pPr>
            <a:r>
              <a:rPr lang="fr-FR" sz="2000" i="1" dirty="0">
                <a:solidFill>
                  <a:schemeClr val="tx2"/>
                </a:solidFill>
              </a:rPr>
              <a:t>Apprendre à partir de supports créés par les enfants au fil de leurs découvertes : place majeure de </a:t>
            </a:r>
            <a:r>
              <a:rPr lang="fr-FR" sz="2000" b="1" i="1" dirty="0">
                <a:solidFill>
                  <a:schemeClr val="tx2"/>
                </a:solidFill>
              </a:rPr>
              <a:t>l’imprimerie</a:t>
            </a:r>
            <a:r>
              <a:rPr lang="fr-FR" sz="2000" i="1" dirty="0">
                <a:solidFill>
                  <a:schemeClr val="tx2"/>
                </a:solidFill>
              </a:rPr>
              <a:t> à l’école (journal et correspondance scolaires, supports de lecture personnalisés...)</a:t>
            </a:r>
          </a:p>
          <a:p>
            <a:endParaRPr lang="fr-FR" dirty="0"/>
          </a:p>
        </p:txBody>
      </p:sp>
      <p:pic>
        <p:nvPicPr>
          <p:cNvPr id="7" name="Image 6">
            <a:extLst>
              <a:ext uri="{FF2B5EF4-FFF2-40B4-BE49-F238E27FC236}">
                <a16:creationId xmlns:a16="http://schemas.microsoft.com/office/drawing/2014/main" id="{0CF193A6-0BC6-A446-8072-F609165E0576}"/>
              </a:ext>
            </a:extLst>
          </p:cNvPr>
          <p:cNvPicPr>
            <a:picLocks noChangeAspect="1"/>
          </p:cNvPicPr>
          <p:nvPr/>
        </p:nvPicPr>
        <p:blipFill>
          <a:blip r:embed="rId3"/>
          <a:stretch>
            <a:fillRect/>
          </a:stretch>
        </p:blipFill>
        <p:spPr>
          <a:xfrm>
            <a:off x="10187940" y="223739"/>
            <a:ext cx="1836420" cy="2323633"/>
          </a:xfrm>
          <a:prstGeom prst="rect">
            <a:avLst/>
          </a:prstGeom>
        </p:spPr>
      </p:pic>
    </p:spTree>
    <p:extLst>
      <p:ext uri="{BB962C8B-B14F-4D97-AF65-F5344CB8AC3E}">
        <p14:creationId xmlns:p14="http://schemas.microsoft.com/office/powerpoint/2010/main" val="145614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8D43182-F9CE-3141-9A07-8E3C26537944}"/>
              </a:ext>
            </a:extLst>
          </p:cNvPr>
          <p:cNvSpPr>
            <a:spLocks noGrp="1"/>
          </p:cNvSpPr>
          <p:nvPr>
            <p:ph idx="1"/>
          </p:nvPr>
        </p:nvSpPr>
        <p:spPr>
          <a:xfrm>
            <a:off x="1062990" y="617220"/>
            <a:ext cx="10835640" cy="5200650"/>
          </a:xfrm>
        </p:spPr>
        <p:txBody>
          <a:bodyPr>
            <a:normAutofit/>
          </a:bodyPr>
          <a:lstStyle/>
          <a:p>
            <a:r>
              <a:rPr lang="fr-FR" sz="2400" b="1" dirty="0">
                <a:solidFill>
                  <a:srgbClr val="56838C"/>
                </a:solidFill>
              </a:rPr>
              <a:t>Une éducation du travail</a:t>
            </a:r>
          </a:p>
          <a:p>
            <a:pPr lvl="1">
              <a:buFont typeface="Wingdings" pitchFamily="2" charset="2"/>
              <a:buChar char="Ø"/>
            </a:pPr>
            <a:r>
              <a:rPr lang="fr-FR" dirty="0"/>
              <a:t>Le travail est une nécessité intrinsèque, « qui s’inscrit dans le corps », au pouvoir créateur</a:t>
            </a:r>
          </a:p>
          <a:p>
            <a:pPr lvl="1">
              <a:buFont typeface="Wingdings" pitchFamily="2" charset="2"/>
              <a:buChar char="Ø"/>
            </a:pPr>
            <a:r>
              <a:rPr lang="fr-FR" dirty="0"/>
              <a:t>Le travail est une valeur morale ; il crée la fraternité et permet une </a:t>
            </a:r>
            <a:r>
              <a:rPr lang="fr-FR" b="1" dirty="0"/>
              <a:t>éducation citoyenne.</a:t>
            </a:r>
          </a:p>
          <a:p>
            <a:pPr lvl="1">
              <a:buFont typeface="Wingdings" pitchFamily="2" charset="2"/>
              <a:buChar char="Ø"/>
            </a:pPr>
            <a:r>
              <a:rPr lang="fr-FR" dirty="0"/>
              <a:t>Le jeu de l’enfant est travail, lieu « d’explosion et de de libération ».</a:t>
            </a:r>
          </a:p>
          <a:p>
            <a:r>
              <a:rPr lang="fr-FR" sz="2400" b="1" dirty="0">
                <a:solidFill>
                  <a:srgbClr val="56838C"/>
                </a:solidFill>
              </a:rPr>
              <a:t>Une école cogérée par les enfants</a:t>
            </a:r>
          </a:p>
          <a:p>
            <a:pPr lvl="1">
              <a:buFont typeface="Wingdings" pitchFamily="2" charset="2"/>
              <a:buChar char="Ø"/>
            </a:pPr>
            <a:r>
              <a:rPr lang="fr-FR" dirty="0"/>
              <a:t>Une véritable </a:t>
            </a:r>
            <a:r>
              <a:rPr lang="fr-FR" b="1" dirty="0"/>
              <a:t>vie coopérative </a:t>
            </a:r>
            <a:r>
              <a:rPr lang="fr-FR" dirty="0"/>
              <a:t>gérée au sein du « conseil de coopérative » : élaboration du plan hebdomadaire de travail, régulation de la vue du groupe, partage des tâches…</a:t>
            </a:r>
          </a:p>
          <a:p>
            <a:pPr lvl="1">
              <a:buFont typeface="Wingdings" pitchFamily="2" charset="2"/>
              <a:buChar char="Ø"/>
            </a:pPr>
            <a:r>
              <a:rPr lang="fr-FR" dirty="0"/>
              <a:t>Un lieu où prime la libre expression sous toutes ses formes.</a:t>
            </a:r>
          </a:p>
          <a:p>
            <a:pPr marL="530352" lvl="1" indent="0">
              <a:buNone/>
            </a:pPr>
            <a:endParaRPr lang="fr-FR" sz="2400" dirty="0"/>
          </a:p>
          <a:p>
            <a:pPr>
              <a:buFont typeface=".Apple Color Emoji UI"/>
              <a:buChar char="👉"/>
            </a:pPr>
            <a:r>
              <a:rPr lang="fr-FR" sz="2400" dirty="0">
                <a:solidFill>
                  <a:srgbClr val="0070C0"/>
                </a:solidFill>
              </a:rPr>
              <a:t>Le maître garde toute sa place dans le groupe, comme </a:t>
            </a:r>
            <a:r>
              <a:rPr lang="fr-FR" sz="2400" b="1" dirty="0">
                <a:solidFill>
                  <a:srgbClr val="0070C0"/>
                </a:solidFill>
              </a:rPr>
              <a:t>organisateur</a:t>
            </a:r>
            <a:r>
              <a:rPr lang="fr-FR" sz="2400" dirty="0">
                <a:solidFill>
                  <a:srgbClr val="0070C0"/>
                </a:solidFill>
              </a:rPr>
              <a:t> d’un milieu favorable et comme </a:t>
            </a:r>
            <a:r>
              <a:rPr lang="fr-FR" sz="2400" b="1" dirty="0">
                <a:solidFill>
                  <a:srgbClr val="0070C0"/>
                </a:solidFill>
              </a:rPr>
              <a:t>partenaire</a:t>
            </a:r>
            <a:r>
              <a:rPr lang="fr-FR" sz="2400" dirty="0">
                <a:solidFill>
                  <a:srgbClr val="0070C0"/>
                </a:solidFill>
              </a:rPr>
              <a:t> aidant. Ni le maître ni l’enfant ne sont mythifiés.</a:t>
            </a:r>
          </a:p>
          <a:p>
            <a:endParaRPr lang="fr-FR" dirty="0"/>
          </a:p>
        </p:txBody>
      </p:sp>
    </p:spTree>
    <p:extLst>
      <p:ext uri="{BB962C8B-B14F-4D97-AF65-F5344CB8AC3E}">
        <p14:creationId xmlns:p14="http://schemas.microsoft.com/office/powerpoint/2010/main" val="1075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5E42C9-DE93-294F-AE77-2C73BE400DAC}"/>
              </a:ext>
            </a:extLst>
          </p:cNvPr>
          <p:cNvSpPr>
            <a:spLocks noGrp="1"/>
          </p:cNvSpPr>
          <p:nvPr>
            <p:ph type="title"/>
          </p:nvPr>
        </p:nvSpPr>
        <p:spPr>
          <a:xfrm>
            <a:off x="1228723" y="114300"/>
            <a:ext cx="10206990" cy="1062990"/>
          </a:xfrm>
        </p:spPr>
        <p:txBody>
          <a:bodyPr>
            <a:normAutofit/>
          </a:bodyPr>
          <a:lstStyle/>
          <a:p>
            <a:r>
              <a:rPr lang="fr-FR" sz="3600" dirty="0"/>
              <a:t>La pédagogie institutionnelle selon Fernand Oury : </a:t>
            </a:r>
            <a:r>
              <a:rPr lang="fr-FR" sz="3200" dirty="0"/>
              <a:t>(</a:t>
            </a:r>
            <a:r>
              <a:rPr lang="fr-FR" sz="3200" dirty="0" err="1"/>
              <a:t>re</a:t>
            </a:r>
            <a:r>
              <a:rPr lang="fr-FR" sz="3200" dirty="0"/>
              <a:t>)donner du sens à la classe</a:t>
            </a:r>
          </a:p>
        </p:txBody>
      </p:sp>
      <p:sp>
        <p:nvSpPr>
          <p:cNvPr id="3" name="Espace réservé du contenu 2">
            <a:extLst>
              <a:ext uri="{FF2B5EF4-FFF2-40B4-BE49-F238E27FC236}">
                <a16:creationId xmlns:a16="http://schemas.microsoft.com/office/drawing/2014/main" id="{88B871EA-BEEA-AD49-81C3-9FCF2E6B163C}"/>
              </a:ext>
            </a:extLst>
          </p:cNvPr>
          <p:cNvSpPr>
            <a:spLocks noGrp="1"/>
          </p:cNvSpPr>
          <p:nvPr>
            <p:ph idx="1"/>
          </p:nvPr>
        </p:nvSpPr>
        <p:spPr>
          <a:xfrm>
            <a:off x="850581" y="1314450"/>
            <a:ext cx="11048049" cy="5429250"/>
          </a:xfrm>
        </p:spPr>
        <p:txBody>
          <a:bodyPr>
            <a:normAutofit fontScale="77500" lnSpcReduction="20000"/>
          </a:bodyPr>
          <a:lstStyle/>
          <a:p>
            <a:r>
              <a:rPr lang="fr-FR" sz="3100" b="1" dirty="0"/>
              <a:t>Un prolongement de la pédagogie de Freinet adaptée à un milieu urbain </a:t>
            </a:r>
          </a:p>
          <a:p>
            <a:pPr marL="530352" lvl="1" indent="0">
              <a:buNone/>
            </a:pPr>
            <a:endParaRPr lang="fr-FR" sz="1300" b="1" dirty="0"/>
          </a:p>
          <a:p>
            <a:r>
              <a:rPr lang="fr-FR" sz="3100" b="1" dirty="0"/>
              <a:t>Une éducation à effet « thérapeutique »</a:t>
            </a:r>
          </a:p>
          <a:p>
            <a:pPr lvl="1">
              <a:buFont typeface="Wingdings" pitchFamily="2" charset="2"/>
              <a:buChar char="Ø"/>
            </a:pPr>
            <a:r>
              <a:rPr lang="fr-FR" sz="2600" dirty="0">
                <a:solidFill>
                  <a:srgbClr val="56838C"/>
                </a:solidFill>
              </a:rPr>
              <a:t>Accueil d’enfants décrocheurs, abandonnés ou délinquants</a:t>
            </a:r>
          </a:p>
          <a:p>
            <a:pPr lvl="1">
              <a:buFont typeface="Wingdings" pitchFamily="2" charset="2"/>
              <a:buChar char="Ø"/>
            </a:pPr>
            <a:r>
              <a:rPr lang="fr-FR" sz="2600" dirty="0">
                <a:solidFill>
                  <a:srgbClr val="56838C"/>
                </a:solidFill>
              </a:rPr>
              <a:t>Apports de la psychanalyse : « Reconnu ou nié, l’inconscient est dans la classe qui parle [...] Mieux vaut l’entendre que le subir ».</a:t>
            </a:r>
          </a:p>
          <a:p>
            <a:pPr lvl="1">
              <a:buFont typeface="Wingdings" pitchFamily="2" charset="2"/>
              <a:buChar char="Ø"/>
            </a:pPr>
            <a:r>
              <a:rPr lang="fr-FR" sz="2600" dirty="0">
                <a:solidFill>
                  <a:srgbClr val="56838C"/>
                </a:solidFill>
              </a:rPr>
              <a:t>Individualisation des parcours :</a:t>
            </a:r>
          </a:p>
          <a:p>
            <a:pPr lvl="2">
              <a:lnSpc>
                <a:spcPct val="104000"/>
              </a:lnSpc>
              <a:buFont typeface="Arial" panose="020B0604020202020204" pitchFamily="34" charset="0"/>
              <a:buChar char="•"/>
            </a:pPr>
            <a:r>
              <a:rPr lang="fr-FR" sz="2300" dirty="0"/>
              <a:t>transposition des principes du judo (ceintures de comportement, de compétences…)</a:t>
            </a:r>
          </a:p>
          <a:p>
            <a:pPr lvl="2">
              <a:buFont typeface="Arial" panose="020B0604020202020204" pitchFamily="34" charset="0"/>
              <a:buChar char="•"/>
            </a:pPr>
            <a:r>
              <a:rPr lang="fr-FR" sz="2300" dirty="0"/>
              <a:t>statut positif de l’évaluation vécue comme un défi personnel</a:t>
            </a:r>
          </a:p>
          <a:p>
            <a:pPr marL="530352" lvl="1" indent="0">
              <a:lnSpc>
                <a:spcPct val="104000"/>
              </a:lnSpc>
              <a:buNone/>
            </a:pPr>
            <a:endParaRPr lang="fr-FR" sz="1300" dirty="0">
              <a:solidFill>
                <a:srgbClr val="56838C"/>
              </a:solidFill>
            </a:endParaRPr>
          </a:p>
          <a:p>
            <a:r>
              <a:rPr lang="fr-FR" sz="3100" b="1" dirty="0"/>
              <a:t>Construction collective de la loi de la classe, respectueuse du désir de chacun</a:t>
            </a:r>
          </a:p>
          <a:p>
            <a:pPr lvl="1">
              <a:buFont typeface="Wingdings" pitchFamily="2" charset="2"/>
              <a:buChar char="Ø"/>
            </a:pPr>
            <a:r>
              <a:rPr lang="fr-FR" sz="2400" dirty="0">
                <a:solidFill>
                  <a:srgbClr val="56838C"/>
                </a:solidFill>
              </a:rPr>
              <a:t>Des « </a:t>
            </a:r>
            <a:r>
              <a:rPr lang="fr-FR" sz="2400" b="1" dirty="0">
                <a:solidFill>
                  <a:srgbClr val="56838C"/>
                </a:solidFill>
              </a:rPr>
              <a:t>institutions</a:t>
            </a:r>
            <a:r>
              <a:rPr lang="fr-FR" sz="2400" dirty="0">
                <a:solidFill>
                  <a:srgbClr val="56838C"/>
                </a:solidFill>
              </a:rPr>
              <a:t> » (outils, règles) structurantes, élaborées par les enfants</a:t>
            </a:r>
          </a:p>
          <a:p>
            <a:pPr lvl="1">
              <a:buFont typeface="Wingdings" pitchFamily="2" charset="2"/>
              <a:buChar char="Ø"/>
            </a:pPr>
            <a:r>
              <a:rPr lang="fr-FR" sz="2400" dirty="0">
                <a:solidFill>
                  <a:srgbClr val="56838C"/>
                </a:solidFill>
              </a:rPr>
              <a:t>Un « conseil de coopérative » (C. Freinet) renforcé : rôle d’information, analyse, décision et régulation.</a:t>
            </a:r>
          </a:p>
          <a:p>
            <a:pPr lvl="1">
              <a:buFont typeface="Wingdings" pitchFamily="2" charset="2"/>
              <a:buChar char="Ø"/>
            </a:pPr>
            <a:r>
              <a:rPr lang="fr-FR" sz="2400" dirty="0">
                <a:solidFill>
                  <a:srgbClr val="56838C"/>
                </a:solidFill>
              </a:rPr>
              <a:t>Des pratiques – et des maîtres – qui s’enrichissent au contact des enfants les plus difficiles : Catherine </a:t>
            </a:r>
            <a:r>
              <a:rPr lang="fr-FR" sz="2400" dirty="0" err="1">
                <a:solidFill>
                  <a:srgbClr val="56838C"/>
                </a:solidFill>
              </a:rPr>
              <a:t>Pochet</a:t>
            </a:r>
            <a:r>
              <a:rPr lang="fr-FR" sz="2400" dirty="0">
                <a:solidFill>
                  <a:srgbClr val="56838C"/>
                </a:solidFill>
              </a:rPr>
              <a:t> en analysant sa pratique : « </a:t>
            </a:r>
            <a:r>
              <a:rPr lang="fr-FR" sz="2400" b="1" dirty="0">
                <a:solidFill>
                  <a:srgbClr val="56838C"/>
                </a:solidFill>
              </a:rPr>
              <a:t>Sébastien </a:t>
            </a:r>
            <a:r>
              <a:rPr lang="fr-FR" sz="2400" dirty="0">
                <a:solidFill>
                  <a:srgbClr val="56838C"/>
                </a:solidFill>
              </a:rPr>
              <a:t>(un ancien élève) </a:t>
            </a:r>
            <a:r>
              <a:rPr lang="fr-FR" sz="2400" b="1" dirty="0">
                <a:solidFill>
                  <a:srgbClr val="56838C"/>
                </a:solidFill>
              </a:rPr>
              <a:t>a dû m’instruire </a:t>
            </a:r>
            <a:r>
              <a:rPr lang="fr-FR" sz="2400" dirty="0">
                <a:solidFill>
                  <a:srgbClr val="56838C"/>
                </a:solidFill>
              </a:rPr>
              <a:t>». </a:t>
            </a:r>
          </a:p>
          <a:p>
            <a:pPr>
              <a:buFont typeface=".Apple Color Emoji UI"/>
              <a:buChar char="👉"/>
            </a:pPr>
            <a:r>
              <a:rPr lang="fr-FR" sz="3100" i="0" dirty="0">
                <a:solidFill>
                  <a:srgbClr val="0070C0"/>
                </a:solidFill>
              </a:rPr>
              <a:t>Une relation ternaire (maître/élève/groupe) donc médiatisée, où tous s’élèvent.</a:t>
            </a:r>
            <a:endParaRPr lang="fr-FR" sz="2400" dirty="0"/>
          </a:p>
          <a:p>
            <a:endParaRPr lang="fr-FR" sz="2400" dirty="0"/>
          </a:p>
          <a:p>
            <a:endParaRPr lang="fr-FR" sz="2400" dirty="0"/>
          </a:p>
          <a:p>
            <a:endParaRPr lang="fr-FR" sz="2400" dirty="0"/>
          </a:p>
        </p:txBody>
      </p:sp>
    </p:spTree>
    <p:extLst>
      <p:ext uri="{BB962C8B-B14F-4D97-AF65-F5344CB8AC3E}">
        <p14:creationId xmlns:p14="http://schemas.microsoft.com/office/powerpoint/2010/main" val="383665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fade">
                                      <p:cBhvr>
                                        <p:cTn id="50" dur="500"/>
                                        <p:tgtEl>
                                          <p:spTgt spid="3">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500"/>
                                        <p:tgtEl>
                                          <p:spTgt spid="3">
                                            <p:txEl>
                                              <p:pRg st="11" end="1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12" end="12"/>
                                            </p:txEl>
                                          </p:spTgt>
                                        </p:tgtEl>
                                        <p:attrNameLst>
                                          <p:attrName>style.visibility</p:attrName>
                                        </p:attrNameLst>
                                      </p:cBhvr>
                                      <p:to>
                                        <p:strVal val="visible"/>
                                      </p:to>
                                    </p:set>
                                    <p:animEffect transition="in" filter="fade">
                                      <p:cBhvr>
                                        <p:cTn id="60" dur="500"/>
                                        <p:tgtEl>
                                          <p:spTgt spid="3">
                                            <p:txEl>
                                              <p:pRg st="12" end="1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animEffect transition="in" filter="fade">
                                      <p:cBhvr>
                                        <p:cTn id="65"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E8BC36-142B-444C-8068-E24092839E68}"/>
              </a:ext>
            </a:extLst>
          </p:cNvPr>
          <p:cNvSpPr>
            <a:spLocks noGrp="1"/>
          </p:cNvSpPr>
          <p:nvPr>
            <p:ph type="title"/>
          </p:nvPr>
        </p:nvSpPr>
        <p:spPr>
          <a:xfrm>
            <a:off x="1225509" y="208974"/>
            <a:ext cx="10359957" cy="924811"/>
          </a:xfrm>
        </p:spPr>
        <p:txBody>
          <a:bodyPr>
            <a:normAutofit fontScale="90000"/>
          </a:bodyPr>
          <a:lstStyle/>
          <a:p>
            <a:r>
              <a:rPr lang="fr-FR" sz="3600" dirty="0"/>
              <a:t>Les Réseaux d’Echanges Réciproques de Savoirs (RERS)</a:t>
            </a:r>
            <a:br>
              <a:rPr lang="fr-FR" sz="3600" dirty="0"/>
            </a:br>
            <a:r>
              <a:rPr lang="fr-FR" sz="3600" dirty="0"/>
              <a:t>fondés par Claire </a:t>
            </a:r>
            <a:r>
              <a:rPr lang="fr-FR" sz="3600" dirty="0" err="1"/>
              <a:t>Héber-Suffrin</a:t>
            </a:r>
            <a:endParaRPr lang="fr-FR" dirty="0"/>
          </a:p>
        </p:txBody>
      </p:sp>
      <p:sp>
        <p:nvSpPr>
          <p:cNvPr id="5" name="Soleil 4">
            <a:extLst>
              <a:ext uri="{FF2B5EF4-FFF2-40B4-BE49-F238E27FC236}">
                <a16:creationId xmlns:a16="http://schemas.microsoft.com/office/drawing/2014/main" id="{9612452C-A065-764F-830D-360915A1DFF5}"/>
              </a:ext>
            </a:extLst>
          </p:cNvPr>
          <p:cNvSpPr/>
          <p:nvPr/>
        </p:nvSpPr>
        <p:spPr>
          <a:xfrm>
            <a:off x="4998930" y="2895028"/>
            <a:ext cx="1995428" cy="1936192"/>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7387DB04-A043-1C47-968D-9E47E922F5E7}"/>
              </a:ext>
            </a:extLst>
          </p:cNvPr>
          <p:cNvSpPr txBox="1"/>
          <p:nvPr/>
        </p:nvSpPr>
        <p:spPr>
          <a:xfrm>
            <a:off x="5560908" y="3659980"/>
            <a:ext cx="871472" cy="430887"/>
          </a:xfrm>
          <a:prstGeom prst="rect">
            <a:avLst/>
          </a:prstGeom>
          <a:noFill/>
        </p:spPr>
        <p:txBody>
          <a:bodyPr wrap="square" rtlCol="0">
            <a:spAutoFit/>
          </a:bodyPr>
          <a:lstStyle/>
          <a:p>
            <a:r>
              <a:rPr lang="fr-FR" sz="2200" b="1" dirty="0">
                <a:solidFill>
                  <a:schemeClr val="bg1"/>
                </a:solidFill>
              </a:rPr>
              <a:t>RERS</a:t>
            </a:r>
          </a:p>
        </p:txBody>
      </p:sp>
      <p:sp>
        <p:nvSpPr>
          <p:cNvPr id="8" name="Étoile à 10 branches 7">
            <a:extLst>
              <a:ext uri="{FF2B5EF4-FFF2-40B4-BE49-F238E27FC236}">
                <a16:creationId xmlns:a16="http://schemas.microsoft.com/office/drawing/2014/main" id="{7908BA32-F8CB-A24F-84D9-99B20E3F4A47}"/>
              </a:ext>
            </a:extLst>
          </p:cNvPr>
          <p:cNvSpPr/>
          <p:nvPr/>
        </p:nvSpPr>
        <p:spPr>
          <a:xfrm>
            <a:off x="3631347" y="5352733"/>
            <a:ext cx="1413525" cy="1444707"/>
          </a:xfrm>
          <a:prstGeom prst="star10">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24ADF29D-A87E-6048-A006-F87AE42B8A38}"/>
              </a:ext>
            </a:extLst>
          </p:cNvPr>
          <p:cNvSpPr txBox="1"/>
          <p:nvPr/>
        </p:nvSpPr>
        <p:spPr>
          <a:xfrm>
            <a:off x="3612036" y="5653378"/>
            <a:ext cx="1430652" cy="923330"/>
          </a:xfrm>
          <a:prstGeom prst="rect">
            <a:avLst/>
          </a:prstGeom>
          <a:noFill/>
        </p:spPr>
        <p:txBody>
          <a:bodyPr wrap="square" rtlCol="0">
            <a:spAutoFit/>
          </a:bodyPr>
          <a:lstStyle/>
          <a:p>
            <a:pPr algn="ctr"/>
            <a:r>
              <a:rPr lang="fr-FR" dirty="0"/>
              <a:t>A l’école et entre habitants </a:t>
            </a:r>
          </a:p>
        </p:txBody>
      </p:sp>
      <p:sp>
        <p:nvSpPr>
          <p:cNvPr id="12" name="Étoile à 10 branches 11">
            <a:extLst>
              <a:ext uri="{FF2B5EF4-FFF2-40B4-BE49-F238E27FC236}">
                <a16:creationId xmlns:a16="http://schemas.microsoft.com/office/drawing/2014/main" id="{F5045BFA-7985-0F46-A6D6-C1560CCF890C}"/>
              </a:ext>
            </a:extLst>
          </p:cNvPr>
          <p:cNvSpPr/>
          <p:nvPr/>
        </p:nvSpPr>
        <p:spPr>
          <a:xfrm>
            <a:off x="3726165" y="1173028"/>
            <a:ext cx="1339403" cy="1369587"/>
          </a:xfrm>
          <a:prstGeom prst="star10">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68E7B612-6E49-BB40-A497-C890C2ABD908}"/>
              </a:ext>
            </a:extLst>
          </p:cNvPr>
          <p:cNvSpPr txBox="1"/>
          <p:nvPr/>
        </p:nvSpPr>
        <p:spPr>
          <a:xfrm>
            <a:off x="3819880" y="1393492"/>
            <a:ext cx="1128325" cy="923330"/>
          </a:xfrm>
          <a:prstGeom prst="rect">
            <a:avLst/>
          </a:prstGeom>
          <a:noFill/>
        </p:spPr>
        <p:txBody>
          <a:bodyPr wrap="square" rtlCol="0">
            <a:spAutoFit/>
          </a:bodyPr>
          <a:lstStyle/>
          <a:p>
            <a:pPr algn="ctr"/>
            <a:r>
              <a:rPr lang="fr-FR" dirty="0"/>
              <a:t>Créé à Orly</a:t>
            </a:r>
          </a:p>
          <a:p>
            <a:pPr algn="ctr"/>
            <a:r>
              <a:rPr lang="fr-FR" dirty="0"/>
              <a:t>en 1971</a:t>
            </a:r>
          </a:p>
        </p:txBody>
      </p:sp>
      <p:sp>
        <p:nvSpPr>
          <p:cNvPr id="15" name="ZoneTexte 14">
            <a:extLst>
              <a:ext uri="{FF2B5EF4-FFF2-40B4-BE49-F238E27FC236}">
                <a16:creationId xmlns:a16="http://schemas.microsoft.com/office/drawing/2014/main" id="{A19FDFF1-AA14-0742-B261-677827C30E16}"/>
              </a:ext>
            </a:extLst>
          </p:cNvPr>
          <p:cNvSpPr txBox="1"/>
          <p:nvPr/>
        </p:nvSpPr>
        <p:spPr>
          <a:xfrm>
            <a:off x="967165" y="3551767"/>
            <a:ext cx="2144934" cy="1200329"/>
          </a:xfrm>
          <a:prstGeom prst="rect">
            <a:avLst/>
          </a:prstGeom>
          <a:solidFill>
            <a:srgbClr val="E1DED6"/>
          </a:solidFill>
          <a:ln>
            <a:solidFill>
              <a:srgbClr val="56838C"/>
            </a:solidFill>
          </a:ln>
        </p:spPr>
        <p:txBody>
          <a:bodyPr wrap="square" rtlCol="0">
            <a:spAutoFit/>
          </a:bodyPr>
          <a:lstStyle/>
          <a:p>
            <a:pPr algn="just"/>
            <a:r>
              <a:rPr lang="fr-FR" dirty="0">
                <a:solidFill>
                  <a:srgbClr val="0070C0"/>
                </a:solidFill>
              </a:rPr>
              <a:t>Chaque  personne est porteuse de savoirs et capable de les transmettre.</a:t>
            </a:r>
          </a:p>
        </p:txBody>
      </p:sp>
      <p:pic>
        <p:nvPicPr>
          <p:cNvPr id="18" name="Graphique 17" descr="Personne confuse">
            <a:extLst>
              <a:ext uri="{FF2B5EF4-FFF2-40B4-BE49-F238E27FC236}">
                <a16:creationId xmlns:a16="http://schemas.microsoft.com/office/drawing/2014/main" id="{72B55AAC-4F07-8B46-A014-8845C370A7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2099" y="3564436"/>
            <a:ext cx="1339403" cy="1339403"/>
          </a:xfrm>
          <a:prstGeom prst="rect">
            <a:avLst/>
          </a:prstGeom>
        </p:spPr>
      </p:pic>
      <p:pic>
        <p:nvPicPr>
          <p:cNvPr id="20" name="Graphique 19" descr="Présenter">
            <a:extLst>
              <a:ext uri="{FF2B5EF4-FFF2-40B4-BE49-F238E27FC236}">
                <a16:creationId xmlns:a16="http://schemas.microsoft.com/office/drawing/2014/main" id="{6B88206E-F760-804C-9BD7-E32FDE8074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71404" y="3582205"/>
            <a:ext cx="716525" cy="716525"/>
          </a:xfrm>
          <a:prstGeom prst="rect">
            <a:avLst/>
          </a:prstGeom>
        </p:spPr>
      </p:pic>
      <p:pic>
        <p:nvPicPr>
          <p:cNvPr id="21" name="Graphique 20" descr="Personne confuse">
            <a:extLst>
              <a:ext uri="{FF2B5EF4-FFF2-40B4-BE49-F238E27FC236}">
                <a16:creationId xmlns:a16="http://schemas.microsoft.com/office/drawing/2014/main" id="{690F04EF-67F4-314F-9C28-F0EFA4884F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8999" y="3564435"/>
            <a:ext cx="1339403" cy="1339403"/>
          </a:xfrm>
          <a:prstGeom prst="rect">
            <a:avLst/>
          </a:prstGeom>
        </p:spPr>
      </p:pic>
      <p:pic>
        <p:nvPicPr>
          <p:cNvPr id="22" name="Graphique 21" descr="Présenter">
            <a:extLst>
              <a:ext uri="{FF2B5EF4-FFF2-40B4-BE49-F238E27FC236}">
                <a16:creationId xmlns:a16="http://schemas.microsoft.com/office/drawing/2014/main" id="{3F99FDDD-C2C7-634E-9E9D-982E0F478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76277" y="3517611"/>
            <a:ext cx="716525" cy="716525"/>
          </a:xfrm>
          <a:prstGeom prst="rect">
            <a:avLst/>
          </a:prstGeom>
        </p:spPr>
      </p:pic>
      <p:sp>
        <p:nvSpPr>
          <p:cNvPr id="23" name="Rectangle 22">
            <a:extLst>
              <a:ext uri="{FF2B5EF4-FFF2-40B4-BE49-F238E27FC236}">
                <a16:creationId xmlns:a16="http://schemas.microsoft.com/office/drawing/2014/main" id="{F5B65D76-2F31-C84D-A534-1FF085DCA447}"/>
              </a:ext>
            </a:extLst>
          </p:cNvPr>
          <p:cNvSpPr/>
          <p:nvPr/>
        </p:nvSpPr>
        <p:spPr>
          <a:xfrm>
            <a:off x="8875334" y="3716448"/>
            <a:ext cx="2398101" cy="923330"/>
          </a:xfrm>
          <a:prstGeom prst="rect">
            <a:avLst/>
          </a:prstGeom>
          <a:solidFill>
            <a:srgbClr val="E1DED6"/>
          </a:solidFill>
          <a:ln>
            <a:solidFill>
              <a:schemeClr val="accent1">
                <a:shade val="50000"/>
              </a:schemeClr>
            </a:solidFill>
          </a:ln>
        </p:spPr>
        <p:txBody>
          <a:bodyPr wrap="square">
            <a:spAutoFit/>
          </a:bodyPr>
          <a:lstStyle/>
          <a:p>
            <a:pPr algn="ctr"/>
            <a:r>
              <a:rPr lang="fr-FR" dirty="0">
                <a:solidFill>
                  <a:srgbClr val="0070C0"/>
                </a:solidFill>
              </a:rPr>
              <a:t>Chaque personne est capable et a besoin  d’apprendre.</a:t>
            </a:r>
          </a:p>
        </p:txBody>
      </p:sp>
      <p:sp>
        <p:nvSpPr>
          <p:cNvPr id="32" name="Flèche courbée vers le bas 31">
            <a:extLst>
              <a:ext uri="{FF2B5EF4-FFF2-40B4-BE49-F238E27FC236}">
                <a16:creationId xmlns:a16="http://schemas.microsoft.com/office/drawing/2014/main" id="{081E1520-4828-5545-A05C-84078E48F39C}"/>
              </a:ext>
            </a:extLst>
          </p:cNvPr>
          <p:cNvSpPr/>
          <p:nvPr/>
        </p:nvSpPr>
        <p:spPr>
          <a:xfrm>
            <a:off x="4179099" y="2555284"/>
            <a:ext cx="3693354" cy="80654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4" name="Flèche courbée vers le bas 33">
            <a:extLst>
              <a:ext uri="{FF2B5EF4-FFF2-40B4-BE49-F238E27FC236}">
                <a16:creationId xmlns:a16="http://schemas.microsoft.com/office/drawing/2014/main" id="{C521CBD3-F250-F648-B1A8-3F4DB95D6085}"/>
              </a:ext>
            </a:extLst>
          </p:cNvPr>
          <p:cNvSpPr/>
          <p:nvPr/>
        </p:nvSpPr>
        <p:spPr>
          <a:xfrm rot="10800000">
            <a:off x="4192302" y="4519108"/>
            <a:ext cx="3524118" cy="74393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Étoile à 10 branches 36">
            <a:extLst>
              <a:ext uri="{FF2B5EF4-FFF2-40B4-BE49-F238E27FC236}">
                <a16:creationId xmlns:a16="http://schemas.microsoft.com/office/drawing/2014/main" id="{EDE41B7C-7AE5-8648-B05A-37BFAF6F9F93}"/>
              </a:ext>
            </a:extLst>
          </p:cNvPr>
          <p:cNvSpPr/>
          <p:nvPr/>
        </p:nvSpPr>
        <p:spPr>
          <a:xfrm>
            <a:off x="1079852" y="4899968"/>
            <a:ext cx="1481549" cy="1514230"/>
          </a:xfrm>
          <a:prstGeom prst="star10">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95DBEF95-D775-154C-9036-C95CCEAB4D59}"/>
              </a:ext>
            </a:extLst>
          </p:cNvPr>
          <p:cNvSpPr txBox="1"/>
          <p:nvPr/>
        </p:nvSpPr>
        <p:spPr>
          <a:xfrm>
            <a:off x="1079852" y="5259766"/>
            <a:ext cx="1481549" cy="923330"/>
          </a:xfrm>
          <a:prstGeom prst="rect">
            <a:avLst/>
          </a:prstGeom>
          <a:noFill/>
        </p:spPr>
        <p:txBody>
          <a:bodyPr wrap="square" rtlCol="0">
            <a:spAutoFit/>
          </a:bodyPr>
          <a:lstStyle/>
          <a:p>
            <a:pPr algn="ctr"/>
            <a:r>
              <a:rPr lang="fr-FR" dirty="0"/>
              <a:t>Le savoir accessible à tous</a:t>
            </a:r>
          </a:p>
        </p:txBody>
      </p:sp>
      <p:sp>
        <p:nvSpPr>
          <p:cNvPr id="39" name="Étoile à 10 branches 38">
            <a:extLst>
              <a:ext uri="{FF2B5EF4-FFF2-40B4-BE49-F238E27FC236}">
                <a16:creationId xmlns:a16="http://schemas.microsoft.com/office/drawing/2014/main" id="{D519DAC4-5D7E-1648-8F5E-36B1D2E624FF}"/>
              </a:ext>
            </a:extLst>
          </p:cNvPr>
          <p:cNvSpPr/>
          <p:nvPr/>
        </p:nvSpPr>
        <p:spPr>
          <a:xfrm>
            <a:off x="10184760" y="864993"/>
            <a:ext cx="1637400" cy="1673519"/>
          </a:xfrm>
          <a:prstGeom prst="star10">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a:extLst>
              <a:ext uri="{FF2B5EF4-FFF2-40B4-BE49-F238E27FC236}">
                <a16:creationId xmlns:a16="http://schemas.microsoft.com/office/drawing/2014/main" id="{DC6F92B8-4E6D-1D42-AF77-02FF5F3E5765}"/>
              </a:ext>
            </a:extLst>
          </p:cNvPr>
          <p:cNvSpPr txBox="1"/>
          <p:nvPr/>
        </p:nvSpPr>
        <p:spPr>
          <a:xfrm>
            <a:off x="10200544" y="1130385"/>
            <a:ext cx="1637400" cy="1200329"/>
          </a:xfrm>
          <a:prstGeom prst="rect">
            <a:avLst/>
          </a:prstGeom>
          <a:noFill/>
        </p:spPr>
        <p:txBody>
          <a:bodyPr wrap="square" rtlCol="0">
            <a:spAutoFit/>
          </a:bodyPr>
          <a:lstStyle/>
          <a:p>
            <a:pPr algn="ctr"/>
            <a:r>
              <a:rPr lang="fr-FR" dirty="0"/>
              <a:t>Démarche active et coopérative (Freinet)</a:t>
            </a:r>
          </a:p>
        </p:txBody>
      </p:sp>
      <p:sp>
        <p:nvSpPr>
          <p:cNvPr id="41" name="Étoile à 10 branches 40">
            <a:extLst>
              <a:ext uri="{FF2B5EF4-FFF2-40B4-BE49-F238E27FC236}">
                <a16:creationId xmlns:a16="http://schemas.microsoft.com/office/drawing/2014/main" id="{03E5F489-8136-B644-AB89-B5CFBF593E39}"/>
              </a:ext>
            </a:extLst>
          </p:cNvPr>
          <p:cNvSpPr/>
          <p:nvPr/>
        </p:nvSpPr>
        <p:spPr>
          <a:xfrm>
            <a:off x="7158118" y="4969711"/>
            <a:ext cx="1866987" cy="1908170"/>
          </a:xfrm>
          <a:prstGeom prst="star10">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ZoneTexte 41">
            <a:extLst>
              <a:ext uri="{FF2B5EF4-FFF2-40B4-BE49-F238E27FC236}">
                <a16:creationId xmlns:a16="http://schemas.microsoft.com/office/drawing/2014/main" id="{A0733A1B-A37E-A54E-96E5-6601012AB585}"/>
              </a:ext>
            </a:extLst>
          </p:cNvPr>
          <p:cNvSpPr txBox="1"/>
          <p:nvPr/>
        </p:nvSpPr>
        <p:spPr>
          <a:xfrm>
            <a:off x="7287265" y="5233771"/>
            <a:ext cx="1637400" cy="1477328"/>
          </a:xfrm>
          <a:prstGeom prst="rect">
            <a:avLst/>
          </a:prstGeom>
          <a:noFill/>
        </p:spPr>
        <p:txBody>
          <a:bodyPr wrap="square" rtlCol="0">
            <a:spAutoFit/>
          </a:bodyPr>
          <a:lstStyle/>
          <a:p>
            <a:pPr algn="ctr"/>
            <a:r>
              <a:rPr lang="fr-FR" dirty="0"/>
              <a:t>Réciprocité : Construction de relations paritaires et solides</a:t>
            </a:r>
          </a:p>
        </p:txBody>
      </p:sp>
      <p:sp>
        <p:nvSpPr>
          <p:cNvPr id="43" name="Étoile à 10 branches 42">
            <a:extLst>
              <a:ext uri="{FF2B5EF4-FFF2-40B4-BE49-F238E27FC236}">
                <a16:creationId xmlns:a16="http://schemas.microsoft.com/office/drawing/2014/main" id="{B4E481F2-01B8-7B45-BFC8-86B18AE06741}"/>
              </a:ext>
            </a:extLst>
          </p:cNvPr>
          <p:cNvSpPr/>
          <p:nvPr/>
        </p:nvSpPr>
        <p:spPr>
          <a:xfrm>
            <a:off x="10293448" y="4740679"/>
            <a:ext cx="1637400" cy="1673519"/>
          </a:xfrm>
          <a:prstGeom prst="star10">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Étoile à 10 branches 44">
            <a:extLst>
              <a:ext uri="{FF2B5EF4-FFF2-40B4-BE49-F238E27FC236}">
                <a16:creationId xmlns:a16="http://schemas.microsoft.com/office/drawing/2014/main" id="{7200EF0E-C5DA-1341-940C-EFCD2D97C845}"/>
              </a:ext>
            </a:extLst>
          </p:cNvPr>
          <p:cNvSpPr/>
          <p:nvPr/>
        </p:nvSpPr>
        <p:spPr>
          <a:xfrm>
            <a:off x="6818723" y="723661"/>
            <a:ext cx="1637400" cy="1673519"/>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ZoneTexte 43">
            <a:extLst>
              <a:ext uri="{FF2B5EF4-FFF2-40B4-BE49-F238E27FC236}">
                <a16:creationId xmlns:a16="http://schemas.microsoft.com/office/drawing/2014/main" id="{9C18FCF0-F340-4D47-9421-47CA2B6638C3}"/>
              </a:ext>
            </a:extLst>
          </p:cNvPr>
          <p:cNvSpPr txBox="1"/>
          <p:nvPr/>
        </p:nvSpPr>
        <p:spPr>
          <a:xfrm>
            <a:off x="10335882" y="5195418"/>
            <a:ext cx="1552532" cy="923330"/>
          </a:xfrm>
          <a:prstGeom prst="rect">
            <a:avLst/>
          </a:prstGeom>
          <a:noFill/>
        </p:spPr>
        <p:txBody>
          <a:bodyPr wrap="square" rtlCol="0">
            <a:spAutoFit/>
          </a:bodyPr>
          <a:lstStyle/>
          <a:p>
            <a:pPr algn="ctr"/>
            <a:r>
              <a:rPr lang="fr-FR" dirty="0"/>
              <a:t>Formation de citoyens (bien commun)</a:t>
            </a:r>
          </a:p>
        </p:txBody>
      </p:sp>
      <p:sp>
        <p:nvSpPr>
          <p:cNvPr id="46" name="ZoneTexte 45">
            <a:extLst>
              <a:ext uri="{FF2B5EF4-FFF2-40B4-BE49-F238E27FC236}">
                <a16:creationId xmlns:a16="http://schemas.microsoft.com/office/drawing/2014/main" id="{6DE95457-338C-B645-BEAD-851E4D6753AD}"/>
              </a:ext>
            </a:extLst>
          </p:cNvPr>
          <p:cNvSpPr txBox="1"/>
          <p:nvPr/>
        </p:nvSpPr>
        <p:spPr>
          <a:xfrm>
            <a:off x="6842045" y="1024997"/>
            <a:ext cx="1637400" cy="1200329"/>
          </a:xfrm>
          <a:prstGeom prst="rect">
            <a:avLst/>
          </a:prstGeom>
          <a:noFill/>
        </p:spPr>
        <p:txBody>
          <a:bodyPr wrap="square" rtlCol="0">
            <a:spAutoFit/>
          </a:bodyPr>
          <a:lstStyle/>
          <a:p>
            <a:pPr algn="ctr"/>
            <a:r>
              <a:rPr lang="fr-FR" dirty="0">
                <a:solidFill>
                  <a:schemeClr val="bg1"/>
                </a:solidFill>
              </a:rPr>
              <a:t>Mouvement pédagogique, culturel et citoyen</a:t>
            </a:r>
          </a:p>
        </p:txBody>
      </p:sp>
      <p:pic>
        <p:nvPicPr>
          <p:cNvPr id="49" name="Graphique 48" descr="Bulle de pensée">
            <a:extLst>
              <a:ext uri="{FF2B5EF4-FFF2-40B4-BE49-F238E27FC236}">
                <a16:creationId xmlns:a16="http://schemas.microsoft.com/office/drawing/2014/main" id="{CBEADF77-09FA-6148-AEA2-73988C643F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87600" y="1887274"/>
            <a:ext cx="2394911" cy="2049186"/>
          </a:xfrm>
          <a:prstGeom prst="rect">
            <a:avLst/>
          </a:prstGeom>
        </p:spPr>
      </p:pic>
      <p:sp>
        <p:nvSpPr>
          <p:cNvPr id="50" name="ZoneTexte 49">
            <a:extLst>
              <a:ext uri="{FF2B5EF4-FFF2-40B4-BE49-F238E27FC236}">
                <a16:creationId xmlns:a16="http://schemas.microsoft.com/office/drawing/2014/main" id="{B109F607-756B-6E4C-929A-AFAF800BACE1}"/>
              </a:ext>
            </a:extLst>
          </p:cNvPr>
          <p:cNvSpPr txBox="1"/>
          <p:nvPr/>
        </p:nvSpPr>
        <p:spPr>
          <a:xfrm>
            <a:off x="8643222" y="2373245"/>
            <a:ext cx="1671852" cy="923330"/>
          </a:xfrm>
          <a:prstGeom prst="rect">
            <a:avLst/>
          </a:prstGeom>
          <a:noFill/>
        </p:spPr>
        <p:txBody>
          <a:bodyPr wrap="square" rtlCol="0">
            <a:spAutoFit/>
          </a:bodyPr>
          <a:lstStyle/>
          <a:p>
            <a:r>
              <a:rPr lang="fr-FR" dirty="0"/>
              <a:t>Aller à l’école est un plaisir. </a:t>
            </a:r>
          </a:p>
          <a:p>
            <a:endParaRPr lang="fr-FR" dirty="0"/>
          </a:p>
        </p:txBody>
      </p:sp>
      <p:pic>
        <p:nvPicPr>
          <p:cNvPr id="51" name="Graphique 50" descr="Bulle de pensée">
            <a:extLst>
              <a:ext uri="{FF2B5EF4-FFF2-40B4-BE49-F238E27FC236}">
                <a16:creationId xmlns:a16="http://schemas.microsoft.com/office/drawing/2014/main" id="{91B75A2C-92BB-E846-BA3A-2F7427D328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88928" y="1336394"/>
            <a:ext cx="2540867" cy="2427609"/>
          </a:xfrm>
          <a:prstGeom prst="rect">
            <a:avLst/>
          </a:prstGeom>
          <a:scene3d>
            <a:camera prst="orthographicFront">
              <a:rot lat="0" lon="10800000" rev="0"/>
            </a:camera>
            <a:lightRig rig="threePt" dir="t"/>
          </a:scene3d>
        </p:spPr>
      </p:pic>
      <p:sp>
        <p:nvSpPr>
          <p:cNvPr id="52" name="ZoneTexte 51">
            <a:extLst>
              <a:ext uri="{FF2B5EF4-FFF2-40B4-BE49-F238E27FC236}">
                <a16:creationId xmlns:a16="http://schemas.microsoft.com/office/drawing/2014/main" id="{871B7FCF-52E9-C54A-B21E-B0DC3C859D07}"/>
              </a:ext>
            </a:extLst>
          </p:cNvPr>
          <p:cNvSpPr txBox="1"/>
          <p:nvPr/>
        </p:nvSpPr>
        <p:spPr>
          <a:xfrm>
            <a:off x="1496222" y="1795543"/>
            <a:ext cx="1902265" cy="923330"/>
          </a:xfrm>
          <a:prstGeom prst="rect">
            <a:avLst/>
          </a:prstGeom>
          <a:noFill/>
        </p:spPr>
        <p:txBody>
          <a:bodyPr wrap="square" rtlCol="0">
            <a:spAutoFit/>
          </a:bodyPr>
          <a:lstStyle/>
          <a:p>
            <a:pPr algn="ctr"/>
            <a:r>
              <a:rPr lang="fr-FR" dirty="0"/>
              <a:t>Même en difficulté, je me sens exister.</a:t>
            </a:r>
          </a:p>
        </p:txBody>
      </p:sp>
    </p:spTree>
    <p:extLst>
      <p:ext uri="{BB962C8B-B14F-4D97-AF65-F5344CB8AC3E}">
        <p14:creationId xmlns:p14="http://schemas.microsoft.com/office/powerpoint/2010/main" val="171479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par>
                                <p:cTn id="53" presetID="10" presetClass="entr" presetSubtype="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500"/>
                                        <p:tgtEl>
                                          <p:spTgt spid="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fade">
                                      <p:cBhvr>
                                        <p:cTn id="90" dur="500"/>
                                        <p:tgtEl>
                                          <p:spTgt spid="3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fade">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2"/>
                                        </p:tgtEl>
                                        <p:attrNameLst>
                                          <p:attrName>style.visibility</p:attrName>
                                        </p:attrNameLst>
                                      </p:cBhvr>
                                      <p:to>
                                        <p:strVal val="visible"/>
                                      </p:to>
                                    </p:set>
                                    <p:animEffect transition="in" filter="fade">
                                      <p:cBhvr>
                                        <p:cTn id="98" dur="500"/>
                                        <p:tgtEl>
                                          <p:spTgt spid="4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500"/>
                                        <p:tgtEl>
                                          <p:spTgt spid="4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fade">
                                      <p:cBhvr>
                                        <p:cTn id="106" dur="500"/>
                                        <p:tgtEl>
                                          <p:spTgt spid="4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500"/>
                                        <p:tgtEl>
                                          <p:spTgt spid="39"/>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44"/>
                                        </p:tgtEl>
                                        <p:attrNameLst>
                                          <p:attrName>style.visibility</p:attrName>
                                        </p:attrNameLst>
                                      </p:cBhvr>
                                      <p:to>
                                        <p:strVal val="visible"/>
                                      </p:to>
                                    </p:set>
                                    <p:animEffect transition="in" filter="fade">
                                      <p:cBhvr>
                                        <p:cTn id="114" dur="500"/>
                                        <p:tgtEl>
                                          <p:spTgt spid="44"/>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3"/>
                                        </p:tgtEl>
                                        <p:attrNameLst>
                                          <p:attrName>style.visibility</p:attrName>
                                        </p:attrNameLst>
                                      </p:cBhvr>
                                      <p:to>
                                        <p:strVal val="visible"/>
                                      </p:to>
                                    </p:set>
                                    <p:animEffect transition="in" filter="fade">
                                      <p:cBhvr>
                                        <p:cTn id="1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8" grpId="0" animBg="1"/>
      <p:bldP spid="9" grpId="0"/>
      <p:bldP spid="12" grpId="0" animBg="1"/>
      <p:bldP spid="13" grpId="0"/>
      <p:bldP spid="15" grpId="0" animBg="1"/>
      <p:bldP spid="23" grpId="0" animBg="1"/>
      <p:bldP spid="32" grpId="0" animBg="1"/>
      <p:bldP spid="34" grpId="0" animBg="1"/>
      <p:bldP spid="37" grpId="0" animBg="1"/>
      <p:bldP spid="38" grpId="0"/>
      <p:bldP spid="39" grpId="0" animBg="1"/>
      <p:bldP spid="40" grpId="0"/>
      <p:bldP spid="41" grpId="0" animBg="1"/>
      <p:bldP spid="42" grpId="0"/>
      <p:bldP spid="43" grpId="0" animBg="1"/>
      <p:bldP spid="45" grpId="0" animBg="1"/>
      <p:bldP spid="44" grpId="0"/>
      <p:bldP spid="46" grpId="0"/>
      <p:bldP spid="50" grpId="0"/>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696A69-96DB-46CB-A36A-7D0B0DE3F5A2}"/>
              </a:ext>
            </a:extLst>
          </p:cNvPr>
          <p:cNvSpPr>
            <a:spLocks noGrp="1"/>
          </p:cNvSpPr>
          <p:nvPr>
            <p:ph type="title"/>
          </p:nvPr>
        </p:nvSpPr>
        <p:spPr>
          <a:xfrm>
            <a:off x="1295400" y="432882"/>
            <a:ext cx="8373894" cy="996674"/>
          </a:xfrm>
        </p:spPr>
        <p:txBody>
          <a:bodyPr>
            <a:noAutofit/>
          </a:bodyPr>
          <a:lstStyle/>
          <a:p>
            <a:r>
              <a:rPr lang="fr-FR" sz="3600" dirty="0"/>
              <a:t>Un « semeur » nommé Socrate</a:t>
            </a:r>
            <a:endParaRPr lang="fr-FR" sz="4000" dirty="0"/>
          </a:p>
        </p:txBody>
      </p:sp>
      <p:sp>
        <p:nvSpPr>
          <p:cNvPr id="3" name="Espace réservé du contenu 2">
            <a:extLst>
              <a:ext uri="{FF2B5EF4-FFF2-40B4-BE49-F238E27FC236}">
                <a16:creationId xmlns:a16="http://schemas.microsoft.com/office/drawing/2014/main" id="{A657585B-8F1F-47A8-9450-37445A7F8892}"/>
              </a:ext>
            </a:extLst>
          </p:cNvPr>
          <p:cNvSpPr>
            <a:spLocks noGrp="1"/>
          </p:cNvSpPr>
          <p:nvPr>
            <p:ph idx="1"/>
          </p:nvPr>
        </p:nvSpPr>
        <p:spPr>
          <a:xfrm>
            <a:off x="969485" y="1781175"/>
            <a:ext cx="10785514" cy="4773862"/>
          </a:xfrm>
        </p:spPr>
        <p:txBody>
          <a:bodyPr>
            <a:normAutofit/>
          </a:bodyPr>
          <a:lstStyle/>
          <a:p>
            <a:pPr>
              <a:lnSpc>
                <a:spcPts val="3520"/>
              </a:lnSpc>
            </a:pPr>
            <a:r>
              <a:rPr lang="fr-FR" sz="2600" b="1" dirty="0"/>
              <a:t>Le terreau : un contexte de crise des valeurs </a:t>
            </a:r>
          </a:p>
          <a:p>
            <a:pPr lvl="1">
              <a:lnSpc>
                <a:spcPts val="3520"/>
              </a:lnSpc>
              <a:buFont typeface="Wingdings" panose="05000000000000000000" pitchFamily="2" charset="2"/>
              <a:buChar char="Ø"/>
            </a:pPr>
            <a:r>
              <a:rPr lang="fr-FR" sz="2400" b="1" dirty="0"/>
              <a:t>proposer un nouveau modèle de culture : l’humanisme et le rationalisme</a:t>
            </a:r>
          </a:p>
          <a:p>
            <a:pPr lvl="2" algn="just">
              <a:lnSpc>
                <a:spcPts val="3520"/>
              </a:lnSpc>
              <a:buFont typeface="Arial" panose="020B0604020202020204" pitchFamily="34" charset="0"/>
              <a:buChar char="•"/>
            </a:pPr>
            <a:r>
              <a:rPr lang="fr-FR" sz="2200" dirty="0">
                <a:solidFill>
                  <a:srgbClr val="56838C"/>
                </a:solidFill>
              </a:rPr>
              <a:t>tous les modèles, tous les savoirs soumis à</a:t>
            </a:r>
            <a:r>
              <a:rPr lang="fr-FR" sz="2200" b="1" dirty="0">
                <a:solidFill>
                  <a:srgbClr val="56838C"/>
                </a:solidFill>
              </a:rPr>
              <a:t> la libre discussion entre les personnes </a:t>
            </a:r>
            <a:r>
              <a:rPr lang="fr-FR" sz="2200" dirty="0">
                <a:solidFill>
                  <a:srgbClr val="56838C"/>
                </a:solidFill>
              </a:rPr>
              <a:t>;</a:t>
            </a:r>
          </a:p>
          <a:p>
            <a:pPr lvl="2" algn="just">
              <a:lnSpc>
                <a:spcPts val="3520"/>
              </a:lnSpc>
              <a:buFont typeface="Arial" panose="020B0604020202020204" pitchFamily="34" charset="0"/>
              <a:buChar char="•"/>
            </a:pPr>
            <a:r>
              <a:rPr lang="fr-FR" sz="2200" dirty="0">
                <a:solidFill>
                  <a:srgbClr val="56838C"/>
                </a:solidFill>
              </a:rPr>
              <a:t>tout être humain est légitime pour contester les idées d’autrui, quel qu’il soit ;</a:t>
            </a:r>
          </a:p>
          <a:p>
            <a:pPr lvl="2" algn="just">
              <a:lnSpc>
                <a:spcPts val="3520"/>
              </a:lnSpc>
              <a:spcBef>
                <a:spcPts val="600"/>
              </a:spcBef>
              <a:buFont typeface="Arial" panose="020B0604020202020204" pitchFamily="34" charset="0"/>
              <a:buChar char="•"/>
            </a:pPr>
            <a:r>
              <a:rPr lang="fr-FR" sz="2200" dirty="0">
                <a:solidFill>
                  <a:srgbClr val="56838C"/>
                </a:solidFill>
              </a:rPr>
              <a:t>l’être humain doit être formé dans son intégralité : corps et esprit, selon un idéal d’harmonie : la </a:t>
            </a:r>
            <a:r>
              <a:rPr lang="fr-FR" sz="2200" i="1" dirty="0">
                <a:solidFill>
                  <a:srgbClr val="56838C"/>
                </a:solidFill>
              </a:rPr>
              <a:t>formation</a:t>
            </a:r>
            <a:r>
              <a:rPr lang="fr-FR" sz="2200" dirty="0">
                <a:solidFill>
                  <a:srgbClr val="56838C"/>
                </a:solidFill>
              </a:rPr>
              <a:t> prévaut sur la </a:t>
            </a:r>
            <a:r>
              <a:rPr lang="fr-FR" sz="2200" i="1" dirty="0">
                <a:solidFill>
                  <a:srgbClr val="56838C"/>
                </a:solidFill>
              </a:rPr>
              <a:t>transmission.</a:t>
            </a:r>
            <a:endParaRPr lang="fr-FR" i="1" dirty="0"/>
          </a:p>
          <a:p>
            <a:pPr>
              <a:lnSpc>
                <a:spcPct val="110000"/>
              </a:lnSpc>
              <a:spcBef>
                <a:spcPts val="600"/>
              </a:spcBef>
            </a:pPr>
            <a:endParaRPr lang="fr-FR" dirty="0"/>
          </a:p>
          <a:p>
            <a:pPr marL="0" indent="0">
              <a:buNone/>
            </a:pPr>
            <a:endParaRPr lang="fr-FR" dirty="0"/>
          </a:p>
        </p:txBody>
      </p:sp>
    </p:spTree>
    <p:extLst>
      <p:ext uri="{BB962C8B-B14F-4D97-AF65-F5344CB8AC3E}">
        <p14:creationId xmlns:p14="http://schemas.microsoft.com/office/powerpoint/2010/main" val="115898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bldLvl="3"/>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leil 4">
            <a:extLst>
              <a:ext uri="{FF2B5EF4-FFF2-40B4-BE49-F238E27FC236}">
                <a16:creationId xmlns:a16="http://schemas.microsoft.com/office/drawing/2014/main" id="{9612452C-A065-764F-830D-360915A1DFF5}"/>
              </a:ext>
            </a:extLst>
          </p:cNvPr>
          <p:cNvSpPr/>
          <p:nvPr/>
        </p:nvSpPr>
        <p:spPr>
          <a:xfrm>
            <a:off x="4998930" y="2895028"/>
            <a:ext cx="1995428" cy="1936192"/>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7387DB04-A043-1C47-968D-9E47E922F5E7}"/>
              </a:ext>
            </a:extLst>
          </p:cNvPr>
          <p:cNvSpPr txBox="1"/>
          <p:nvPr/>
        </p:nvSpPr>
        <p:spPr>
          <a:xfrm>
            <a:off x="5560908" y="3659980"/>
            <a:ext cx="871472" cy="430887"/>
          </a:xfrm>
          <a:prstGeom prst="rect">
            <a:avLst/>
          </a:prstGeom>
          <a:noFill/>
        </p:spPr>
        <p:txBody>
          <a:bodyPr wrap="square" rtlCol="0">
            <a:spAutoFit/>
          </a:bodyPr>
          <a:lstStyle/>
          <a:p>
            <a:r>
              <a:rPr lang="fr-FR" sz="2200" b="1" dirty="0">
                <a:solidFill>
                  <a:schemeClr val="bg1"/>
                </a:solidFill>
              </a:rPr>
              <a:t>RERS</a:t>
            </a:r>
          </a:p>
        </p:txBody>
      </p:sp>
      <p:sp>
        <p:nvSpPr>
          <p:cNvPr id="15" name="ZoneTexte 14">
            <a:extLst>
              <a:ext uri="{FF2B5EF4-FFF2-40B4-BE49-F238E27FC236}">
                <a16:creationId xmlns:a16="http://schemas.microsoft.com/office/drawing/2014/main" id="{A19FDFF1-AA14-0742-B261-677827C30E16}"/>
              </a:ext>
            </a:extLst>
          </p:cNvPr>
          <p:cNvSpPr txBox="1"/>
          <p:nvPr/>
        </p:nvSpPr>
        <p:spPr>
          <a:xfrm>
            <a:off x="967165" y="3551767"/>
            <a:ext cx="2144934" cy="1200329"/>
          </a:xfrm>
          <a:prstGeom prst="rect">
            <a:avLst/>
          </a:prstGeom>
          <a:solidFill>
            <a:srgbClr val="E1DED6"/>
          </a:solidFill>
          <a:ln>
            <a:solidFill>
              <a:srgbClr val="56838C"/>
            </a:solidFill>
          </a:ln>
        </p:spPr>
        <p:txBody>
          <a:bodyPr wrap="square" rtlCol="0">
            <a:spAutoFit/>
          </a:bodyPr>
          <a:lstStyle/>
          <a:p>
            <a:pPr algn="just"/>
            <a:r>
              <a:rPr lang="fr-FR" dirty="0">
                <a:solidFill>
                  <a:srgbClr val="0070C0"/>
                </a:solidFill>
              </a:rPr>
              <a:t>Chaque  personne est porteuse de savoirs et capable de les transmettre.</a:t>
            </a:r>
          </a:p>
        </p:txBody>
      </p:sp>
      <p:pic>
        <p:nvPicPr>
          <p:cNvPr id="18" name="Graphique 17" descr="Personne confuse">
            <a:extLst>
              <a:ext uri="{FF2B5EF4-FFF2-40B4-BE49-F238E27FC236}">
                <a16:creationId xmlns:a16="http://schemas.microsoft.com/office/drawing/2014/main" id="{72B55AAC-4F07-8B46-A014-8845C370A7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2099" y="3564436"/>
            <a:ext cx="1339403" cy="1339403"/>
          </a:xfrm>
          <a:prstGeom prst="rect">
            <a:avLst/>
          </a:prstGeom>
        </p:spPr>
      </p:pic>
      <p:pic>
        <p:nvPicPr>
          <p:cNvPr id="20" name="Graphique 19" descr="Présenter">
            <a:extLst>
              <a:ext uri="{FF2B5EF4-FFF2-40B4-BE49-F238E27FC236}">
                <a16:creationId xmlns:a16="http://schemas.microsoft.com/office/drawing/2014/main" id="{6B88206E-F760-804C-9BD7-E32FDE8074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71404" y="3582205"/>
            <a:ext cx="716525" cy="716525"/>
          </a:xfrm>
          <a:prstGeom prst="rect">
            <a:avLst/>
          </a:prstGeom>
        </p:spPr>
      </p:pic>
      <p:pic>
        <p:nvPicPr>
          <p:cNvPr id="21" name="Graphique 20" descr="Personne confuse">
            <a:extLst>
              <a:ext uri="{FF2B5EF4-FFF2-40B4-BE49-F238E27FC236}">
                <a16:creationId xmlns:a16="http://schemas.microsoft.com/office/drawing/2014/main" id="{690F04EF-67F4-314F-9C28-F0EFA4884F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8999" y="3564435"/>
            <a:ext cx="1339403" cy="1339403"/>
          </a:xfrm>
          <a:prstGeom prst="rect">
            <a:avLst/>
          </a:prstGeom>
        </p:spPr>
      </p:pic>
      <p:pic>
        <p:nvPicPr>
          <p:cNvPr id="22" name="Graphique 21" descr="Présenter">
            <a:extLst>
              <a:ext uri="{FF2B5EF4-FFF2-40B4-BE49-F238E27FC236}">
                <a16:creationId xmlns:a16="http://schemas.microsoft.com/office/drawing/2014/main" id="{3F99FDDD-C2C7-634E-9E9D-982E0F478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76277" y="3517611"/>
            <a:ext cx="716525" cy="716525"/>
          </a:xfrm>
          <a:prstGeom prst="rect">
            <a:avLst/>
          </a:prstGeom>
        </p:spPr>
      </p:pic>
      <p:sp>
        <p:nvSpPr>
          <p:cNvPr id="23" name="Rectangle 22">
            <a:extLst>
              <a:ext uri="{FF2B5EF4-FFF2-40B4-BE49-F238E27FC236}">
                <a16:creationId xmlns:a16="http://schemas.microsoft.com/office/drawing/2014/main" id="{F5B65D76-2F31-C84D-A534-1FF085DCA447}"/>
              </a:ext>
            </a:extLst>
          </p:cNvPr>
          <p:cNvSpPr/>
          <p:nvPr/>
        </p:nvSpPr>
        <p:spPr>
          <a:xfrm>
            <a:off x="8875334" y="3716448"/>
            <a:ext cx="2398101" cy="923330"/>
          </a:xfrm>
          <a:prstGeom prst="rect">
            <a:avLst/>
          </a:prstGeom>
          <a:solidFill>
            <a:srgbClr val="E1DED6"/>
          </a:solidFill>
          <a:ln>
            <a:solidFill>
              <a:schemeClr val="accent1">
                <a:shade val="50000"/>
              </a:schemeClr>
            </a:solidFill>
          </a:ln>
        </p:spPr>
        <p:txBody>
          <a:bodyPr wrap="square">
            <a:spAutoFit/>
          </a:bodyPr>
          <a:lstStyle/>
          <a:p>
            <a:pPr algn="ctr"/>
            <a:r>
              <a:rPr lang="fr-FR" dirty="0">
                <a:solidFill>
                  <a:srgbClr val="0070C0"/>
                </a:solidFill>
              </a:rPr>
              <a:t>Chaque personne est capable et a besoin  d’apprendre.</a:t>
            </a:r>
          </a:p>
        </p:txBody>
      </p:sp>
      <p:sp>
        <p:nvSpPr>
          <p:cNvPr id="32" name="Flèche courbée vers le bas 31">
            <a:extLst>
              <a:ext uri="{FF2B5EF4-FFF2-40B4-BE49-F238E27FC236}">
                <a16:creationId xmlns:a16="http://schemas.microsoft.com/office/drawing/2014/main" id="{081E1520-4828-5545-A05C-84078E48F39C}"/>
              </a:ext>
            </a:extLst>
          </p:cNvPr>
          <p:cNvSpPr/>
          <p:nvPr/>
        </p:nvSpPr>
        <p:spPr>
          <a:xfrm>
            <a:off x="4179099" y="2555284"/>
            <a:ext cx="3693354" cy="80654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4" name="Flèche courbée vers le bas 33">
            <a:extLst>
              <a:ext uri="{FF2B5EF4-FFF2-40B4-BE49-F238E27FC236}">
                <a16:creationId xmlns:a16="http://schemas.microsoft.com/office/drawing/2014/main" id="{C521CBD3-F250-F648-B1A8-3F4DB95D6085}"/>
              </a:ext>
            </a:extLst>
          </p:cNvPr>
          <p:cNvSpPr/>
          <p:nvPr/>
        </p:nvSpPr>
        <p:spPr>
          <a:xfrm rot="10800000">
            <a:off x="4192302" y="4519108"/>
            <a:ext cx="3524118" cy="74393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49" name="Graphique 48" descr="Bulle de pensée">
            <a:extLst>
              <a:ext uri="{FF2B5EF4-FFF2-40B4-BE49-F238E27FC236}">
                <a16:creationId xmlns:a16="http://schemas.microsoft.com/office/drawing/2014/main" id="{CBEADF77-09FA-6148-AEA2-73988C643F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87600" y="1887274"/>
            <a:ext cx="2394911" cy="2049186"/>
          </a:xfrm>
          <a:prstGeom prst="rect">
            <a:avLst/>
          </a:prstGeom>
        </p:spPr>
      </p:pic>
      <p:sp>
        <p:nvSpPr>
          <p:cNvPr id="50" name="ZoneTexte 49">
            <a:extLst>
              <a:ext uri="{FF2B5EF4-FFF2-40B4-BE49-F238E27FC236}">
                <a16:creationId xmlns:a16="http://schemas.microsoft.com/office/drawing/2014/main" id="{B109F607-756B-6E4C-929A-AFAF800BACE1}"/>
              </a:ext>
            </a:extLst>
          </p:cNvPr>
          <p:cNvSpPr txBox="1"/>
          <p:nvPr/>
        </p:nvSpPr>
        <p:spPr>
          <a:xfrm>
            <a:off x="8643222" y="2373245"/>
            <a:ext cx="1671852" cy="923330"/>
          </a:xfrm>
          <a:prstGeom prst="rect">
            <a:avLst/>
          </a:prstGeom>
          <a:noFill/>
        </p:spPr>
        <p:txBody>
          <a:bodyPr wrap="square" rtlCol="0">
            <a:spAutoFit/>
          </a:bodyPr>
          <a:lstStyle/>
          <a:p>
            <a:r>
              <a:rPr lang="fr-FR" dirty="0"/>
              <a:t>Aller à l’école est un plaisir. </a:t>
            </a:r>
          </a:p>
          <a:p>
            <a:endParaRPr lang="fr-FR" dirty="0"/>
          </a:p>
        </p:txBody>
      </p:sp>
      <p:pic>
        <p:nvPicPr>
          <p:cNvPr id="51" name="Graphique 50" descr="Bulle de pensée">
            <a:extLst>
              <a:ext uri="{FF2B5EF4-FFF2-40B4-BE49-F238E27FC236}">
                <a16:creationId xmlns:a16="http://schemas.microsoft.com/office/drawing/2014/main" id="{91B75A2C-92BB-E846-BA3A-2F7427D328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88928" y="1336394"/>
            <a:ext cx="2540867" cy="2427609"/>
          </a:xfrm>
          <a:prstGeom prst="rect">
            <a:avLst/>
          </a:prstGeom>
          <a:scene3d>
            <a:camera prst="orthographicFront">
              <a:rot lat="0" lon="10800000" rev="0"/>
            </a:camera>
            <a:lightRig rig="threePt" dir="t"/>
          </a:scene3d>
        </p:spPr>
      </p:pic>
      <p:sp>
        <p:nvSpPr>
          <p:cNvPr id="52" name="ZoneTexte 51">
            <a:extLst>
              <a:ext uri="{FF2B5EF4-FFF2-40B4-BE49-F238E27FC236}">
                <a16:creationId xmlns:a16="http://schemas.microsoft.com/office/drawing/2014/main" id="{871B7FCF-52E9-C54A-B21E-B0DC3C859D07}"/>
              </a:ext>
            </a:extLst>
          </p:cNvPr>
          <p:cNvSpPr txBox="1"/>
          <p:nvPr/>
        </p:nvSpPr>
        <p:spPr>
          <a:xfrm>
            <a:off x="1496222" y="1795543"/>
            <a:ext cx="1902265" cy="923330"/>
          </a:xfrm>
          <a:prstGeom prst="rect">
            <a:avLst/>
          </a:prstGeom>
          <a:noFill/>
        </p:spPr>
        <p:txBody>
          <a:bodyPr wrap="square" rtlCol="0">
            <a:spAutoFit/>
          </a:bodyPr>
          <a:lstStyle/>
          <a:p>
            <a:pPr algn="ctr"/>
            <a:r>
              <a:rPr lang="fr-FR" dirty="0"/>
              <a:t>Même en difficulté, je me sens exister.</a:t>
            </a:r>
          </a:p>
        </p:txBody>
      </p:sp>
      <p:sp>
        <p:nvSpPr>
          <p:cNvPr id="31" name="Espace réservé du contenu 3">
            <a:extLst>
              <a:ext uri="{FF2B5EF4-FFF2-40B4-BE49-F238E27FC236}">
                <a16:creationId xmlns:a16="http://schemas.microsoft.com/office/drawing/2014/main" id="{A86ADB13-FE76-2041-8563-1C1AB7CF1F72}"/>
              </a:ext>
            </a:extLst>
          </p:cNvPr>
          <p:cNvSpPr txBox="1">
            <a:spLocks noGrp="1"/>
          </p:cNvSpPr>
          <p:nvPr>
            <p:ph idx="1"/>
          </p:nvPr>
        </p:nvSpPr>
        <p:spPr>
          <a:xfrm>
            <a:off x="3513871" y="503771"/>
            <a:ext cx="5023809" cy="1249573"/>
          </a:xfrm>
          <a:prstGeom prst="rect">
            <a:avLst/>
          </a:prstGeom>
          <a:solidFill>
            <a:srgbClr val="E1DED6"/>
          </a:solidFill>
          <a:ln>
            <a:solidFill>
              <a:schemeClr val="accent1">
                <a:shade val="50000"/>
              </a:schemeClr>
            </a:solidFill>
          </a:ln>
        </p:spPr>
        <p:txBody>
          <a:bodyPr wrap="square" rtlCol="0">
            <a:spAutoFit/>
          </a:bodyPr>
          <a:lstStyle/>
          <a:p>
            <a:pPr marL="0" indent="0" algn="just">
              <a:buNone/>
            </a:pPr>
            <a:r>
              <a:rPr lang="fr-FR" dirty="0">
                <a:solidFill>
                  <a:srgbClr val="0070C0"/>
                </a:solidFill>
              </a:rPr>
              <a:t>« Qui est enseigné doit enseigner. Une instruction qu’on reçoit sans la transmettre forme des esprits sans dynamisme, sans autocritique » (Gaston Bachelard, 1938)</a:t>
            </a:r>
          </a:p>
        </p:txBody>
      </p:sp>
      <p:sp>
        <p:nvSpPr>
          <p:cNvPr id="2" name="ZoneTexte 1">
            <a:extLst>
              <a:ext uri="{FF2B5EF4-FFF2-40B4-BE49-F238E27FC236}">
                <a16:creationId xmlns:a16="http://schemas.microsoft.com/office/drawing/2014/main" id="{990F28BE-1A1D-FD4A-A49C-3993752CA5C2}"/>
              </a:ext>
            </a:extLst>
          </p:cNvPr>
          <p:cNvSpPr txBox="1"/>
          <p:nvPr/>
        </p:nvSpPr>
        <p:spPr>
          <a:xfrm>
            <a:off x="967165" y="5613621"/>
            <a:ext cx="10569839" cy="923330"/>
          </a:xfrm>
          <a:prstGeom prst="rect">
            <a:avLst/>
          </a:prstGeom>
          <a:noFill/>
        </p:spPr>
        <p:txBody>
          <a:bodyPr wrap="square" rtlCol="0">
            <a:spAutoFit/>
          </a:bodyPr>
          <a:lstStyle/>
          <a:p>
            <a:pPr marL="285750" indent="-285750">
              <a:buFont typeface=".Apple Color Emoji UI"/>
              <a:buChar char="👉"/>
            </a:pPr>
            <a:r>
              <a:rPr lang="fr-FR" dirty="0"/>
              <a:t> </a:t>
            </a:r>
            <a:r>
              <a:rPr lang="fr-FR" dirty="0">
                <a:solidFill>
                  <a:srgbClr val="0070C0"/>
                </a:solidFill>
              </a:rPr>
              <a:t>Chaque enfant de la classe peut être mis en situation d’« enseigner », d’élever les autres.</a:t>
            </a:r>
          </a:p>
          <a:p>
            <a:pPr marL="285750" indent="-285750">
              <a:buFont typeface=".Apple Color Emoji UI"/>
              <a:buChar char="👉"/>
            </a:pPr>
            <a:r>
              <a:rPr lang="fr-FR" dirty="0">
                <a:solidFill>
                  <a:srgbClr val="0070C0"/>
                </a:solidFill>
              </a:rPr>
              <a:t> L’enseignant peut participer aux échanges comme l’élève de ses élèves.</a:t>
            </a:r>
          </a:p>
          <a:p>
            <a:pPr marL="285750" indent="-285750">
              <a:buFont typeface=".Apple Color Emoji UI"/>
              <a:buChar char="👉"/>
            </a:pPr>
            <a:r>
              <a:rPr lang="fr-FR" dirty="0">
                <a:solidFill>
                  <a:srgbClr val="0070C0"/>
                </a:solidFill>
              </a:rPr>
              <a:t>L’occasion d’une élévation mutuelle mais aussi d’un renversement des regards sur soi, sur l’autre.</a:t>
            </a:r>
          </a:p>
        </p:txBody>
      </p:sp>
    </p:spTree>
    <p:extLst>
      <p:ext uri="{BB962C8B-B14F-4D97-AF65-F5344CB8AC3E}">
        <p14:creationId xmlns:p14="http://schemas.microsoft.com/office/powerpoint/2010/main" val="209982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par>
                                <p:cTn id="41" presetID="10"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1">
                                            <p:bg/>
                                          </p:spTgt>
                                        </p:tgtEl>
                                        <p:attrNameLst>
                                          <p:attrName>style.visibility</p:attrName>
                                        </p:attrNameLst>
                                      </p:cBhvr>
                                      <p:to>
                                        <p:strVal val="visible"/>
                                      </p:to>
                                    </p:set>
                                    <p:animEffect transition="in" filter="fade">
                                      <p:cBhvr>
                                        <p:cTn id="51" dur="500"/>
                                        <p:tgtEl>
                                          <p:spTgt spid="31">
                                            <p:bg/>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1">
                                            <p:txEl>
                                              <p:pRg st="0" end="0"/>
                                            </p:txEl>
                                          </p:spTgt>
                                        </p:tgtEl>
                                        <p:attrNameLst>
                                          <p:attrName>style.visibility</p:attrName>
                                        </p:attrNameLst>
                                      </p:cBhvr>
                                      <p:to>
                                        <p:strVal val="visible"/>
                                      </p:to>
                                    </p:set>
                                    <p:animEffect transition="in" filter="fade">
                                      <p:cBhvr>
                                        <p:cTn id="56" dur="500"/>
                                        <p:tgtEl>
                                          <p:spTgt spid="31">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
                                            <p:txEl>
                                              <p:pRg st="0" end="0"/>
                                            </p:txEl>
                                          </p:spTgt>
                                        </p:tgtEl>
                                        <p:attrNameLst>
                                          <p:attrName>style.visibility</p:attrName>
                                        </p:attrNameLst>
                                      </p:cBhvr>
                                      <p:to>
                                        <p:strVal val="visible"/>
                                      </p:to>
                                    </p:set>
                                    <p:animEffect transition="in" filter="fade">
                                      <p:cBhvr>
                                        <p:cTn id="61" dur="500"/>
                                        <p:tgtEl>
                                          <p:spTgt spid="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
                                            <p:txEl>
                                              <p:pRg st="1" end="1"/>
                                            </p:txEl>
                                          </p:spTgt>
                                        </p:tgtEl>
                                        <p:attrNameLst>
                                          <p:attrName>style.visibility</p:attrName>
                                        </p:attrNameLst>
                                      </p:cBhvr>
                                      <p:to>
                                        <p:strVal val="visible"/>
                                      </p:to>
                                    </p:set>
                                    <p:animEffect transition="in" filter="fade">
                                      <p:cBhvr>
                                        <p:cTn id="66" dur="500"/>
                                        <p:tgtEl>
                                          <p:spTgt spid="2">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fade">
                                      <p:cBhvr>
                                        <p:cTn id="7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5" grpId="0" animBg="1"/>
      <p:bldP spid="23" grpId="0" animBg="1"/>
      <p:bldP spid="32" grpId="0" animBg="1"/>
      <p:bldP spid="34" grpId="0" animBg="1"/>
      <p:bldP spid="50" grpId="0"/>
      <p:bldP spid="52" grpId="0"/>
      <p:bldP spid="31"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5D81A36-1ED1-4A38-956A-7C92B43928AC}"/>
              </a:ext>
            </a:extLst>
          </p:cNvPr>
          <p:cNvSpPr>
            <a:spLocks noGrp="1"/>
          </p:cNvSpPr>
          <p:nvPr>
            <p:ph idx="1"/>
          </p:nvPr>
        </p:nvSpPr>
        <p:spPr>
          <a:xfrm>
            <a:off x="1010094" y="247879"/>
            <a:ext cx="10845208" cy="6253505"/>
          </a:xfrm>
        </p:spPr>
        <p:txBody>
          <a:bodyPr>
            <a:normAutofit lnSpcReduction="10000"/>
          </a:bodyPr>
          <a:lstStyle/>
          <a:p>
            <a:pPr marL="0" indent="0">
              <a:lnSpc>
                <a:spcPct val="104000"/>
              </a:lnSpc>
              <a:spcAft>
                <a:spcPts val="1400"/>
              </a:spcAft>
              <a:buNone/>
            </a:pPr>
            <a:r>
              <a:rPr lang="fr-FR" sz="3200" dirty="0"/>
              <a:t>Quelles perspectives, </a:t>
            </a:r>
            <a:r>
              <a:rPr lang="fr-FR" sz="3200" b="1" dirty="0">
                <a:solidFill>
                  <a:srgbClr val="C00000"/>
                </a:solidFill>
              </a:rPr>
              <a:t>au XXI</a:t>
            </a:r>
            <a:r>
              <a:rPr lang="fr-FR" sz="3200" b="1" baseline="30000" dirty="0">
                <a:solidFill>
                  <a:srgbClr val="C00000"/>
                </a:solidFill>
              </a:rPr>
              <a:t>e</a:t>
            </a:r>
            <a:r>
              <a:rPr lang="fr-FR" sz="3200" b="1" dirty="0">
                <a:solidFill>
                  <a:srgbClr val="C00000"/>
                </a:solidFill>
              </a:rPr>
              <a:t> siècle</a:t>
            </a:r>
            <a:r>
              <a:rPr lang="fr-FR" sz="3200" dirty="0"/>
              <a:t> ?</a:t>
            </a:r>
          </a:p>
          <a:p>
            <a:pPr>
              <a:lnSpc>
                <a:spcPct val="104000"/>
              </a:lnSpc>
              <a:spcBef>
                <a:spcPts val="200"/>
              </a:spcBef>
              <a:buFont typeface="Wingdings" pitchFamily="2" charset="2"/>
              <a:buChar char="§"/>
            </a:pPr>
            <a:r>
              <a:rPr lang="fr-FR" sz="2600" b="1" i="0" dirty="0"/>
              <a:t>Réinterroger la relation maître-élève</a:t>
            </a:r>
          </a:p>
          <a:p>
            <a:pPr marL="530352" lvl="1" indent="0">
              <a:lnSpc>
                <a:spcPct val="104000"/>
              </a:lnSpc>
              <a:spcBef>
                <a:spcPts val="200"/>
              </a:spcBef>
              <a:buNone/>
            </a:pPr>
            <a:r>
              <a:rPr lang="fr-FR" sz="2600" b="1" i="0" dirty="0"/>
              <a:t>	          avec Edgar Morin</a:t>
            </a:r>
            <a:endParaRPr lang="fr-FR" b="1" i="1" dirty="0"/>
          </a:p>
          <a:p>
            <a:pPr marL="0" indent="0">
              <a:buNone/>
            </a:pPr>
            <a:endParaRPr lang="fr-FR" sz="500" b="1" dirty="0"/>
          </a:p>
          <a:p>
            <a:pPr lvl="1">
              <a:buFont typeface="Wingdings" panose="05000000000000000000" pitchFamily="2" charset="2"/>
              <a:buChar char="Ø"/>
            </a:pPr>
            <a:r>
              <a:rPr lang="fr-FR" sz="2400" b="1" dirty="0"/>
              <a:t>Régénérer l’Eros</a:t>
            </a:r>
          </a:p>
          <a:p>
            <a:pPr marL="530352" lvl="1" indent="0">
              <a:buNone/>
            </a:pPr>
            <a:endParaRPr lang="fr-FR" sz="900" dirty="0"/>
          </a:p>
          <a:p>
            <a:pPr lvl="1" algn="just">
              <a:lnSpc>
                <a:spcPct val="100000"/>
              </a:lnSpc>
              <a:spcAft>
                <a:spcPts val="800"/>
              </a:spcAft>
              <a:buFont typeface="Arial" panose="020B0604020202020204" pitchFamily="34" charset="0"/>
              <a:buChar char="•"/>
            </a:pPr>
            <a:r>
              <a:rPr lang="fr-FR" sz="2400" dirty="0"/>
              <a:t>Réintroduire l’Eros du </a:t>
            </a:r>
            <a:r>
              <a:rPr lang="fr-FR" sz="2400" dirty="0">
                <a:solidFill>
                  <a:srgbClr val="56838C"/>
                </a:solidFill>
              </a:rPr>
              <a:t>« chef d’orchestre, maître ou professeur » pour « enseigner la compréhension humaine </a:t>
            </a:r>
            <a:r>
              <a:rPr lang="fr-FR" sz="2400" dirty="0"/>
              <a:t>» et </a:t>
            </a:r>
            <a:r>
              <a:rPr lang="fr-FR" sz="2400" dirty="0">
                <a:solidFill>
                  <a:srgbClr val="56838C"/>
                </a:solidFill>
              </a:rPr>
              <a:t>« inciter à être humain »</a:t>
            </a:r>
          </a:p>
          <a:p>
            <a:pPr lvl="1" algn="just">
              <a:lnSpc>
                <a:spcPct val="100000"/>
              </a:lnSpc>
              <a:spcAft>
                <a:spcPts val="800"/>
              </a:spcAft>
              <a:buFont typeface="Arial" panose="020B0604020202020204" pitchFamily="34" charset="0"/>
              <a:buChar char="•"/>
            </a:pPr>
            <a:r>
              <a:rPr lang="fr-FR" sz="2400" dirty="0"/>
              <a:t>La notion de « chef d’orchestre » inverse le cours même de la classe : </a:t>
            </a:r>
          </a:p>
          <a:p>
            <a:pPr marL="530352" lvl="1" indent="0" algn="just">
              <a:spcAft>
                <a:spcPts val="800"/>
              </a:spcAft>
              <a:buNone/>
            </a:pPr>
            <a:r>
              <a:rPr lang="fr-FR" sz="2400" dirty="0">
                <a:solidFill>
                  <a:srgbClr val="56838C"/>
                </a:solidFill>
              </a:rPr>
              <a:t>« L’enseignant ne distribue plus en priorité le savoir aux élèves. (…) c’est à l’élève de puiser (…) la matière (...) et de présenter son savoir à l’enseignant. Et c’est alors à celui-ci, véritable chef d’orchestre, de corriger, commenter, apprécier l’apport de l’élève, pour arriver, dans le dialogue avec ses élèves, à une véritable synthèse réflexive du thème traité. »</a:t>
            </a:r>
          </a:p>
          <a:p>
            <a:pPr lvl="1" algn="just">
              <a:buFont typeface="Arial" panose="020B0604020202020204" pitchFamily="34" charset="0"/>
              <a:buChar char="•"/>
            </a:pPr>
            <a:r>
              <a:rPr lang="fr-FR" sz="2400" dirty="0"/>
              <a:t>Une vraie réforme de l’éducation est nécessaire pour une régénération de l’Eros à la fois chez les enseignants et les enseignés.</a:t>
            </a:r>
          </a:p>
        </p:txBody>
      </p:sp>
      <p:pic>
        <p:nvPicPr>
          <p:cNvPr id="2" name="Image 1">
            <a:extLst>
              <a:ext uri="{FF2B5EF4-FFF2-40B4-BE49-F238E27FC236}">
                <a16:creationId xmlns:a16="http://schemas.microsoft.com/office/drawing/2014/main" id="{0D1D8D76-E68C-5A4D-9C6C-CB781528817C}"/>
              </a:ext>
            </a:extLst>
          </p:cNvPr>
          <p:cNvPicPr>
            <a:picLocks noChangeAspect="1"/>
          </p:cNvPicPr>
          <p:nvPr/>
        </p:nvPicPr>
        <p:blipFill>
          <a:blip r:embed="rId2"/>
          <a:stretch>
            <a:fillRect/>
          </a:stretch>
        </p:blipFill>
        <p:spPr>
          <a:xfrm>
            <a:off x="7766304" y="150978"/>
            <a:ext cx="4088998" cy="2294381"/>
          </a:xfrm>
          <a:prstGeom prst="rect">
            <a:avLst/>
          </a:prstGeom>
        </p:spPr>
      </p:pic>
    </p:spTree>
    <p:extLst>
      <p:ext uri="{BB962C8B-B14F-4D97-AF65-F5344CB8AC3E}">
        <p14:creationId xmlns:p14="http://schemas.microsoft.com/office/powerpoint/2010/main" val="341168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1C56A77-3B4F-4E52-9CD3-DF5074A1A93B}"/>
              </a:ext>
            </a:extLst>
          </p:cNvPr>
          <p:cNvSpPr>
            <a:spLocks noGrp="1"/>
          </p:cNvSpPr>
          <p:nvPr>
            <p:ph idx="1"/>
          </p:nvPr>
        </p:nvSpPr>
        <p:spPr>
          <a:xfrm>
            <a:off x="1295399" y="310896"/>
            <a:ext cx="10464209" cy="6174964"/>
          </a:xfrm>
        </p:spPr>
        <p:txBody>
          <a:bodyPr>
            <a:normAutofit lnSpcReduction="10000"/>
          </a:bodyPr>
          <a:lstStyle/>
          <a:p>
            <a:pPr lvl="1" algn="just">
              <a:buFont typeface="Wingdings" panose="05000000000000000000" pitchFamily="2" charset="2"/>
              <a:buChar char="Ø"/>
            </a:pPr>
            <a:r>
              <a:rPr lang="fr-FR" sz="2400" b="1" dirty="0">
                <a:solidFill>
                  <a:schemeClr val="tx1"/>
                </a:solidFill>
              </a:rPr>
              <a:t>Eduquer à la compréhension mutuelle</a:t>
            </a:r>
          </a:p>
          <a:p>
            <a:pPr marL="530352" lvl="1" indent="0" algn="just">
              <a:buNone/>
            </a:pPr>
            <a:endParaRPr lang="fr-FR" sz="2200" b="1" dirty="0">
              <a:solidFill>
                <a:srgbClr val="7030A0"/>
              </a:solidFill>
            </a:endParaRPr>
          </a:p>
          <a:p>
            <a:pPr lvl="1" algn="just">
              <a:buFont typeface="Arial" panose="020B0604020202020204" pitchFamily="34" charset="0"/>
              <a:buChar char="•"/>
            </a:pPr>
            <a:r>
              <a:rPr lang="fr-FR" sz="2400" dirty="0">
                <a:solidFill>
                  <a:srgbClr val="56838C"/>
                </a:solidFill>
              </a:rPr>
              <a:t>« La compréhension est mère de la bienveillance. La compréhension est mère de ce qui doit constituer </a:t>
            </a:r>
            <a:r>
              <a:rPr lang="fr-FR" sz="2400" b="1" dirty="0">
                <a:solidFill>
                  <a:srgbClr val="56838C"/>
                </a:solidFill>
              </a:rPr>
              <a:t>la vertu maîtresse de toute vie en société : la reconnaissance de la pleine humanité et de la pleine dignité d’autrui. </a:t>
            </a:r>
            <a:endParaRPr lang="fr-FR" sz="2400" dirty="0">
              <a:solidFill>
                <a:srgbClr val="56838C"/>
              </a:solidFill>
            </a:endParaRPr>
          </a:p>
          <a:p>
            <a:pPr lvl="1" algn="just">
              <a:buFont typeface="Arial" panose="020B0604020202020204" pitchFamily="34" charset="0"/>
              <a:buChar char="•"/>
            </a:pPr>
            <a:r>
              <a:rPr lang="fr-FR" sz="2400" b="1" dirty="0">
                <a:solidFill>
                  <a:srgbClr val="56838C"/>
                </a:solidFill>
              </a:rPr>
              <a:t>La compréhension, la bienveillance, la reconnaissance, vont permettre </a:t>
            </a:r>
            <a:r>
              <a:rPr lang="fr-FR" sz="2400" dirty="0">
                <a:solidFill>
                  <a:srgbClr val="56838C"/>
                </a:solidFill>
              </a:rPr>
              <a:t>(…)</a:t>
            </a:r>
            <a:r>
              <a:rPr lang="fr-FR" sz="2400" b="1" dirty="0">
                <a:solidFill>
                  <a:srgbClr val="56838C"/>
                </a:solidFill>
              </a:rPr>
              <a:t> un mieux vivre dans la relation enseignant-enseigné</a:t>
            </a:r>
            <a:r>
              <a:rPr lang="fr-FR" sz="2400" dirty="0">
                <a:solidFill>
                  <a:srgbClr val="56838C"/>
                </a:solidFill>
              </a:rPr>
              <a:t>, dans toute relation d’autorité, dans toute relation humaine »</a:t>
            </a:r>
          </a:p>
          <a:p>
            <a:pPr lvl="1" algn="just">
              <a:buFont typeface="Arial" panose="020B0604020202020204" pitchFamily="34" charset="0"/>
              <a:buChar char="•"/>
            </a:pPr>
            <a:r>
              <a:rPr lang="fr-FR" sz="2400" dirty="0">
                <a:solidFill>
                  <a:srgbClr val="56838C"/>
                </a:solidFill>
              </a:rPr>
              <a:t>« Ce serait poursuivre l’hominisation ! »</a:t>
            </a:r>
          </a:p>
          <a:p>
            <a:pPr lvl="1" algn="just">
              <a:buFont typeface="Arial" panose="020B0604020202020204" pitchFamily="34" charset="0"/>
              <a:buChar char="•"/>
            </a:pPr>
            <a:r>
              <a:rPr lang="fr-FR" sz="2400" dirty="0">
                <a:solidFill>
                  <a:srgbClr val="56838C"/>
                </a:solidFill>
              </a:rPr>
              <a:t> « Ce serait plus qu’une réforme, plus riche qu’une révolution, UNE MÉTAMORPHOSE. »</a:t>
            </a:r>
          </a:p>
          <a:p>
            <a:pPr lvl="1" algn="just">
              <a:buFont typeface="Arial" panose="020B0604020202020204" pitchFamily="34" charset="0"/>
              <a:buChar char="•"/>
            </a:pPr>
            <a:endParaRPr lang="fr-FR" sz="1700" dirty="0">
              <a:solidFill>
                <a:srgbClr val="56838C"/>
              </a:solidFill>
            </a:endParaRPr>
          </a:p>
          <a:p>
            <a:pPr lvl="1" algn="just">
              <a:buFont typeface=".Apple Color Emoji UI"/>
              <a:buChar char="👉"/>
            </a:pPr>
            <a:r>
              <a:rPr lang="fr-FR" sz="2400" i="0" dirty="0">
                <a:solidFill>
                  <a:srgbClr val="0070C0"/>
                </a:solidFill>
              </a:rPr>
              <a:t>Une invitation à réajuster les relations maître-élève : Un maître ni effacé, ni central, mais « chef d’orchestre ». </a:t>
            </a:r>
          </a:p>
          <a:p>
            <a:pPr lvl="1" algn="just">
              <a:buFont typeface=".Apple Color Emoji UI"/>
              <a:buChar char="👉"/>
            </a:pPr>
            <a:r>
              <a:rPr lang="fr-FR" sz="2400" i="0" dirty="0">
                <a:solidFill>
                  <a:srgbClr val="0070C0"/>
                </a:solidFill>
              </a:rPr>
              <a:t>La bienveillance et la reconnaissance sont les piliers de toute relation : la réciprocité est nécessaire à la relation maître-élève.</a:t>
            </a:r>
            <a:endParaRPr lang="fr-FR" dirty="0"/>
          </a:p>
        </p:txBody>
      </p:sp>
    </p:spTree>
    <p:extLst>
      <p:ext uri="{BB962C8B-B14F-4D97-AF65-F5344CB8AC3E}">
        <p14:creationId xmlns:p14="http://schemas.microsoft.com/office/powerpoint/2010/main" val="226901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E67F3D-9112-4BC7-877A-2A2ECC1E0FDF}"/>
              </a:ext>
            </a:extLst>
          </p:cNvPr>
          <p:cNvSpPr>
            <a:spLocks noGrp="1"/>
          </p:cNvSpPr>
          <p:nvPr>
            <p:ph type="title"/>
          </p:nvPr>
        </p:nvSpPr>
        <p:spPr>
          <a:xfrm>
            <a:off x="1204912" y="156494"/>
            <a:ext cx="9782175" cy="812429"/>
          </a:xfrm>
        </p:spPr>
        <p:txBody>
          <a:bodyPr>
            <a:normAutofit/>
          </a:bodyPr>
          <a:lstStyle/>
          <a:p>
            <a:r>
              <a:rPr lang="fr-FR" sz="4000" dirty="0"/>
              <a:t>« CES élèves »… Quels élèves ?</a:t>
            </a:r>
          </a:p>
        </p:txBody>
      </p:sp>
      <p:sp>
        <p:nvSpPr>
          <p:cNvPr id="3" name="Espace réservé du texte 2">
            <a:extLst>
              <a:ext uri="{FF2B5EF4-FFF2-40B4-BE49-F238E27FC236}">
                <a16:creationId xmlns:a16="http://schemas.microsoft.com/office/drawing/2014/main" id="{6C206921-58E0-4AF2-95D7-2E949E0DC6F5}"/>
              </a:ext>
            </a:extLst>
          </p:cNvPr>
          <p:cNvSpPr>
            <a:spLocks noGrp="1"/>
          </p:cNvSpPr>
          <p:nvPr>
            <p:ph type="body" idx="1"/>
          </p:nvPr>
        </p:nvSpPr>
        <p:spPr>
          <a:xfrm>
            <a:off x="-128789" y="1136348"/>
            <a:ext cx="11257544" cy="4853526"/>
          </a:xfrm>
        </p:spPr>
        <p:txBody>
          <a:bodyPr>
            <a:noAutofit/>
          </a:bodyPr>
          <a:lstStyle/>
          <a:p>
            <a:pPr marL="914400" lvl="1" indent="-457200">
              <a:buFont typeface="Wingdings" pitchFamily="2" charset="2"/>
              <a:buChar char="Ø"/>
            </a:pPr>
            <a:r>
              <a:rPr lang="fr-FR" sz="2400" dirty="0"/>
              <a:t>L’élève est-il ce jeune homme issu d’une élite ou cet enfant du peuple ? </a:t>
            </a:r>
            <a:endParaRPr lang="fr-FR" sz="2400" i="1" dirty="0">
              <a:solidFill>
                <a:schemeClr val="accent1">
                  <a:lumMod val="60000"/>
                  <a:lumOff val="40000"/>
                </a:schemeClr>
              </a:solidFill>
            </a:endParaRPr>
          </a:p>
          <a:p>
            <a:pPr algn="l"/>
            <a:r>
              <a:rPr lang="fr-FR" sz="2200" i="1" dirty="0">
                <a:solidFill>
                  <a:schemeClr val="accent1">
                    <a:lumMod val="60000"/>
                    <a:lumOff val="40000"/>
                  </a:schemeClr>
                </a:solidFill>
              </a:rPr>
              <a:t>	&gt; paradoxe présent de Socrate à certains courants l’Education nouvelle</a:t>
            </a:r>
          </a:p>
          <a:p>
            <a:pPr lvl="1">
              <a:spcAft>
                <a:spcPts val="800"/>
              </a:spcAft>
            </a:pPr>
            <a:r>
              <a:rPr lang="fr-FR" i="1" dirty="0">
                <a:solidFill>
                  <a:schemeClr val="accent1">
                    <a:lumMod val="60000"/>
                    <a:lumOff val="40000"/>
                  </a:schemeClr>
                </a:solidFill>
              </a:rPr>
              <a:t>	</a:t>
            </a:r>
            <a:r>
              <a:rPr lang="fr-FR" sz="2200" i="1" dirty="0">
                <a:solidFill>
                  <a:schemeClr val="accent1">
                    <a:lumMod val="60000"/>
                    <a:lumOff val="40000"/>
                  </a:schemeClr>
                </a:solidFill>
              </a:rPr>
              <a:t>&gt; progrès apportés par la réflexion sur la pédagogie du XVII</a:t>
            </a:r>
            <a:r>
              <a:rPr lang="fr-FR" sz="2200" i="1" baseline="30000" dirty="0">
                <a:solidFill>
                  <a:schemeClr val="accent1">
                    <a:lumMod val="60000"/>
                    <a:lumOff val="40000"/>
                  </a:schemeClr>
                </a:solidFill>
              </a:rPr>
              <a:t>e</a:t>
            </a:r>
            <a:r>
              <a:rPr lang="fr-FR" sz="2200" i="1" dirty="0">
                <a:solidFill>
                  <a:schemeClr val="accent1">
                    <a:lumMod val="60000"/>
                    <a:lumOff val="40000"/>
                  </a:schemeClr>
                </a:solidFill>
              </a:rPr>
              <a:t> et du XIX</a:t>
            </a:r>
            <a:r>
              <a:rPr lang="fr-FR" sz="2200" i="1" baseline="30000" dirty="0">
                <a:solidFill>
                  <a:schemeClr val="accent1">
                    <a:lumMod val="60000"/>
                    <a:lumOff val="40000"/>
                  </a:schemeClr>
                </a:solidFill>
              </a:rPr>
              <a:t>e</a:t>
            </a:r>
            <a:r>
              <a:rPr lang="fr-FR" sz="2200" i="1" dirty="0">
                <a:solidFill>
                  <a:schemeClr val="accent1">
                    <a:lumMod val="60000"/>
                    <a:lumOff val="40000"/>
                  </a:schemeClr>
                </a:solidFill>
              </a:rPr>
              <a:t> siècles</a:t>
            </a:r>
            <a:endParaRPr lang="fr-FR" sz="1200" i="1" dirty="0">
              <a:solidFill>
                <a:schemeClr val="accent1">
                  <a:lumMod val="60000"/>
                  <a:lumOff val="40000"/>
                </a:schemeClr>
              </a:solidFill>
            </a:endParaRPr>
          </a:p>
          <a:p>
            <a:pPr marL="1028700" lvl="1" indent="-571500">
              <a:buFont typeface="Wingdings" panose="05000000000000000000" pitchFamily="2" charset="2"/>
              <a:buChar char="Ø"/>
            </a:pPr>
            <a:r>
              <a:rPr lang="fr-FR" sz="2400" dirty="0"/>
              <a:t>L’élève est-il cet adulte en devenir ou cet individu doté de sa nature propre ? </a:t>
            </a:r>
            <a:endParaRPr lang="fr-FR" sz="1800" i="1" dirty="0">
              <a:solidFill>
                <a:schemeClr val="accent1">
                  <a:lumMod val="60000"/>
                  <a:lumOff val="40000"/>
                </a:schemeClr>
              </a:solidFill>
            </a:endParaRPr>
          </a:p>
          <a:p>
            <a:pPr algn="l"/>
            <a:r>
              <a:rPr lang="fr-FR" sz="2200" i="1" dirty="0">
                <a:solidFill>
                  <a:schemeClr val="accent1">
                    <a:lumMod val="60000"/>
                    <a:lumOff val="40000"/>
                  </a:schemeClr>
                </a:solidFill>
              </a:rPr>
              <a:t>	&gt; intuitions de la Renaissance renforcées chez Rousseau</a:t>
            </a:r>
          </a:p>
          <a:p>
            <a:pPr algn="l">
              <a:spcAft>
                <a:spcPts val="800"/>
              </a:spcAft>
            </a:pPr>
            <a:r>
              <a:rPr lang="fr-FR" sz="2200" i="1" dirty="0">
                <a:solidFill>
                  <a:schemeClr val="accent1">
                    <a:lumMod val="60000"/>
                    <a:lumOff val="40000"/>
                  </a:schemeClr>
                </a:solidFill>
              </a:rPr>
              <a:t>	&gt; apports de la psychologie et des sciences au XX</a:t>
            </a:r>
            <a:r>
              <a:rPr lang="fr-FR" sz="2200" i="1" baseline="30000" dirty="0">
                <a:solidFill>
                  <a:schemeClr val="accent1">
                    <a:lumMod val="60000"/>
                    <a:lumOff val="40000"/>
                  </a:schemeClr>
                </a:solidFill>
              </a:rPr>
              <a:t>e</a:t>
            </a:r>
            <a:r>
              <a:rPr lang="fr-FR" sz="2200" i="1" dirty="0">
                <a:solidFill>
                  <a:schemeClr val="accent1">
                    <a:lumMod val="60000"/>
                    <a:lumOff val="40000"/>
                  </a:schemeClr>
                </a:solidFill>
              </a:rPr>
              <a:t> siècle</a:t>
            </a:r>
          </a:p>
          <a:p>
            <a:pPr marL="800100" lvl="1" indent="-342900">
              <a:buFont typeface="Wingdings" pitchFamily="2" charset="2"/>
              <a:buChar char="Ø"/>
            </a:pPr>
            <a:r>
              <a:rPr lang="fr-FR" sz="2400" i="1" dirty="0">
                <a:solidFill>
                  <a:schemeClr val="tx1">
                    <a:tint val="75000"/>
                  </a:schemeClr>
                </a:solidFill>
              </a:rPr>
              <a:t>L’élève ou les él</a:t>
            </a:r>
            <a:r>
              <a:rPr lang="fr-FR" sz="2400" dirty="0"/>
              <a:t>èves </a:t>
            </a:r>
            <a:r>
              <a:rPr lang="fr-FR" sz="2400" i="1" dirty="0">
                <a:solidFill>
                  <a:schemeClr val="tx1">
                    <a:tint val="75000"/>
                  </a:schemeClr>
                </a:solidFill>
              </a:rPr>
              <a:t>?</a:t>
            </a:r>
          </a:p>
          <a:p>
            <a:pPr lvl="2"/>
            <a:r>
              <a:rPr lang="fr-FR" sz="2200" i="1" dirty="0">
                <a:solidFill>
                  <a:schemeClr val="accent1">
                    <a:lumMod val="60000"/>
                    <a:lumOff val="40000"/>
                  </a:schemeClr>
                </a:solidFill>
              </a:rPr>
              <a:t>&gt; Le précepteur idéal de la Renaissance ou de Rousseau </a:t>
            </a:r>
          </a:p>
          <a:p>
            <a:pPr lvl="2"/>
            <a:r>
              <a:rPr lang="fr-FR" sz="2200" i="1" dirty="0">
                <a:solidFill>
                  <a:schemeClr val="accent1">
                    <a:lumMod val="60000"/>
                    <a:lumOff val="40000"/>
                  </a:schemeClr>
                </a:solidFill>
              </a:rPr>
              <a:t>&gt; Naissance de l’école puis de la classe : J.B. De La Salle et Comenius</a:t>
            </a:r>
          </a:p>
          <a:p>
            <a:pPr lvl="2"/>
            <a:r>
              <a:rPr lang="fr-FR" sz="2200" i="1" dirty="0">
                <a:solidFill>
                  <a:schemeClr val="accent1">
                    <a:lumMod val="60000"/>
                    <a:lumOff val="40000"/>
                  </a:schemeClr>
                </a:solidFill>
              </a:rPr>
              <a:t>&gt; La classe cogérée par les élèves : la société éducative de Pestalozzi ; le conseil de coopérative de Célestin Freinet</a:t>
            </a:r>
            <a:endParaRPr lang="fr-FR" sz="3200" dirty="0"/>
          </a:p>
          <a:p>
            <a:pPr marL="571500" indent="-571500" algn="l">
              <a:buFont typeface="Arial" panose="020B0604020202020204" pitchFamily="34" charset="0"/>
              <a:buChar char="•"/>
            </a:pPr>
            <a:endParaRPr lang="fr-FR" sz="3200" dirty="0"/>
          </a:p>
        </p:txBody>
      </p:sp>
    </p:spTree>
    <p:extLst>
      <p:ext uri="{BB962C8B-B14F-4D97-AF65-F5344CB8AC3E}">
        <p14:creationId xmlns:p14="http://schemas.microsoft.com/office/powerpoint/2010/main" val="278392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E67F3D-9112-4BC7-877A-2A2ECC1E0FDF}"/>
              </a:ext>
            </a:extLst>
          </p:cNvPr>
          <p:cNvSpPr>
            <a:spLocks noGrp="1"/>
          </p:cNvSpPr>
          <p:nvPr>
            <p:ph type="title"/>
          </p:nvPr>
        </p:nvSpPr>
        <p:spPr>
          <a:xfrm>
            <a:off x="1204912" y="379927"/>
            <a:ext cx="9782175" cy="727666"/>
          </a:xfrm>
        </p:spPr>
        <p:txBody>
          <a:bodyPr>
            <a:noAutofit/>
          </a:bodyPr>
          <a:lstStyle/>
          <a:p>
            <a:br>
              <a:rPr lang="fr-FR" sz="3600" dirty="0"/>
            </a:br>
            <a:br>
              <a:rPr lang="fr-FR" sz="3600" dirty="0"/>
            </a:br>
            <a:r>
              <a:rPr lang="fr-FR" sz="3600" dirty="0"/>
              <a:t>… « nous élèvent » : Dans quelle relation ?</a:t>
            </a:r>
          </a:p>
        </p:txBody>
      </p:sp>
      <p:sp>
        <p:nvSpPr>
          <p:cNvPr id="3" name="Espace réservé du texte 2">
            <a:extLst>
              <a:ext uri="{FF2B5EF4-FFF2-40B4-BE49-F238E27FC236}">
                <a16:creationId xmlns:a16="http://schemas.microsoft.com/office/drawing/2014/main" id="{6C206921-58E0-4AF2-95D7-2E949E0DC6F5}"/>
              </a:ext>
            </a:extLst>
          </p:cNvPr>
          <p:cNvSpPr>
            <a:spLocks noGrp="1"/>
          </p:cNvSpPr>
          <p:nvPr>
            <p:ph type="body" idx="1"/>
          </p:nvPr>
        </p:nvSpPr>
        <p:spPr>
          <a:xfrm>
            <a:off x="236822" y="1107593"/>
            <a:ext cx="11364627" cy="5370480"/>
          </a:xfrm>
        </p:spPr>
        <p:txBody>
          <a:bodyPr>
            <a:noAutofit/>
          </a:bodyPr>
          <a:lstStyle/>
          <a:p>
            <a:pPr marL="571500" indent="-571500" algn="l">
              <a:buFont typeface="Wingdings" panose="05000000000000000000" pitchFamily="2" charset="2"/>
              <a:buChar char="§"/>
            </a:pPr>
            <a:r>
              <a:rPr lang="fr-FR" dirty="0"/>
              <a:t>De la soumission…</a:t>
            </a:r>
          </a:p>
          <a:p>
            <a:pPr algn="l"/>
            <a:r>
              <a:rPr lang="fr-FR" sz="2800" dirty="0"/>
              <a:t> 	</a:t>
            </a:r>
            <a:r>
              <a:rPr lang="fr-FR" sz="2200" i="1" dirty="0">
                <a:solidFill>
                  <a:schemeClr val="accent1">
                    <a:lumMod val="60000"/>
                    <a:lumOff val="40000"/>
                  </a:schemeClr>
                </a:solidFill>
              </a:rPr>
              <a:t>&gt; au modèle héroïque et vertueux (tradition homérique)</a:t>
            </a:r>
          </a:p>
          <a:p>
            <a:pPr algn="l"/>
            <a:r>
              <a:rPr lang="fr-FR" sz="2200" i="1" dirty="0">
                <a:solidFill>
                  <a:schemeClr val="accent1">
                    <a:lumMod val="60000"/>
                    <a:lumOff val="40000"/>
                  </a:schemeClr>
                </a:solidFill>
              </a:rPr>
              <a:t>	&gt; au savoir (Platon) ou à l’autorité du maître (La Salle)</a:t>
            </a:r>
            <a:endParaRPr lang="fr-FR" sz="2800" dirty="0"/>
          </a:p>
          <a:p>
            <a:pPr marL="342900" indent="-342900" algn="l">
              <a:buFont typeface="Wingdings" panose="05000000000000000000" pitchFamily="2" charset="2"/>
              <a:buChar char="§"/>
            </a:pPr>
            <a:r>
              <a:rPr lang="fr-FR" dirty="0"/>
              <a:t>… à une relation fondée sur le dialogue et la réciprocité</a:t>
            </a:r>
          </a:p>
          <a:p>
            <a:pPr marL="914400" lvl="3">
              <a:lnSpc>
                <a:spcPct val="112000"/>
              </a:lnSpc>
              <a:spcBef>
                <a:spcPts val="0"/>
              </a:spcBef>
              <a:spcAft>
                <a:spcPts val="0"/>
              </a:spcAft>
            </a:pPr>
            <a:r>
              <a:rPr lang="fr-FR" sz="2200" dirty="0">
                <a:solidFill>
                  <a:schemeClr val="accent1">
                    <a:lumMod val="60000"/>
                    <a:lumOff val="40000"/>
                  </a:schemeClr>
                </a:solidFill>
              </a:rPr>
              <a:t>&gt; fondements posés par Socrate, redécouverts à la Renaissance (humanisme)</a:t>
            </a:r>
          </a:p>
          <a:p>
            <a:pPr marL="914400" lvl="3">
              <a:lnSpc>
                <a:spcPct val="112000"/>
              </a:lnSpc>
              <a:spcBef>
                <a:spcPts val="0"/>
              </a:spcBef>
              <a:spcAft>
                <a:spcPts val="0"/>
              </a:spcAft>
            </a:pPr>
            <a:r>
              <a:rPr lang="fr-FR" sz="2200" dirty="0">
                <a:solidFill>
                  <a:schemeClr val="accent1">
                    <a:lumMod val="60000"/>
                    <a:lumOff val="40000"/>
                  </a:schemeClr>
                </a:solidFill>
              </a:rPr>
              <a:t>&gt; le maître peut apprendre de ses élèves (les RERS de C. </a:t>
            </a:r>
            <a:r>
              <a:rPr lang="fr-FR" sz="2200" dirty="0" err="1">
                <a:solidFill>
                  <a:schemeClr val="accent1">
                    <a:lumMod val="60000"/>
                    <a:lumOff val="40000"/>
                  </a:schemeClr>
                </a:solidFill>
              </a:rPr>
              <a:t>Héber-Suffrin</a:t>
            </a:r>
            <a:r>
              <a:rPr lang="fr-FR" sz="2200" dirty="0">
                <a:solidFill>
                  <a:schemeClr val="accent1">
                    <a:lumMod val="60000"/>
                    <a:lumOff val="40000"/>
                  </a:schemeClr>
                </a:solidFill>
              </a:rPr>
              <a:t>)</a:t>
            </a:r>
          </a:p>
          <a:p>
            <a:pPr marL="342900" indent="-342900" algn="l">
              <a:buFont typeface="Wingdings" panose="05000000000000000000" pitchFamily="2" charset="2"/>
              <a:buChar char="§"/>
            </a:pPr>
            <a:r>
              <a:rPr lang="fr-FR" dirty="0"/>
              <a:t>… nourrie par un désir</a:t>
            </a:r>
          </a:p>
          <a:p>
            <a:pPr algn="l"/>
            <a:r>
              <a:rPr lang="fr-FR" dirty="0"/>
              <a:t>	</a:t>
            </a:r>
            <a:r>
              <a:rPr lang="fr-FR" sz="2200" i="1" dirty="0">
                <a:solidFill>
                  <a:schemeClr val="accent1">
                    <a:lumMod val="60000"/>
                    <a:lumOff val="40000"/>
                  </a:schemeClr>
                </a:solidFill>
              </a:rPr>
              <a:t>&gt; le désir de savoir (Platon), d’être soi-même (pédagogie institutionnelle)</a:t>
            </a:r>
          </a:p>
          <a:p>
            <a:pPr algn="l"/>
            <a:r>
              <a:rPr lang="fr-FR" sz="2200" i="1" dirty="0">
                <a:solidFill>
                  <a:schemeClr val="accent1">
                    <a:lumMod val="60000"/>
                    <a:lumOff val="40000"/>
                  </a:schemeClr>
                </a:solidFill>
              </a:rPr>
              <a:t>	&gt; le désir de relation et d’harmonie (l’enseignant « chef d’orchestre »)</a:t>
            </a:r>
          </a:p>
          <a:p>
            <a:pPr marL="342900" indent="-342900" algn="l">
              <a:buFont typeface="Wingdings" panose="05000000000000000000" pitchFamily="2" charset="2"/>
              <a:buChar char="§"/>
            </a:pPr>
            <a:r>
              <a:rPr lang="fr-FR" dirty="0"/>
              <a:t>… pour un effacement progressif du maître ?</a:t>
            </a:r>
          </a:p>
          <a:p>
            <a:pPr lvl="2"/>
            <a:r>
              <a:rPr lang="fr-FR" sz="2200" i="1" dirty="0">
                <a:solidFill>
                  <a:schemeClr val="accent1">
                    <a:lumMod val="60000"/>
                    <a:lumOff val="40000"/>
                  </a:schemeClr>
                </a:solidFill>
              </a:rPr>
              <a:t>&gt; L’éducateur n’enseigne rien mais cherche la vérité (Socrate puis Jacotot) </a:t>
            </a:r>
          </a:p>
          <a:p>
            <a:pPr lvl="2"/>
            <a:r>
              <a:rPr lang="fr-FR" sz="2200" i="1" dirty="0">
                <a:solidFill>
                  <a:schemeClr val="accent1">
                    <a:lumMod val="60000"/>
                    <a:lumOff val="40000"/>
                  </a:schemeClr>
                </a:solidFill>
              </a:rPr>
              <a:t>&gt; donne des outils (Renaissance, Rousseau, méthodes act</a:t>
            </a:r>
            <a:r>
              <a:rPr lang="fr-FR" sz="2200" i="1" dirty="0">
                <a:solidFill>
                  <a:schemeClr val="bg2"/>
                </a:solidFill>
              </a:rPr>
              <a:t>ives)</a:t>
            </a:r>
            <a:r>
              <a:rPr lang="fr-FR" sz="2200" i="1" dirty="0">
                <a:solidFill>
                  <a:schemeClr val="accent1">
                    <a:lumMod val="60000"/>
                    <a:lumOff val="40000"/>
                  </a:schemeClr>
                </a:solidFill>
              </a:rPr>
              <a:t> </a:t>
            </a:r>
          </a:p>
          <a:p>
            <a:pPr lvl="2"/>
            <a:r>
              <a:rPr lang="fr-FR" sz="2200" i="1" dirty="0">
                <a:solidFill>
                  <a:schemeClr val="accent1">
                    <a:lumMod val="60000"/>
                    <a:lumOff val="40000"/>
                  </a:schemeClr>
                </a:solidFill>
              </a:rPr>
              <a:t>&gt; accompagne, délègue ...</a:t>
            </a:r>
            <a:r>
              <a:rPr lang="fr-FR" sz="2400" dirty="0"/>
              <a:t> </a:t>
            </a:r>
            <a:r>
              <a:rPr lang="fr-FR" sz="2200" i="1" dirty="0">
                <a:solidFill>
                  <a:schemeClr val="accent1">
                    <a:lumMod val="60000"/>
                    <a:lumOff val="40000"/>
                  </a:schemeClr>
                </a:solidFill>
              </a:rPr>
              <a:t>les élèves s’auto-enseignent.</a:t>
            </a:r>
            <a:endParaRPr lang="fr-FR" sz="2800" i="1" dirty="0">
              <a:solidFill>
                <a:schemeClr val="accent1">
                  <a:lumMod val="60000"/>
                  <a:lumOff val="40000"/>
                </a:schemeClr>
              </a:solidFill>
            </a:endParaRPr>
          </a:p>
          <a:p>
            <a:pPr marL="342900" indent="-342900" algn="l">
              <a:buFont typeface="Wingdings" panose="05000000000000000000" pitchFamily="2" charset="2"/>
              <a:buChar char="§"/>
            </a:pPr>
            <a:endParaRPr lang="fr-FR" sz="2800" dirty="0"/>
          </a:p>
          <a:p>
            <a:pPr marL="800100" lvl="1" indent="-342900">
              <a:buFont typeface="Wingdings" pitchFamily="2" charset="2"/>
              <a:buChar char="Ø"/>
            </a:pPr>
            <a:endParaRPr lang="fr-FR" sz="2400" dirty="0"/>
          </a:p>
          <a:p>
            <a:pPr lvl="2"/>
            <a:endParaRPr lang="fr-FR" sz="2000" i="1" dirty="0">
              <a:solidFill>
                <a:schemeClr val="bg2">
                  <a:lumMod val="25000"/>
                  <a:lumOff val="75000"/>
                </a:schemeClr>
              </a:solidFill>
            </a:endParaRPr>
          </a:p>
          <a:p>
            <a:pPr algn="l"/>
            <a:endParaRPr lang="fr-FR" sz="3200" dirty="0"/>
          </a:p>
          <a:p>
            <a:pPr marL="571500" indent="-571500" algn="l">
              <a:buFont typeface="Arial" panose="020B0604020202020204" pitchFamily="34" charset="0"/>
              <a:buChar char="•"/>
            </a:pPr>
            <a:endParaRPr lang="fr-FR" sz="3200" dirty="0"/>
          </a:p>
        </p:txBody>
      </p:sp>
    </p:spTree>
    <p:extLst>
      <p:ext uri="{BB962C8B-B14F-4D97-AF65-F5344CB8AC3E}">
        <p14:creationId xmlns:p14="http://schemas.microsoft.com/office/powerpoint/2010/main" val="184916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500"/>
                                        <p:tgtEl>
                                          <p:spTgt spid="3">
                                            <p:txEl>
                                              <p:pRg st="10" end="1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12" end="12"/>
                                            </p:txEl>
                                          </p:spTgt>
                                        </p:tgtEl>
                                        <p:attrNameLst>
                                          <p:attrName>style.visibility</p:attrName>
                                        </p:attrNameLst>
                                      </p:cBhvr>
                                      <p:to>
                                        <p:strVal val="visible"/>
                                      </p:to>
                                    </p:set>
                                    <p:animEffect transition="in" filter="fade">
                                      <p:cBhvr>
                                        <p:cTn id="5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6EEE2B1-D06C-F045-98E4-88018B459ADF}"/>
              </a:ext>
            </a:extLst>
          </p:cNvPr>
          <p:cNvPicPr>
            <a:picLocks noChangeAspect="1"/>
          </p:cNvPicPr>
          <p:nvPr/>
        </p:nvPicPr>
        <p:blipFill>
          <a:blip r:embed="rId2"/>
          <a:stretch>
            <a:fillRect/>
          </a:stretch>
        </p:blipFill>
        <p:spPr>
          <a:xfrm>
            <a:off x="-1585609" y="-523556"/>
            <a:ext cx="15363217" cy="7731754"/>
          </a:xfrm>
          <a:prstGeom prst="rect">
            <a:avLst/>
          </a:prstGeom>
        </p:spPr>
      </p:pic>
    </p:spTree>
    <p:extLst>
      <p:ext uri="{BB962C8B-B14F-4D97-AF65-F5344CB8AC3E}">
        <p14:creationId xmlns:p14="http://schemas.microsoft.com/office/powerpoint/2010/main" val="268079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7BF21A-6450-C740-94C3-5F138F8681E6}"/>
              </a:ext>
            </a:extLst>
          </p:cNvPr>
          <p:cNvSpPr>
            <a:spLocks noGrp="1"/>
          </p:cNvSpPr>
          <p:nvPr>
            <p:ph type="ctrTitle"/>
          </p:nvPr>
        </p:nvSpPr>
        <p:spPr>
          <a:xfrm>
            <a:off x="1915385" y="2379887"/>
            <a:ext cx="8361229" cy="2098226"/>
          </a:xfrm>
        </p:spPr>
        <p:txBody>
          <a:bodyPr/>
          <a:lstStyle/>
          <a:p>
            <a:r>
              <a:rPr lang="fr-FR" sz="4400" dirty="0"/>
              <a:t>QUELQUES ELEMENTS </a:t>
            </a:r>
            <a:br>
              <a:rPr lang="fr-FR" sz="4400" dirty="0"/>
            </a:br>
            <a:r>
              <a:rPr lang="fr-FR" sz="4400" dirty="0"/>
              <a:t>DE </a:t>
            </a:r>
            <a:br>
              <a:rPr lang="fr-FR" sz="4400" dirty="0"/>
            </a:br>
            <a:r>
              <a:rPr lang="fr-FR" sz="4400" dirty="0"/>
              <a:t>BIBLIOGRAPHIE</a:t>
            </a:r>
          </a:p>
        </p:txBody>
      </p:sp>
    </p:spTree>
    <p:extLst>
      <p:ext uri="{BB962C8B-B14F-4D97-AF65-F5344CB8AC3E}">
        <p14:creationId xmlns:p14="http://schemas.microsoft.com/office/powerpoint/2010/main" val="1926850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8DBDA38-F6AB-3A41-B2EC-91588631F0EA}"/>
              </a:ext>
            </a:extLst>
          </p:cNvPr>
          <p:cNvSpPr>
            <a:spLocks noGrp="1"/>
          </p:cNvSpPr>
          <p:nvPr>
            <p:ph idx="1"/>
          </p:nvPr>
        </p:nvSpPr>
        <p:spPr>
          <a:xfrm>
            <a:off x="855023" y="477981"/>
            <a:ext cx="10949049" cy="6089073"/>
          </a:xfrm>
        </p:spPr>
        <p:txBody>
          <a:bodyPr>
            <a:normAutofit lnSpcReduction="10000"/>
          </a:bodyPr>
          <a:lstStyle/>
          <a:p>
            <a:pPr>
              <a:spcAft>
                <a:spcPts val="800"/>
              </a:spcAft>
              <a:buFont typeface="Wingdings" pitchFamily="2" charset="2"/>
              <a:buChar char="§"/>
            </a:pPr>
            <a:r>
              <a:rPr lang="fr-FR" sz="2400" b="1" dirty="0"/>
              <a:t>Ouvrages de réflexion générale sur la pédagogie et l’éducation</a:t>
            </a:r>
          </a:p>
          <a:p>
            <a:pPr lvl="1">
              <a:spcAft>
                <a:spcPts val="400"/>
              </a:spcAft>
              <a:buFont typeface="Arial" panose="020B0604020202020204" pitchFamily="34" charset="0"/>
              <a:buChar char="•"/>
            </a:pPr>
            <a:r>
              <a:rPr lang="fr-FR" i="0" dirty="0"/>
              <a:t>ALAIN, </a:t>
            </a:r>
            <a:r>
              <a:rPr lang="fr-FR" dirty="0"/>
              <a:t>Propos sur l’éducation</a:t>
            </a:r>
            <a:r>
              <a:rPr lang="fr-FR" i="0" dirty="0"/>
              <a:t>. PUF, 1932.</a:t>
            </a:r>
          </a:p>
          <a:p>
            <a:pPr lvl="1">
              <a:spcAft>
                <a:spcPts val="400"/>
              </a:spcAft>
              <a:buFont typeface="Arial" panose="020B0604020202020204" pitchFamily="34" charset="0"/>
              <a:buChar char="•"/>
            </a:pPr>
            <a:r>
              <a:rPr lang="fr-FR" i="0" dirty="0"/>
              <a:t>BUISSON, Ferdinand. </a:t>
            </a:r>
            <a:r>
              <a:rPr lang="fr-FR" dirty="0"/>
              <a:t>Dictionnaire de pédagogie et d’instruction primaire</a:t>
            </a:r>
            <a:r>
              <a:rPr lang="fr-FR" i="0" dirty="0"/>
              <a:t>. Librairie Hachette et C</a:t>
            </a:r>
            <a:r>
              <a:rPr lang="fr-FR" i="0" baseline="30000" dirty="0"/>
              <a:t>ie</a:t>
            </a:r>
            <a:r>
              <a:rPr lang="fr-FR" i="0" dirty="0"/>
              <a:t>, 1887.</a:t>
            </a:r>
          </a:p>
          <a:p>
            <a:pPr lvl="1">
              <a:spcAft>
                <a:spcPts val="400"/>
              </a:spcAft>
              <a:buFont typeface="Arial" panose="020B0604020202020204" pitchFamily="34" charset="0"/>
              <a:buChar char="•"/>
            </a:pPr>
            <a:r>
              <a:rPr lang="fr-FR" i="0" dirty="0"/>
              <a:t>GAUTHIER, Clermont et TARDIF, Maurice (</a:t>
            </a:r>
            <a:r>
              <a:rPr lang="fr-FR" i="0" dirty="0" err="1"/>
              <a:t>dir</a:t>
            </a:r>
            <a:r>
              <a:rPr lang="fr-FR" i="0" dirty="0"/>
              <a:t>.). </a:t>
            </a:r>
            <a:r>
              <a:rPr lang="fr-FR" dirty="0"/>
              <a:t>La Pédagogie. Théories et pratiques de l’Antiquité à nos jours</a:t>
            </a:r>
            <a:r>
              <a:rPr lang="fr-FR" i="0" dirty="0"/>
              <a:t>. Gaëtan Morin éditeur, 1996, 2005.</a:t>
            </a:r>
          </a:p>
          <a:p>
            <a:pPr lvl="1">
              <a:spcAft>
                <a:spcPts val="400"/>
              </a:spcAft>
              <a:buFont typeface="Arial" panose="020B0604020202020204" pitchFamily="34" charset="0"/>
              <a:buChar char="•"/>
            </a:pPr>
            <a:r>
              <a:rPr lang="fr-FR" i="0" dirty="0"/>
              <a:t>HOUSSAYE, Jean (</a:t>
            </a:r>
            <a:r>
              <a:rPr lang="fr-FR" i="0" dirty="0" err="1"/>
              <a:t>dir</a:t>
            </a:r>
            <a:r>
              <a:rPr lang="fr-FR" i="0" dirty="0"/>
              <a:t>.). </a:t>
            </a:r>
            <a:r>
              <a:rPr lang="fr-FR" dirty="0"/>
              <a:t>Questions pédagogiques. Encyclopédie historique</a:t>
            </a:r>
            <a:r>
              <a:rPr lang="fr-FR" i="0" dirty="0"/>
              <a:t>. Hachette éducation, 1999. </a:t>
            </a:r>
            <a:r>
              <a:rPr lang="fr-FR" sz="1800" i="0" dirty="0">
                <a:solidFill>
                  <a:srgbClr val="56838C"/>
                </a:solidFill>
              </a:rPr>
              <a:t>(une introduction très éclairante sur notre sujet).</a:t>
            </a:r>
          </a:p>
          <a:p>
            <a:pPr lvl="1">
              <a:spcAft>
                <a:spcPts val="400"/>
              </a:spcAft>
              <a:buFont typeface="Arial" panose="020B0604020202020204" pitchFamily="34" charset="0"/>
              <a:buChar char="•"/>
            </a:pPr>
            <a:r>
              <a:rPr lang="fr-FR" i="0" dirty="0"/>
              <a:t>HOUSSAYE, Jean. </a:t>
            </a:r>
            <a:r>
              <a:rPr lang="fr-FR" i="1" dirty="0"/>
              <a:t>La Pédagogie traditionnelle. Une histoire de la pédagogie</a:t>
            </a:r>
            <a:r>
              <a:rPr lang="fr-FR" dirty="0"/>
              <a:t>. Fabert, 2014.</a:t>
            </a:r>
          </a:p>
          <a:p>
            <a:pPr lvl="1">
              <a:spcAft>
                <a:spcPts val="400"/>
              </a:spcAft>
              <a:buFont typeface="Arial" panose="020B0604020202020204" pitchFamily="34" charset="0"/>
              <a:buChar char="•"/>
            </a:pPr>
            <a:r>
              <a:rPr lang="fr-FR" i="0" dirty="0"/>
              <a:t>LA BORDERIE René</a:t>
            </a:r>
            <a:r>
              <a:rPr lang="fr-FR" dirty="0"/>
              <a:t>, Les Grands noms de l’éducation</a:t>
            </a:r>
            <a:r>
              <a:rPr lang="fr-FR" i="0" dirty="0"/>
              <a:t>, Nathan, (2001), 2006.</a:t>
            </a:r>
          </a:p>
          <a:p>
            <a:pPr lvl="1">
              <a:spcAft>
                <a:spcPts val="400"/>
              </a:spcAft>
              <a:buFont typeface="Arial" panose="020B0604020202020204" pitchFamily="34" charset="0"/>
              <a:buChar char="•"/>
            </a:pPr>
            <a:r>
              <a:rPr lang="fr-FR" i="0" dirty="0"/>
              <a:t>MARROU, Henri-Irénée. </a:t>
            </a:r>
            <a:r>
              <a:rPr lang="fr-FR" dirty="0"/>
              <a:t>Histoire de l’éducation dans l’antiquité</a:t>
            </a:r>
            <a:r>
              <a:rPr lang="fr-FR" i="0" dirty="0"/>
              <a:t>. Seuil, 1948.</a:t>
            </a:r>
          </a:p>
          <a:p>
            <a:pPr lvl="1">
              <a:spcAft>
                <a:spcPts val="400"/>
              </a:spcAft>
              <a:buFont typeface="Arial" panose="020B0604020202020204" pitchFamily="34" charset="0"/>
              <a:buChar char="•"/>
            </a:pPr>
            <a:r>
              <a:rPr lang="fr-FR" i="0" dirty="0"/>
              <a:t>MEIRIEU, Philippe. </a:t>
            </a:r>
            <a:r>
              <a:rPr lang="fr-FR" dirty="0"/>
              <a:t>Pédagogie. Des lieux communs aux concepts clés</a:t>
            </a:r>
            <a:r>
              <a:rPr lang="fr-FR" i="0" dirty="0"/>
              <a:t>. ESF Editeur, 2013.</a:t>
            </a:r>
          </a:p>
          <a:p>
            <a:pPr lvl="1">
              <a:spcAft>
                <a:spcPts val="400"/>
              </a:spcAft>
              <a:buFont typeface="Arial" panose="020B0604020202020204" pitchFamily="34" charset="0"/>
              <a:buChar char="•"/>
            </a:pPr>
            <a:r>
              <a:rPr lang="fr-FR" i="0" dirty="0"/>
              <a:t>MORIN, Edgar. </a:t>
            </a:r>
            <a:r>
              <a:rPr lang="fr-FR" dirty="0"/>
              <a:t>Enseigner à vivre – Manifeste pour changer l’éducation. </a:t>
            </a:r>
            <a:r>
              <a:rPr lang="fr-FR" i="0" dirty="0"/>
              <a:t>Actes Sud Play Bac, Domaine du possible, 2014. </a:t>
            </a:r>
          </a:p>
          <a:p>
            <a:pPr lvl="1">
              <a:spcAft>
                <a:spcPts val="400"/>
              </a:spcAft>
              <a:buFont typeface="Arial" panose="020B0604020202020204" pitchFamily="34" charset="0"/>
              <a:buChar char="•"/>
            </a:pPr>
            <a:r>
              <a:rPr lang="fr-FR" i="0" dirty="0"/>
              <a:t>RANCIERE Jacques, </a:t>
            </a:r>
            <a:r>
              <a:rPr lang="fr-FR" dirty="0"/>
              <a:t>Le maître ignorant</a:t>
            </a:r>
            <a:r>
              <a:rPr lang="fr-FR" i="0" dirty="0"/>
              <a:t>, Librairie </a:t>
            </a:r>
            <a:r>
              <a:rPr lang="fr-FR" i="0" dirty="0" err="1"/>
              <a:t>Arthème</a:t>
            </a:r>
            <a:r>
              <a:rPr lang="fr-FR" i="0" dirty="0"/>
              <a:t> Fayard, 1987.</a:t>
            </a:r>
          </a:p>
          <a:p>
            <a:pPr lvl="1">
              <a:spcAft>
                <a:spcPts val="400"/>
              </a:spcAft>
              <a:buFont typeface="Arial" panose="020B0604020202020204" pitchFamily="34" charset="0"/>
              <a:buChar char="•"/>
            </a:pPr>
            <a:r>
              <a:rPr lang="fr-FR" i="0" dirty="0"/>
              <a:t>VIRAT Maël</a:t>
            </a:r>
            <a:r>
              <a:rPr lang="fr-FR" dirty="0"/>
              <a:t>. Quand les profs aiment les élèves. Psychologie de la relation éducative. </a:t>
            </a:r>
            <a:r>
              <a:rPr lang="fr-FR" i="0" dirty="0"/>
              <a:t>Éditions Odile Jacob, 2019.</a:t>
            </a:r>
          </a:p>
          <a:p>
            <a:pPr lvl="1">
              <a:buFont typeface="Arial" panose="020B0604020202020204" pitchFamily="34" charset="0"/>
              <a:buChar char="•"/>
            </a:pPr>
            <a:endParaRPr lang="fr-FR" i="0" dirty="0"/>
          </a:p>
          <a:p>
            <a:pPr lvl="1">
              <a:buFont typeface="Arial" panose="020B0604020202020204" pitchFamily="34" charset="0"/>
              <a:buChar char="•"/>
            </a:pPr>
            <a:endParaRPr lang="fr-FR" dirty="0"/>
          </a:p>
          <a:p>
            <a:pPr marL="0" indent="0">
              <a:buNone/>
            </a:pPr>
            <a:endParaRPr lang="fr-FR" dirty="0"/>
          </a:p>
          <a:p>
            <a:pPr>
              <a:buFont typeface="Arial" panose="020B0604020202020204" pitchFamily="34" charset="0"/>
              <a:buChar char="•"/>
            </a:pPr>
            <a:endParaRPr lang="fr-FR" dirty="0"/>
          </a:p>
          <a:p>
            <a:pPr>
              <a:buFont typeface="Arial" panose="020B0604020202020204" pitchFamily="34" charset="0"/>
              <a:buChar char="•"/>
            </a:pPr>
            <a:endParaRPr lang="fr-FR" sz="1800" i="1" dirty="0">
              <a:solidFill>
                <a:srgbClr val="56838C"/>
              </a:solidFill>
            </a:endParaRPr>
          </a:p>
          <a:p>
            <a:pPr>
              <a:buFont typeface="Arial" panose="020B0604020202020204" pitchFamily="34" charset="0"/>
              <a:buChar char="•"/>
            </a:pPr>
            <a:endParaRPr lang="fr-FR" dirty="0"/>
          </a:p>
        </p:txBody>
      </p:sp>
    </p:spTree>
    <p:extLst>
      <p:ext uri="{BB962C8B-B14F-4D97-AF65-F5344CB8AC3E}">
        <p14:creationId xmlns:p14="http://schemas.microsoft.com/office/powerpoint/2010/main" val="246522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8DBDA38-F6AB-3A41-B2EC-91588631F0EA}"/>
              </a:ext>
            </a:extLst>
          </p:cNvPr>
          <p:cNvSpPr>
            <a:spLocks noGrp="1"/>
          </p:cNvSpPr>
          <p:nvPr>
            <p:ph idx="1"/>
          </p:nvPr>
        </p:nvSpPr>
        <p:spPr>
          <a:xfrm>
            <a:off x="855023" y="477981"/>
            <a:ext cx="10949049" cy="4901541"/>
          </a:xfrm>
        </p:spPr>
        <p:txBody>
          <a:bodyPr>
            <a:normAutofit/>
          </a:bodyPr>
          <a:lstStyle/>
          <a:p>
            <a:pPr>
              <a:spcAft>
                <a:spcPts val="800"/>
              </a:spcAft>
              <a:buFont typeface="Wingdings" pitchFamily="2" charset="2"/>
              <a:buChar char="§"/>
            </a:pPr>
            <a:r>
              <a:rPr lang="fr-FR" sz="2400" b="1" dirty="0"/>
              <a:t>Sites ou pages consacrés à la pédagogie sur Internet</a:t>
            </a:r>
          </a:p>
          <a:p>
            <a:pPr lvl="1">
              <a:buFont typeface="Arial" panose="020B0604020202020204" pitchFamily="34" charset="0"/>
              <a:buChar char="•"/>
            </a:pPr>
            <a:r>
              <a:rPr lang="fr-FR" i="0" dirty="0"/>
              <a:t>Freinet : comment réinventer l’école. </a:t>
            </a:r>
            <a:r>
              <a:rPr lang="fr-FR" i="0" dirty="0">
                <a:solidFill>
                  <a:srgbClr val="56838C"/>
                </a:solidFill>
                <a:hlinkClick r:id="rId2">
                  <a:extLst>
                    <a:ext uri="{A12FA001-AC4F-418D-AE19-62706E023703}">
                      <ahyp:hlinkClr xmlns:ahyp="http://schemas.microsoft.com/office/drawing/2018/hyperlinkcolor" val="tx"/>
                    </a:ext>
                  </a:extLst>
                </a:hlinkClick>
              </a:rPr>
              <a:t>https://www.franceculture.fr/societe/freinet-comment-reinventer-lecole</a:t>
            </a:r>
            <a:endParaRPr lang="fr-FR" i="0" dirty="0">
              <a:solidFill>
                <a:srgbClr val="56838C"/>
              </a:solidFill>
            </a:endParaRPr>
          </a:p>
          <a:p>
            <a:pPr lvl="1">
              <a:buFont typeface="Arial" panose="020B0604020202020204" pitchFamily="34" charset="0"/>
              <a:buChar char="•"/>
            </a:pPr>
            <a:r>
              <a:rPr lang="fr-FR" i="0" dirty="0"/>
              <a:t>L’éducation en question. 26 films de 13 minutes consacrés à un pédagogue. </a:t>
            </a:r>
            <a:r>
              <a:rPr lang="fr-FR" i="0" dirty="0">
                <a:solidFill>
                  <a:srgbClr val="56838C"/>
                </a:solidFill>
                <a:hlinkClick r:id="rId3">
                  <a:extLst>
                    <a:ext uri="{A12FA001-AC4F-418D-AE19-62706E023703}">
                      <ahyp:hlinkClr xmlns:ahyp="http://schemas.microsoft.com/office/drawing/2018/hyperlinkcolor" val="tx"/>
                    </a:ext>
                  </a:extLst>
                </a:hlinkClick>
              </a:rPr>
              <a:t>https://www.meirieu.com/EDUCATION%20EN%20QUESTION/l_education_en_questions.htm</a:t>
            </a:r>
            <a:endParaRPr lang="fr-FR" i="0" dirty="0">
              <a:solidFill>
                <a:srgbClr val="56838C"/>
              </a:solidFill>
            </a:endParaRPr>
          </a:p>
          <a:p>
            <a:pPr lvl="1">
              <a:buFont typeface="Arial" panose="020B0604020202020204" pitchFamily="34" charset="0"/>
              <a:buChar char="•"/>
            </a:pPr>
            <a:r>
              <a:rPr lang="fr-FR" i="0" dirty="0"/>
              <a:t>Site de Philippe </a:t>
            </a:r>
            <a:r>
              <a:rPr lang="fr-FR" i="0" dirty="0" err="1"/>
              <a:t>Meirieu</a:t>
            </a:r>
            <a:r>
              <a:rPr lang="fr-FR" i="0" dirty="0"/>
              <a:t>. Histoire et actualité de la pédagogie. </a:t>
            </a:r>
            <a:r>
              <a:rPr lang="fr-FR" i="0" dirty="0">
                <a:solidFill>
                  <a:srgbClr val="56838C"/>
                </a:solidFill>
                <a:hlinkClick r:id="rId4">
                  <a:extLst>
                    <a:ext uri="{A12FA001-AC4F-418D-AE19-62706E023703}">
                      <ahyp:hlinkClr xmlns:ahyp="http://schemas.microsoft.com/office/drawing/2018/hyperlinkcolor" val="tx"/>
                    </a:ext>
                  </a:extLst>
                </a:hlinkClick>
              </a:rPr>
              <a:t>https://www.meirieu.com</a:t>
            </a:r>
            <a:endParaRPr lang="fr-FR" i="0" dirty="0">
              <a:solidFill>
                <a:srgbClr val="56838C"/>
              </a:solidFill>
            </a:endParaRPr>
          </a:p>
          <a:p>
            <a:pPr lvl="1">
              <a:buFont typeface="Arial" panose="020B0604020202020204" pitchFamily="34" charset="0"/>
              <a:buChar char="•"/>
            </a:pPr>
            <a:r>
              <a:rPr lang="fr-FR" i="0" dirty="0" err="1"/>
              <a:t>Thinkers</a:t>
            </a:r>
            <a:r>
              <a:rPr lang="fr-FR" i="0" dirty="0"/>
              <a:t> on </a:t>
            </a:r>
            <a:r>
              <a:rPr lang="fr-FR" i="0" dirty="0" err="1"/>
              <a:t>education</a:t>
            </a:r>
            <a:r>
              <a:rPr lang="fr-FR" i="0" dirty="0"/>
              <a:t>. Notices biographiques de l’UNESCO de nombreux pédagogues : </a:t>
            </a:r>
            <a:r>
              <a:rPr lang="fr-FR" i="0" dirty="0">
                <a:solidFill>
                  <a:srgbClr val="56838C"/>
                </a:solidFill>
                <a:hlinkClick r:id="rId5">
                  <a:extLst>
                    <a:ext uri="{A12FA001-AC4F-418D-AE19-62706E023703}">
                      <ahyp:hlinkClr xmlns:ahyp="http://schemas.microsoft.com/office/drawing/2018/hyperlinkcolor" val="tx"/>
                    </a:ext>
                  </a:extLst>
                </a:hlinkClick>
              </a:rPr>
              <a:t>http://www.ibe.unesco.org/en/document/thinkers-education</a:t>
            </a:r>
            <a:endParaRPr lang="fr-FR" i="0" dirty="0">
              <a:solidFill>
                <a:srgbClr val="56838C"/>
              </a:solidFill>
            </a:endParaRPr>
          </a:p>
          <a:p>
            <a:pPr lvl="1">
              <a:buFont typeface="Arial" panose="020B0604020202020204" pitchFamily="34" charset="0"/>
              <a:buChar char="•"/>
            </a:pPr>
            <a:endParaRPr lang="fr-FR" i="0" dirty="0">
              <a:solidFill>
                <a:srgbClr val="56838C"/>
              </a:solidFill>
            </a:endParaRPr>
          </a:p>
          <a:p>
            <a:pPr marL="0" indent="0">
              <a:buNone/>
            </a:pPr>
            <a:endParaRPr lang="fr-FR" dirty="0"/>
          </a:p>
          <a:p>
            <a:pPr>
              <a:buFont typeface="Arial" panose="020B0604020202020204" pitchFamily="34" charset="0"/>
              <a:buChar char="•"/>
            </a:pPr>
            <a:endParaRPr lang="fr-FR" sz="1800" i="1" dirty="0">
              <a:solidFill>
                <a:srgbClr val="56838C"/>
              </a:solidFill>
            </a:endParaRPr>
          </a:p>
          <a:p>
            <a:pPr>
              <a:buFont typeface="Arial" panose="020B0604020202020204" pitchFamily="34" charset="0"/>
              <a:buChar char="•"/>
            </a:pPr>
            <a:endParaRPr lang="fr-FR" dirty="0"/>
          </a:p>
        </p:txBody>
      </p:sp>
    </p:spTree>
    <p:extLst>
      <p:ext uri="{BB962C8B-B14F-4D97-AF65-F5344CB8AC3E}">
        <p14:creationId xmlns:p14="http://schemas.microsoft.com/office/powerpoint/2010/main" val="3450588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8DBDA38-F6AB-3A41-B2EC-91588631F0EA}"/>
              </a:ext>
            </a:extLst>
          </p:cNvPr>
          <p:cNvSpPr>
            <a:spLocks noGrp="1"/>
          </p:cNvSpPr>
          <p:nvPr>
            <p:ph idx="1"/>
          </p:nvPr>
        </p:nvSpPr>
        <p:spPr>
          <a:xfrm>
            <a:off x="783771" y="632359"/>
            <a:ext cx="10949049" cy="5815941"/>
          </a:xfrm>
        </p:spPr>
        <p:txBody>
          <a:bodyPr>
            <a:normAutofit fontScale="92500" lnSpcReduction="10000"/>
          </a:bodyPr>
          <a:lstStyle/>
          <a:p>
            <a:pPr>
              <a:spcAft>
                <a:spcPts val="800"/>
              </a:spcAft>
              <a:buFont typeface="Wingdings" pitchFamily="2" charset="2"/>
              <a:buChar char="§"/>
            </a:pPr>
            <a:r>
              <a:rPr lang="fr-FR" sz="2400" b="1" dirty="0"/>
              <a:t>Ouvrages de pédagogues ou consacrés à des courants pédagogiques</a:t>
            </a:r>
          </a:p>
          <a:p>
            <a:pPr lvl="1">
              <a:spcAft>
                <a:spcPts val="800"/>
              </a:spcAft>
              <a:buFont typeface="Arial" panose="020B0604020202020204" pitchFamily="34" charset="0"/>
              <a:buChar char="•"/>
            </a:pPr>
            <a:r>
              <a:rPr lang="fr-FR" sz="2200" i="0" dirty="0"/>
              <a:t>FAILLET Vincent, </a:t>
            </a:r>
            <a:r>
              <a:rPr lang="fr-FR" sz="2200" dirty="0"/>
              <a:t>La métamorphose de l’école quand les élèves font la classe. </a:t>
            </a:r>
            <a:r>
              <a:rPr lang="fr-FR" sz="2200" i="0" dirty="0"/>
              <a:t>Descartes et C</a:t>
            </a:r>
            <a:r>
              <a:rPr lang="fr-FR" sz="2200" i="0" baseline="30000" dirty="0"/>
              <a:t>ie</a:t>
            </a:r>
            <a:r>
              <a:rPr lang="fr-FR" sz="2200" i="0" dirty="0"/>
              <a:t>, 2017.</a:t>
            </a:r>
          </a:p>
          <a:p>
            <a:pPr lvl="1">
              <a:spcAft>
                <a:spcPts val="800"/>
              </a:spcAft>
              <a:buFont typeface="Arial" panose="020B0604020202020204" pitchFamily="34" charset="0"/>
              <a:buChar char="•"/>
            </a:pPr>
            <a:r>
              <a:rPr lang="fr-FR" sz="2200" i="0" dirty="0"/>
              <a:t>FÉLIX</a:t>
            </a:r>
            <a:r>
              <a:rPr lang="fr-FR" sz="2200" dirty="0"/>
              <a:t> </a:t>
            </a:r>
            <a:r>
              <a:rPr lang="fr-FR" sz="2200" i="0" dirty="0"/>
              <a:t>Régis</a:t>
            </a:r>
            <a:r>
              <a:rPr lang="fr-FR" sz="2200" dirty="0"/>
              <a:t> </a:t>
            </a:r>
            <a:r>
              <a:rPr lang="fr-FR" sz="2200" i="0" dirty="0"/>
              <a:t>et onze enseignants membres d’ATD Quart Monde, </a:t>
            </a:r>
            <a:r>
              <a:rPr lang="fr-FR" sz="2200" dirty="0"/>
              <a:t>Tous peuvent réussir ! Partir des élèves dont on n’attend rien. </a:t>
            </a:r>
            <a:r>
              <a:rPr lang="fr-FR" sz="2200" i="0" dirty="0"/>
              <a:t>Editions Quart Monde, Chronique sociale, 2013.</a:t>
            </a:r>
          </a:p>
          <a:p>
            <a:pPr lvl="1">
              <a:spcAft>
                <a:spcPts val="800"/>
              </a:spcAft>
              <a:buFont typeface="Arial" panose="020B0604020202020204" pitchFamily="34" charset="0"/>
              <a:buChar char="•"/>
            </a:pPr>
            <a:r>
              <a:rPr lang="fr-FR" sz="2200" i="0" dirty="0"/>
              <a:t>HÉBER-SUFFRIN Claire, </a:t>
            </a:r>
            <a:r>
              <a:rPr lang="fr-FR" sz="2200" dirty="0"/>
              <a:t>Échangeons nos savoirs ! </a:t>
            </a:r>
            <a:r>
              <a:rPr lang="fr-FR" sz="2200" i="0" dirty="0"/>
              <a:t>Syros, 2001.</a:t>
            </a:r>
          </a:p>
          <a:p>
            <a:pPr lvl="1">
              <a:spcAft>
                <a:spcPts val="800"/>
              </a:spcAft>
              <a:buFont typeface="Arial" panose="020B0604020202020204" pitchFamily="34" charset="0"/>
              <a:buChar char="•"/>
            </a:pPr>
            <a:r>
              <a:rPr lang="fr-FR" sz="2200" i="0" dirty="0"/>
              <a:t>HOUSSAYE, Jean (</a:t>
            </a:r>
            <a:r>
              <a:rPr lang="fr-FR" sz="2200" i="0" dirty="0" err="1"/>
              <a:t>dir</a:t>
            </a:r>
            <a:r>
              <a:rPr lang="fr-FR" sz="2200" i="0" dirty="0"/>
              <a:t>.). </a:t>
            </a:r>
            <a:r>
              <a:rPr lang="fr-FR" sz="2200" dirty="0"/>
              <a:t>Quinze pédagogues – Leur influence aujourd’hui. </a:t>
            </a:r>
            <a:r>
              <a:rPr lang="fr-FR" sz="2200" i="0" dirty="0"/>
              <a:t>Bordas pédagogie, 2003.</a:t>
            </a:r>
          </a:p>
          <a:p>
            <a:pPr lvl="1">
              <a:spcAft>
                <a:spcPts val="800"/>
              </a:spcAft>
              <a:buFont typeface="Arial" panose="020B0604020202020204" pitchFamily="34" charset="0"/>
              <a:buChar char="•"/>
            </a:pPr>
            <a:r>
              <a:rPr lang="fr-FR" sz="2200" i="0" dirty="0"/>
              <a:t>LAFFITE, René. </a:t>
            </a:r>
            <a:r>
              <a:rPr lang="fr-FR" sz="2200" dirty="0"/>
              <a:t>Une journée dans une classe coopérative. Le désir retrouvé. </a:t>
            </a:r>
            <a:r>
              <a:rPr lang="fr-FR" sz="2200" i="0" dirty="0"/>
              <a:t>Matrice, 1985.</a:t>
            </a:r>
          </a:p>
          <a:p>
            <a:pPr lvl="1">
              <a:spcAft>
                <a:spcPts val="800"/>
              </a:spcAft>
              <a:buFont typeface="Arial" panose="020B0604020202020204" pitchFamily="34" charset="0"/>
              <a:buChar char="•"/>
            </a:pPr>
            <a:r>
              <a:rPr lang="fr-FR" sz="2200" i="0" dirty="0"/>
              <a:t>MONTESSORI, Maria. </a:t>
            </a:r>
            <a:r>
              <a:rPr lang="fr-FR" sz="2200" dirty="0"/>
              <a:t>Les Étapes de l’éducation,</a:t>
            </a:r>
            <a:r>
              <a:rPr lang="fr-FR" sz="2200" i="0" dirty="0"/>
              <a:t> </a:t>
            </a:r>
            <a:r>
              <a:rPr lang="fr-FR" sz="2200" i="0" dirty="0" err="1"/>
              <a:t>Desclée</a:t>
            </a:r>
            <a:r>
              <a:rPr lang="fr-FR" sz="2200" i="0" dirty="0"/>
              <a:t> de Brouwer, (1936),</a:t>
            </a:r>
            <a:r>
              <a:rPr lang="fr-FR" sz="2200" dirty="0"/>
              <a:t> </a:t>
            </a:r>
            <a:r>
              <a:rPr lang="fr-FR" sz="2200" i="0" dirty="0"/>
              <a:t>2017.</a:t>
            </a:r>
          </a:p>
          <a:p>
            <a:pPr lvl="1">
              <a:spcAft>
                <a:spcPts val="800"/>
              </a:spcAft>
              <a:buFont typeface="Arial" panose="020B0604020202020204" pitchFamily="34" charset="0"/>
              <a:buChar char="•"/>
            </a:pPr>
            <a:r>
              <a:rPr lang="fr-FR" sz="2200" i="0" dirty="0"/>
              <a:t>OURY, Fernand et VASQUEZ, Aïda.</a:t>
            </a:r>
            <a:r>
              <a:rPr lang="fr-FR" sz="2200" dirty="0"/>
              <a:t> De la classe coopérative à la pédagogie institutionnelle, </a:t>
            </a:r>
            <a:r>
              <a:rPr lang="fr-FR" sz="2200" i="0" dirty="0"/>
              <a:t>Maspero, 1971.</a:t>
            </a:r>
            <a:endParaRPr lang="fr-FR" sz="2200" dirty="0"/>
          </a:p>
          <a:p>
            <a:pPr lvl="1">
              <a:spcAft>
                <a:spcPts val="800"/>
              </a:spcAft>
              <a:buFont typeface="Arial" panose="020B0604020202020204" pitchFamily="34" charset="0"/>
              <a:buChar char="•"/>
            </a:pPr>
            <a:r>
              <a:rPr lang="fr-FR" sz="2200" i="0" dirty="0"/>
              <a:t>PETITCLERC, Jean-Marie. </a:t>
            </a:r>
            <a:r>
              <a:rPr lang="fr-FR" sz="2200" dirty="0"/>
              <a:t>La Pédagogie de Don Bosco en douze mots-clés. </a:t>
            </a:r>
            <a:r>
              <a:rPr lang="fr-FR" sz="2200" i="0" dirty="0"/>
              <a:t>Salvator, (2012), 2016.</a:t>
            </a:r>
          </a:p>
          <a:p>
            <a:pPr lvl="1">
              <a:spcAft>
                <a:spcPts val="800"/>
              </a:spcAft>
              <a:buFont typeface="Arial" panose="020B0604020202020204" pitchFamily="34" charset="0"/>
              <a:buChar char="•"/>
            </a:pPr>
            <a:r>
              <a:rPr lang="fr-FR" sz="2200" i="0" dirty="0"/>
              <a:t>POCHET, Catherine et OURY, Fernand. </a:t>
            </a:r>
            <a:r>
              <a:rPr lang="fr-FR" sz="2200" dirty="0"/>
              <a:t>L'année dernière j'étais mort, signé Miloud, </a:t>
            </a:r>
            <a:r>
              <a:rPr lang="fr-FR" sz="2200" i="0" dirty="0"/>
              <a:t>Matrice, 2001.</a:t>
            </a:r>
          </a:p>
          <a:p>
            <a:pPr lvl="1">
              <a:buFont typeface="Arial" panose="020B0604020202020204" pitchFamily="34" charset="0"/>
              <a:buChar char="•"/>
            </a:pPr>
            <a:endParaRPr lang="fr-FR" i="0" dirty="0"/>
          </a:p>
          <a:p>
            <a:pPr lvl="1">
              <a:buFont typeface="Arial" panose="020B0604020202020204" pitchFamily="34" charset="0"/>
              <a:buChar char="•"/>
            </a:pPr>
            <a:endParaRPr lang="fr-FR" i="0" dirty="0"/>
          </a:p>
          <a:p>
            <a:pPr lvl="1">
              <a:buFont typeface="Arial" panose="020B0604020202020204" pitchFamily="34" charset="0"/>
              <a:buChar char="•"/>
            </a:pPr>
            <a:endParaRPr lang="fr-FR" dirty="0"/>
          </a:p>
          <a:p>
            <a:pPr marL="0" indent="0">
              <a:buNone/>
            </a:pPr>
            <a:endParaRPr lang="fr-FR" dirty="0"/>
          </a:p>
          <a:p>
            <a:pPr>
              <a:buFont typeface="Arial" panose="020B0604020202020204" pitchFamily="34" charset="0"/>
              <a:buChar char="•"/>
            </a:pPr>
            <a:endParaRPr lang="fr-FR" dirty="0"/>
          </a:p>
          <a:p>
            <a:pPr>
              <a:buFont typeface="Arial" panose="020B0604020202020204" pitchFamily="34" charset="0"/>
              <a:buChar char="•"/>
            </a:pPr>
            <a:endParaRPr lang="fr-FR" sz="1800" i="1" dirty="0">
              <a:solidFill>
                <a:srgbClr val="56838C"/>
              </a:solidFill>
            </a:endParaRPr>
          </a:p>
          <a:p>
            <a:pPr>
              <a:buFont typeface="Arial" panose="020B0604020202020204" pitchFamily="34" charset="0"/>
              <a:buChar char="•"/>
            </a:pPr>
            <a:endParaRPr lang="fr-FR" dirty="0"/>
          </a:p>
        </p:txBody>
      </p:sp>
    </p:spTree>
    <p:extLst>
      <p:ext uri="{BB962C8B-B14F-4D97-AF65-F5344CB8AC3E}">
        <p14:creationId xmlns:p14="http://schemas.microsoft.com/office/powerpoint/2010/main" val="4228569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B30E5F0D-4354-CA4E-8826-99B86700CCC7}"/>
              </a:ext>
            </a:extLst>
          </p:cNvPr>
          <p:cNvGraphicFramePr>
            <a:graphicFrameLocks noGrp="1"/>
          </p:cNvGraphicFramePr>
          <p:nvPr>
            <p:ph idx="1"/>
            <p:extLst>
              <p:ext uri="{D42A27DB-BD31-4B8C-83A1-F6EECF244321}">
                <p14:modId xmlns:p14="http://schemas.microsoft.com/office/powerpoint/2010/main" val="3609293215"/>
              </p:ext>
            </p:extLst>
          </p:nvPr>
        </p:nvGraphicFramePr>
        <p:xfrm>
          <a:off x="4486656" y="498712"/>
          <a:ext cx="8205216" cy="6022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oneTexte 4">
            <a:extLst>
              <a:ext uri="{FF2B5EF4-FFF2-40B4-BE49-F238E27FC236}">
                <a16:creationId xmlns:a16="http://schemas.microsoft.com/office/drawing/2014/main" id="{65F8D618-341D-8B4B-8201-8B4633549280}"/>
              </a:ext>
            </a:extLst>
          </p:cNvPr>
          <p:cNvSpPr txBox="1"/>
          <p:nvPr/>
        </p:nvSpPr>
        <p:spPr>
          <a:xfrm>
            <a:off x="5169408" y="3356915"/>
            <a:ext cx="2377440" cy="523220"/>
          </a:xfrm>
          <a:prstGeom prst="rect">
            <a:avLst/>
          </a:prstGeom>
          <a:noFill/>
        </p:spPr>
        <p:txBody>
          <a:bodyPr wrap="square" rtlCol="0">
            <a:spAutoFit/>
          </a:bodyPr>
          <a:lstStyle/>
          <a:p>
            <a:r>
              <a:rPr lang="fr-FR" sz="2800" b="1" dirty="0">
                <a:solidFill>
                  <a:schemeClr val="bg1"/>
                </a:solidFill>
              </a:rPr>
              <a:t>Les sophistes</a:t>
            </a:r>
          </a:p>
        </p:txBody>
      </p:sp>
      <p:sp>
        <p:nvSpPr>
          <p:cNvPr id="7" name="ZoneTexte 6">
            <a:extLst>
              <a:ext uri="{FF2B5EF4-FFF2-40B4-BE49-F238E27FC236}">
                <a16:creationId xmlns:a16="http://schemas.microsoft.com/office/drawing/2014/main" id="{722EF8B4-5E76-184E-9253-A47DCF9A5867}"/>
              </a:ext>
            </a:extLst>
          </p:cNvPr>
          <p:cNvSpPr txBox="1"/>
          <p:nvPr/>
        </p:nvSpPr>
        <p:spPr>
          <a:xfrm>
            <a:off x="987552" y="347639"/>
            <a:ext cx="4523232" cy="2871555"/>
          </a:xfrm>
          <a:prstGeom prst="rect">
            <a:avLst/>
          </a:prstGeom>
          <a:noFill/>
        </p:spPr>
        <p:txBody>
          <a:bodyPr wrap="square" rtlCol="0">
            <a:spAutoFit/>
          </a:bodyPr>
          <a:lstStyle/>
          <a:p>
            <a:pPr marL="457200" indent="-457200">
              <a:buFont typeface="Wingdings" pitchFamily="2" charset="2"/>
              <a:buChar char="§"/>
            </a:pPr>
            <a:r>
              <a:rPr lang="fr-FR" sz="2600" b="1" dirty="0"/>
              <a:t>Avènement d’une éducation nouvelle :</a:t>
            </a:r>
          </a:p>
          <a:p>
            <a:pPr lvl="1" algn="just">
              <a:lnSpc>
                <a:spcPct val="110000"/>
              </a:lnSpc>
              <a:spcBef>
                <a:spcPts val="600"/>
              </a:spcBef>
            </a:pPr>
            <a:r>
              <a:rPr lang="fr-FR" sz="2400" dirty="0"/>
              <a:t>le modèle traditionnel de l’aède est concurrencé par </a:t>
            </a:r>
            <a:r>
              <a:rPr lang="fr-FR" sz="2400" b="1" dirty="0"/>
              <a:t>l’éducation philosophique des </a:t>
            </a:r>
            <a:r>
              <a:rPr lang="fr-FR" sz="2400" b="1" dirty="0">
                <a:solidFill>
                  <a:srgbClr val="56838C"/>
                </a:solidFill>
              </a:rPr>
              <a:t>sophistes </a:t>
            </a:r>
            <a:r>
              <a:rPr lang="fr-FR" sz="2400" b="1" dirty="0">
                <a:solidFill>
                  <a:schemeClr val="tx2"/>
                </a:solidFill>
              </a:rPr>
              <a:t>:</a:t>
            </a:r>
          </a:p>
          <a:p>
            <a:endParaRPr lang="fr-FR" dirty="0"/>
          </a:p>
        </p:txBody>
      </p:sp>
    </p:spTree>
    <p:extLst>
      <p:ext uri="{BB962C8B-B14F-4D97-AF65-F5344CB8AC3E}">
        <p14:creationId xmlns:p14="http://schemas.microsoft.com/office/powerpoint/2010/main" val="334310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9A32F4E-C579-F645-BF68-CEF1A5820CAA}"/>
              </a:ext>
            </a:extLst>
          </p:cNvPr>
          <p:cNvSpPr>
            <a:spLocks noGrp="1"/>
          </p:cNvSpPr>
          <p:nvPr>
            <p:ph idx="1"/>
          </p:nvPr>
        </p:nvSpPr>
        <p:spPr>
          <a:xfrm>
            <a:off x="748144" y="302820"/>
            <a:ext cx="11174682" cy="6371112"/>
          </a:xfrm>
        </p:spPr>
        <p:txBody>
          <a:bodyPr>
            <a:normAutofit/>
          </a:bodyPr>
          <a:lstStyle/>
          <a:p>
            <a:pPr>
              <a:spcAft>
                <a:spcPts val="800"/>
              </a:spcAft>
            </a:pPr>
            <a:r>
              <a:rPr lang="fr-FR" sz="2400" b="1" dirty="0"/>
              <a:t>Articles universitaires et revues</a:t>
            </a:r>
          </a:p>
          <a:p>
            <a:pPr lvl="1">
              <a:spcAft>
                <a:spcPts val="800"/>
              </a:spcAft>
              <a:buFont typeface="Arial" panose="020B0604020202020204" pitchFamily="34" charset="0"/>
              <a:buChar char="•"/>
            </a:pPr>
            <a:r>
              <a:rPr lang="fr-FR" i="0" dirty="0"/>
              <a:t>L’Education nouvelle. Cahiers pédagogiques, Hors-série numérique n°52, octobre 2019.</a:t>
            </a:r>
          </a:p>
          <a:p>
            <a:pPr lvl="1">
              <a:spcAft>
                <a:spcPts val="800"/>
              </a:spcAft>
              <a:buFont typeface="Arial" panose="020B0604020202020204" pitchFamily="34" charset="0"/>
              <a:buChar char="•"/>
            </a:pPr>
            <a:r>
              <a:rPr lang="fr-FR" i="0" dirty="0"/>
              <a:t>CLAUDE, Marie-Sylvie et RAYOU Patrick. Tenir la classe ou faire apprendre les élèves ? Des perspectives de collégiens sur l’action conjointe des enseignants et des élèves.  Éducation &amp; Didactique, Presses Universitaires de Rennes, 2018.</a:t>
            </a:r>
          </a:p>
          <a:p>
            <a:pPr lvl="1">
              <a:buFont typeface="Arial" panose="020B0604020202020204" pitchFamily="34" charset="0"/>
              <a:buChar char="•"/>
            </a:pPr>
            <a:r>
              <a:rPr lang="fr-FR" i="0" dirty="0"/>
              <a:t>CLERC, Olivier. Développer le quotient relationnel. Un programme pour le millénaire, </a:t>
            </a:r>
            <a:r>
              <a:rPr lang="fr-FR" dirty="0"/>
              <a:t>Revue de psychologie de la motivation [En ligne], </a:t>
            </a:r>
            <a:r>
              <a:rPr lang="fr-FR" i="0" dirty="0"/>
              <a:t> 5 juin 2013. URL : </a:t>
            </a:r>
            <a:r>
              <a:rPr lang="fr-FR" i="0" dirty="0">
                <a:solidFill>
                  <a:srgbClr val="56838C"/>
                </a:solidFill>
                <a:hlinkClick r:id="rId2">
                  <a:extLst>
                    <a:ext uri="{A12FA001-AC4F-418D-AE19-62706E023703}">
                      <ahyp:hlinkClr xmlns:ahyp="http://schemas.microsoft.com/office/drawing/2018/hyperlinkcolor" val="tx"/>
                    </a:ext>
                  </a:extLst>
                </a:hlinkClick>
              </a:rPr>
              <a:t>http://pedagopsy.eu/revue_motivation36.html</a:t>
            </a:r>
            <a:endParaRPr lang="fr-FR" i="0" dirty="0">
              <a:solidFill>
                <a:srgbClr val="56838C"/>
              </a:solidFill>
            </a:endParaRPr>
          </a:p>
          <a:p>
            <a:pPr lvl="1">
              <a:buFont typeface="Arial" panose="020B0604020202020204" pitchFamily="34" charset="0"/>
              <a:buChar char="•"/>
            </a:pPr>
            <a:r>
              <a:rPr lang="fr-FR" i="0" dirty="0"/>
              <a:t>COMPAYRE, Gabriel. L’éducation selon Rabelais. </a:t>
            </a:r>
            <a:r>
              <a:rPr lang="fr-FR" dirty="0"/>
              <a:t>Encyclopédie de l’Agora [En ligne], 1</a:t>
            </a:r>
            <a:r>
              <a:rPr lang="fr-FR" baseline="30000" dirty="0"/>
              <a:t>er</a:t>
            </a:r>
            <a:r>
              <a:rPr lang="fr-FR" dirty="0"/>
              <a:t> avril 2012. URL : </a:t>
            </a:r>
            <a:r>
              <a:rPr lang="fr-FR" i="0" dirty="0">
                <a:solidFill>
                  <a:srgbClr val="56838C"/>
                </a:solidFill>
                <a:hlinkClick r:id="rId3">
                  <a:extLst>
                    <a:ext uri="{A12FA001-AC4F-418D-AE19-62706E023703}">
                      <ahyp:hlinkClr xmlns:ahyp="http://schemas.microsoft.com/office/drawing/2018/hyperlinkcolor" val="tx"/>
                    </a:ext>
                  </a:extLst>
                </a:hlinkClick>
              </a:rPr>
              <a:t>http://agora.qc.ca/documents/francois_rabelais--leducation_selon_rabelais_par_gabriel_compayre</a:t>
            </a:r>
            <a:endParaRPr lang="fr-FR" i="0" dirty="0">
              <a:solidFill>
                <a:srgbClr val="56838C"/>
              </a:solidFill>
            </a:endParaRPr>
          </a:p>
          <a:p>
            <a:pPr lvl="1">
              <a:spcAft>
                <a:spcPts val="800"/>
              </a:spcAft>
              <a:buFont typeface="Arial" panose="020B0604020202020204" pitchFamily="34" charset="0"/>
              <a:buChar char="•"/>
            </a:pPr>
            <a:r>
              <a:rPr lang="fr-FR" i="0" dirty="0"/>
              <a:t>ESPINOSA, Gaëlle et PRETEUR, Yves. L’affectivité à l’école. L’élève dans ses rapports à l’école, au savoir et au maître. </a:t>
            </a:r>
            <a:r>
              <a:rPr lang="fr-FR" dirty="0"/>
              <a:t>Revue française de pédagogie</a:t>
            </a:r>
            <a:r>
              <a:rPr lang="fr-FR" i="0" dirty="0"/>
              <a:t>, volume 146, 2004. pp. 192-194.</a:t>
            </a:r>
          </a:p>
          <a:p>
            <a:pPr lvl="1">
              <a:spcAft>
                <a:spcPts val="800"/>
              </a:spcAft>
              <a:buFont typeface="Arial" panose="020B0604020202020204" pitchFamily="34" charset="0"/>
              <a:buChar char="•"/>
            </a:pPr>
            <a:r>
              <a:rPr lang="fr-FR" i="0" dirty="0"/>
              <a:t>FERRY, Gilles. L'enseignant éducateur - Points de repère concernant la formation éducative des enseignants. </a:t>
            </a:r>
            <a:r>
              <a:rPr lang="fr-FR" dirty="0"/>
              <a:t>Revue française de pédagogie, volume 3, 1968. pp. 18-30.</a:t>
            </a:r>
          </a:p>
        </p:txBody>
      </p:sp>
    </p:spTree>
    <p:extLst>
      <p:ext uri="{BB962C8B-B14F-4D97-AF65-F5344CB8AC3E}">
        <p14:creationId xmlns:p14="http://schemas.microsoft.com/office/powerpoint/2010/main" val="4288101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9A32F4E-C579-F645-BF68-CEF1A5820CAA}"/>
              </a:ext>
            </a:extLst>
          </p:cNvPr>
          <p:cNvSpPr>
            <a:spLocks noGrp="1"/>
          </p:cNvSpPr>
          <p:nvPr>
            <p:ph idx="1"/>
          </p:nvPr>
        </p:nvSpPr>
        <p:spPr>
          <a:xfrm>
            <a:off x="748144" y="302820"/>
            <a:ext cx="11174682" cy="6371112"/>
          </a:xfrm>
        </p:spPr>
        <p:txBody>
          <a:bodyPr>
            <a:normAutofit/>
          </a:bodyPr>
          <a:lstStyle/>
          <a:p>
            <a:pPr>
              <a:spcAft>
                <a:spcPts val="800"/>
              </a:spcAft>
            </a:pPr>
            <a:r>
              <a:rPr lang="fr-FR" sz="2400" b="1" dirty="0"/>
              <a:t>Articles universitaires et revues (suite)</a:t>
            </a:r>
          </a:p>
          <a:p>
            <a:pPr lvl="1" fontAlgn="base">
              <a:buFont typeface="Arial" panose="020B0604020202020204" pitchFamily="34" charset="0"/>
              <a:buChar char="•"/>
            </a:pPr>
            <a:r>
              <a:rPr lang="fr-FR" i="0" dirty="0"/>
              <a:t>GATÉ,</a:t>
            </a:r>
            <a:r>
              <a:rPr lang="fr-FR" dirty="0"/>
              <a:t> </a:t>
            </a:r>
            <a:r>
              <a:rPr lang="fr-FR" i="0" dirty="0"/>
              <a:t>Jean-Pierre. « L’exercice de la parole dans le dialogue pédagogique avec l’élève : enjeu de liberté », </a:t>
            </a:r>
            <a:r>
              <a:rPr lang="fr-FR" i="1" dirty="0" err="1"/>
              <a:t>Educatio</a:t>
            </a:r>
            <a:r>
              <a:rPr lang="fr-FR" dirty="0"/>
              <a:t> [En ligne], 2015. </a:t>
            </a:r>
            <a:r>
              <a:rPr lang="fr-FR" i="0" dirty="0"/>
              <a:t>URL : </a:t>
            </a:r>
            <a:r>
              <a:rPr lang="fr-FR" i="0" dirty="0">
                <a:solidFill>
                  <a:srgbClr val="56838C"/>
                </a:solidFill>
                <a:hlinkClick r:id="rId2">
                  <a:extLst>
                    <a:ext uri="{A12FA001-AC4F-418D-AE19-62706E023703}">
                      <ahyp:hlinkClr xmlns:ahyp="http://schemas.microsoft.com/office/drawing/2018/hyperlinkcolor" val="tx"/>
                    </a:ext>
                  </a:extLst>
                </a:hlinkClick>
              </a:rPr>
              <a:t>http://revue-educatio.eu</a:t>
            </a:r>
            <a:r>
              <a:rPr lang="fr-FR" i="0" dirty="0">
                <a:solidFill>
                  <a:srgbClr val="56838C"/>
                </a:solidFill>
              </a:rPr>
              <a:t>.</a:t>
            </a:r>
          </a:p>
          <a:p>
            <a:pPr lvl="1" fontAlgn="base">
              <a:spcAft>
                <a:spcPts val="800"/>
              </a:spcAft>
              <a:buFont typeface="Arial" panose="020B0604020202020204" pitchFamily="34" charset="0"/>
              <a:buChar char="•"/>
            </a:pPr>
            <a:r>
              <a:rPr lang="fr-FR" i="0" dirty="0"/>
              <a:t>GUÉRIN, Véronique</a:t>
            </a:r>
            <a:r>
              <a:rPr lang="fr-FR" dirty="0"/>
              <a:t>, </a:t>
            </a:r>
            <a:r>
              <a:rPr lang="fr-FR" i="0" dirty="0"/>
              <a:t>Le théâtre-forum : une approche pour développer les compétences relationnelles des enseignants, </a:t>
            </a:r>
            <a:r>
              <a:rPr lang="fr-FR" dirty="0"/>
              <a:t>Ecole changer de cap [En ligne], </a:t>
            </a:r>
            <a:r>
              <a:rPr lang="fr-FR" i="0" dirty="0"/>
              <a:t>16 juin 2010. URL: </a:t>
            </a:r>
            <a:r>
              <a:rPr lang="fr-FR" i="0" dirty="0">
                <a:solidFill>
                  <a:srgbClr val="56838C"/>
                </a:solidFill>
                <a:hlinkClick r:id="rId3">
                  <a:extLst>
                    <a:ext uri="{A12FA001-AC4F-418D-AE19-62706E023703}">
                      <ahyp:hlinkClr xmlns:ahyp="http://schemas.microsoft.com/office/drawing/2018/hyperlinkcolor" val="tx"/>
                    </a:ext>
                  </a:extLst>
                </a:hlinkClick>
              </a:rPr>
              <a:t>http://www.ecolechangerdecap.net/spip.php?article73</a:t>
            </a:r>
            <a:endParaRPr lang="fr-FR" i="0" dirty="0">
              <a:solidFill>
                <a:srgbClr val="56838C"/>
              </a:solidFill>
            </a:endParaRPr>
          </a:p>
          <a:p>
            <a:pPr lvl="1" fontAlgn="base">
              <a:spcAft>
                <a:spcPts val="800"/>
              </a:spcAft>
              <a:buFont typeface="Arial" panose="020B0604020202020204" pitchFamily="34" charset="0"/>
              <a:buChar char="•"/>
            </a:pPr>
            <a:r>
              <a:rPr lang="fr-FR" i="0" dirty="0"/>
              <a:t>MEIRIEU, Philippe. Quelle autorité pour quelle éducation ? </a:t>
            </a:r>
            <a:r>
              <a:rPr lang="fr-FR" dirty="0"/>
              <a:t>Rencontres internationales de Genève</a:t>
            </a:r>
            <a:r>
              <a:rPr lang="fr-FR" i="0" dirty="0"/>
              <a:t>, 2005. </a:t>
            </a:r>
          </a:p>
          <a:p>
            <a:pPr lvl="1">
              <a:spcAft>
                <a:spcPts val="800"/>
              </a:spcAft>
              <a:buFont typeface="Arial" panose="020B0604020202020204" pitchFamily="34" charset="0"/>
              <a:buChar char="•"/>
            </a:pPr>
            <a:r>
              <a:rPr lang="fr-FR" i="0" dirty="0"/>
              <a:t>ROBBES, Bruno. Les trois conceptions actuelles de l’autorité. </a:t>
            </a:r>
            <a:r>
              <a:rPr lang="fr-FR" dirty="0"/>
              <a:t>CRAP Cahiers pédagogiques, </a:t>
            </a:r>
            <a:r>
              <a:rPr lang="fr-FR" i="0" dirty="0"/>
              <a:t>mardi 28 mars 2006. </a:t>
            </a:r>
          </a:p>
          <a:p>
            <a:pPr lvl="1">
              <a:spcAft>
                <a:spcPts val="800"/>
              </a:spcAft>
              <a:buFont typeface="Arial" panose="020B0604020202020204" pitchFamily="34" charset="0"/>
              <a:buChar char="•"/>
            </a:pPr>
            <a:r>
              <a:rPr lang="fr-FR" i="0" dirty="0"/>
              <a:t>TARPINIAN, </a:t>
            </a:r>
            <a:r>
              <a:rPr lang="fr-FR" i="0" dirty="0" err="1"/>
              <a:t>Armen</a:t>
            </a:r>
            <a:r>
              <a:rPr lang="fr-FR" i="0" dirty="0"/>
              <a:t> (</a:t>
            </a:r>
            <a:r>
              <a:rPr lang="fr-FR" i="0" dirty="0" err="1"/>
              <a:t>dir</a:t>
            </a:r>
            <a:r>
              <a:rPr lang="fr-FR" i="0" dirty="0"/>
              <a:t>.). L’autorité à l’école, dossier thématique. </a:t>
            </a:r>
            <a:r>
              <a:rPr lang="fr-FR" dirty="0"/>
              <a:t>Ecole changer de cap.</a:t>
            </a:r>
          </a:p>
          <a:p>
            <a:pPr lvl="1">
              <a:spcAft>
                <a:spcPts val="800"/>
              </a:spcAft>
              <a:buFont typeface="Arial" panose="020B0604020202020204" pitchFamily="34" charset="0"/>
              <a:buChar char="•"/>
            </a:pPr>
            <a:r>
              <a:rPr lang="fr-FR" i="0" dirty="0"/>
              <a:t>VERDEAU, Patricia. Entre le maître et l’élève. Étude sur </a:t>
            </a:r>
            <a:r>
              <a:rPr lang="fr-FR" dirty="0"/>
              <a:t>le Maître igno</a:t>
            </a:r>
            <a:r>
              <a:rPr lang="fr-FR" i="0" dirty="0"/>
              <a:t>rant de Jacques </a:t>
            </a:r>
            <a:r>
              <a:rPr lang="fr-FR" i="0" dirty="0" err="1"/>
              <a:t>Rancière</a:t>
            </a:r>
            <a:r>
              <a:rPr lang="fr-FR" i="0" dirty="0"/>
              <a:t>.  </a:t>
            </a:r>
            <a:r>
              <a:rPr lang="fr-FR" dirty="0"/>
              <a:t>Le Télémaque</a:t>
            </a:r>
            <a:r>
              <a:rPr lang="fr-FR" i="0" dirty="0"/>
              <a:t>, 2013, n° 44, pp. 49-60.</a:t>
            </a:r>
          </a:p>
          <a:p>
            <a:pPr lvl="1">
              <a:buFont typeface="Arial" panose="020B0604020202020204" pitchFamily="34" charset="0"/>
              <a:buChar char="•"/>
            </a:pPr>
            <a:endParaRPr lang="fr-FR" i="0" dirty="0"/>
          </a:p>
          <a:p>
            <a:pPr lvl="1">
              <a:buFont typeface="Arial" panose="020B0604020202020204" pitchFamily="34" charset="0"/>
              <a:buChar char="•"/>
            </a:pPr>
            <a:endParaRPr lang="fr-FR" dirty="0"/>
          </a:p>
        </p:txBody>
      </p:sp>
    </p:spTree>
    <p:extLst>
      <p:ext uri="{BB962C8B-B14F-4D97-AF65-F5344CB8AC3E}">
        <p14:creationId xmlns:p14="http://schemas.microsoft.com/office/powerpoint/2010/main" val="3540724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2E2BB6D6-AB37-384C-B32C-F4DB97BEA98F}"/>
              </a:ext>
            </a:extLst>
          </p:cNvPr>
          <p:cNvGraphicFramePr>
            <a:graphicFrameLocks noGrp="1"/>
          </p:cNvGraphicFramePr>
          <p:nvPr>
            <p:ph idx="1"/>
            <p:extLst>
              <p:ext uri="{D42A27DB-BD31-4B8C-83A1-F6EECF244321}">
                <p14:modId xmlns:p14="http://schemas.microsoft.com/office/powerpoint/2010/main" val="3587860725"/>
              </p:ext>
            </p:extLst>
          </p:nvPr>
        </p:nvGraphicFramePr>
        <p:xfrm>
          <a:off x="5967334" y="874776"/>
          <a:ext cx="6669024" cy="5108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Espace réservé du contenu 3">
            <a:extLst>
              <a:ext uri="{FF2B5EF4-FFF2-40B4-BE49-F238E27FC236}">
                <a16:creationId xmlns:a16="http://schemas.microsoft.com/office/drawing/2014/main" id="{C8C94D2B-79BC-B641-8E93-81FF4C446359}"/>
              </a:ext>
            </a:extLst>
          </p:cNvPr>
          <p:cNvGraphicFramePr>
            <a:graphicFrameLocks/>
          </p:cNvGraphicFramePr>
          <p:nvPr>
            <p:extLst>
              <p:ext uri="{D42A27DB-BD31-4B8C-83A1-F6EECF244321}">
                <p14:modId xmlns:p14="http://schemas.microsoft.com/office/powerpoint/2010/main" val="896475214"/>
              </p:ext>
            </p:extLst>
          </p:nvPr>
        </p:nvGraphicFramePr>
        <p:xfrm>
          <a:off x="893648" y="994463"/>
          <a:ext cx="8631936" cy="52181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Rectangle 12">
            <a:extLst>
              <a:ext uri="{FF2B5EF4-FFF2-40B4-BE49-F238E27FC236}">
                <a16:creationId xmlns:a16="http://schemas.microsoft.com/office/drawing/2014/main" id="{BF6B71D8-4F49-E447-B0EA-18993E9B5BDF}"/>
              </a:ext>
            </a:extLst>
          </p:cNvPr>
          <p:cNvSpPr/>
          <p:nvPr/>
        </p:nvSpPr>
        <p:spPr>
          <a:xfrm>
            <a:off x="6455188" y="3372717"/>
            <a:ext cx="1955535" cy="461665"/>
          </a:xfrm>
          <a:prstGeom prst="rect">
            <a:avLst/>
          </a:prstGeom>
        </p:spPr>
        <p:txBody>
          <a:bodyPr wrap="none">
            <a:spAutoFit/>
          </a:bodyPr>
          <a:lstStyle/>
          <a:p>
            <a:r>
              <a:rPr lang="fr-FR" sz="2400" b="1" dirty="0">
                <a:solidFill>
                  <a:schemeClr val="bg1"/>
                </a:solidFill>
              </a:rPr>
              <a:t>Les sophistes</a:t>
            </a:r>
          </a:p>
        </p:txBody>
      </p:sp>
      <p:sp>
        <p:nvSpPr>
          <p:cNvPr id="2" name="Rectangle 1">
            <a:extLst>
              <a:ext uri="{FF2B5EF4-FFF2-40B4-BE49-F238E27FC236}">
                <a16:creationId xmlns:a16="http://schemas.microsoft.com/office/drawing/2014/main" id="{0D15DF65-7B69-B34A-9896-BB2AFB93C478}"/>
              </a:ext>
            </a:extLst>
          </p:cNvPr>
          <p:cNvSpPr/>
          <p:nvPr/>
        </p:nvSpPr>
        <p:spPr>
          <a:xfrm>
            <a:off x="1273172" y="278341"/>
            <a:ext cx="4222956" cy="451214"/>
          </a:xfrm>
          <a:prstGeom prst="rect">
            <a:avLst/>
          </a:prstGeom>
        </p:spPr>
        <p:txBody>
          <a:bodyPr wrap="square">
            <a:spAutoFit/>
          </a:bodyPr>
          <a:lstStyle/>
          <a:p>
            <a:pPr marL="285750" indent="-285750">
              <a:lnSpc>
                <a:spcPct val="104000"/>
              </a:lnSpc>
              <a:buFont typeface="Wingdings" pitchFamily="2" charset="2"/>
              <a:buChar char="§"/>
            </a:pPr>
            <a:r>
              <a:rPr lang="fr-FR" sz="2400" b="1" dirty="0"/>
              <a:t>La singularité de Socrate</a:t>
            </a:r>
          </a:p>
        </p:txBody>
      </p:sp>
      <p:pic>
        <p:nvPicPr>
          <p:cNvPr id="7" name="Image 6">
            <a:extLst>
              <a:ext uri="{FF2B5EF4-FFF2-40B4-BE49-F238E27FC236}">
                <a16:creationId xmlns:a16="http://schemas.microsoft.com/office/drawing/2014/main" id="{A3454FA1-D336-1B4A-B6DF-442C7F2207D6}"/>
              </a:ext>
            </a:extLst>
          </p:cNvPr>
          <p:cNvPicPr>
            <a:picLocks noChangeAspect="1"/>
          </p:cNvPicPr>
          <p:nvPr/>
        </p:nvPicPr>
        <p:blipFill>
          <a:blip r:embed="rId12">
            <a:alphaModFix amt="88000"/>
            <a:extLst>
              <a:ext uri="{BEBA8EAE-BF5A-486C-A8C5-ECC9F3942E4B}">
                <a14:imgProps xmlns:a14="http://schemas.microsoft.com/office/drawing/2010/main">
                  <a14:imgLayer r:embed="rId13">
                    <a14:imgEffect>
                      <a14:colorTemperature colorTemp="6024"/>
                    </a14:imgEffect>
                    <a14:imgEffect>
                      <a14:saturation sat="114000"/>
                    </a14:imgEffect>
                  </a14:imgLayer>
                </a14:imgProps>
              </a:ext>
            </a:extLst>
          </a:blip>
          <a:stretch>
            <a:fillRect/>
          </a:stretch>
        </p:blipFill>
        <p:spPr>
          <a:xfrm>
            <a:off x="3486712" y="2894665"/>
            <a:ext cx="1353180" cy="1417771"/>
          </a:xfrm>
          <a:prstGeom prst="rect">
            <a:avLst/>
          </a:prstGeom>
          <a:effectLst>
            <a:reflection endPos="0" dir="5400000" sy="-100000" algn="bl" rotWithShape="0"/>
            <a:softEdge rad="127000"/>
          </a:effectLst>
        </p:spPr>
      </p:pic>
      <p:sp>
        <p:nvSpPr>
          <p:cNvPr id="3" name="ZoneTexte 2">
            <a:extLst>
              <a:ext uri="{FF2B5EF4-FFF2-40B4-BE49-F238E27FC236}">
                <a16:creationId xmlns:a16="http://schemas.microsoft.com/office/drawing/2014/main" id="{E81895B2-F6B3-0243-BA9A-8A597AD7E5B5}"/>
              </a:ext>
            </a:extLst>
          </p:cNvPr>
          <p:cNvSpPr txBox="1"/>
          <p:nvPr/>
        </p:nvSpPr>
        <p:spPr>
          <a:xfrm>
            <a:off x="1488332" y="6108970"/>
            <a:ext cx="9601200" cy="461665"/>
          </a:xfrm>
          <a:prstGeom prst="rect">
            <a:avLst/>
          </a:prstGeom>
          <a:noFill/>
        </p:spPr>
        <p:txBody>
          <a:bodyPr wrap="square" rtlCol="0">
            <a:spAutoFit/>
          </a:bodyPr>
          <a:lstStyle/>
          <a:p>
            <a:pPr marL="285750" indent="-285750">
              <a:buFont typeface=".Apple Color Emoji UI"/>
              <a:buChar char="👉"/>
            </a:pPr>
            <a:r>
              <a:rPr lang="fr-FR" sz="2400" dirty="0">
                <a:solidFill>
                  <a:srgbClr val="0070C0"/>
                </a:solidFill>
              </a:rPr>
              <a:t>Un maître qui cherche à être élevé dans la rencontre avec ses élèves. </a:t>
            </a:r>
            <a:endParaRPr lang="fr-FR" sz="2400" dirty="0"/>
          </a:p>
        </p:txBody>
      </p:sp>
    </p:spTree>
    <p:extLst>
      <p:ext uri="{BB962C8B-B14F-4D97-AF65-F5344CB8AC3E}">
        <p14:creationId xmlns:p14="http://schemas.microsoft.com/office/powerpoint/2010/main" val="311068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8"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F5B6112-97F1-4E47-8653-9C372A19EFBF}"/>
              </a:ext>
            </a:extLst>
          </p:cNvPr>
          <p:cNvSpPr>
            <a:spLocks noGrp="1"/>
          </p:cNvSpPr>
          <p:nvPr>
            <p:ph idx="1"/>
          </p:nvPr>
        </p:nvSpPr>
        <p:spPr>
          <a:xfrm>
            <a:off x="950849" y="512282"/>
            <a:ext cx="10734470" cy="5998246"/>
          </a:xfrm>
        </p:spPr>
        <p:txBody>
          <a:bodyPr>
            <a:normAutofit/>
          </a:bodyPr>
          <a:lstStyle/>
          <a:p>
            <a:pPr marL="0" indent="0">
              <a:spcBef>
                <a:spcPts val="0"/>
              </a:spcBef>
              <a:buNone/>
            </a:pPr>
            <a:r>
              <a:rPr lang="fr-FR" sz="3200" dirty="0"/>
              <a:t>Avec Platon : prolongement de la pensée socratique </a:t>
            </a:r>
          </a:p>
          <a:p>
            <a:pPr marL="0" indent="0">
              <a:spcBef>
                <a:spcPts val="0"/>
              </a:spcBef>
              <a:spcAft>
                <a:spcPts val="1800"/>
              </a:spcAft>
              <a:buNone/>
            </a:pPr>
            <a:r>
              <a:rPr lang="fr-FR" sz="3200" dirty="0"/>
              <a:t>et prémices de l’éducation humaniste</a:t>
            </a:r>
          </a:p>
          <a:p>
            <a:pPr>
              <a:buFont typeface="Wingdings" pitchFamily="2" charset="2"/>
              <a:buChar char="§"/>
            </a:pPr>
            <a:r>
              <a:rPr lang="fr-FR" sz="2400" b="1" dirty="0"/>
              <a:t>Le savoir est posé en maître :</a:t>
            </a:r>
          </a:p>
          <a:p>
            <a:pPr lvl="1">
              <a:buFont typeface="Wingdings" pitchFamily="2" charset="2"/>
              <a:buChar char="Ø"/>
            </a:pPr>
            <a:r>
              <a:rPr lang="fr-FR" dirty="0"/>
              <a:t>Mythe de la caverne : « connaître, c’est se « ressouvenir » (théorie de la réminiscence)</a:t>
            </a:r>
          </a:p>
          <a:p>
            <a:pPr lvl="1">
              <a:spcAft>
                <a:spcPts val="1400"/>
              </a:spcAft>
              <a:buFont typeface="Wingdings" panose="05000000000000000000" pitchFamily="2" charset="2"/>
              <a:buChar char="Ø"/>
            </a:pPr>
            <a:r>
              <a:rPr lang="fr-FR" dirty="0"/>
              <a:t>La </a:t>
            </a:r>
            <a:r>
              <a:rPr lang="fr-FR" dirty="0">
                <a:solidFill>
                  <a:srgbClr val="56838C"/>
                </a:solidFill>
              </a:rPr>
              <a:t>relation savoir / éducateur / éduqué </a:t>
            </a:r>
            <a:r>
              <a:rPr lang="fr-FR" dirty="0"/>
              <a:t>prévaut sur la relation éducateur / éduqué </a:t>
            </a:r>
            <a:r>
              <a:rPr lang="fr-FR" dirty="0">
                <a:solidFill>
                  <a:srgbClr val="56838C"/>
                </a:solidFill>
              </a:rPr>
              <a:t>: </a:t>
            </a:r>
            <a:r>
              <a:rPr lang="fr-FR" b="1" dirty="0">
                <a:solidFill>
                  <a:srgbClr val="56838C"/>
                </a:solidFill>
              </a:rPr>
              <a:t>« savoir » plutôt que « savoir argumenter ».</a:t>
            </a:r>
            <a:endParaRPr lang="fr-FR" b="1" dirty="0"/>
          </a:p>
          <a:p>
            <a:pPr lvl="1">
              <a:spcAft>
                <a:spcPts val="1400"/>
              </a:spcAft>
              <a:buFont typeface="Wingdings" panose="05000000000000000000" pitchFamily="2" charset="2"/>
              <a:buChar char="Ø"/>
            </a:pPr>
            <a:r>
              <a:rPr lang="fr-FR" dirty="0">
                <a:solidFill>
                  <a:srgbClr val="56838C"/>
                </a:solidFill>
              </a:rPr>
              <a:t>L’Eros, le Désir, comme préalable à la connaissance</a:t>
            </a:r>
            <a:r>
              <a:rPr lang="fr-FR" dirty="0">
                <a:solidFill>
                  <a:srgbClr val="7030A0"/>
                </a:solidFill>
              </a:rPr>
              <a:t> :</a:t>
            </a:r>
            <a:r>
              <a:rPr lang="fr-FR" dirty="0"/>
              <a:t> désir inné de rejoindre le monde des Idées.</a:t>
            </a:r>
          </a:p>
          <a:p>
            <a:pPr>
              <a:buFont typeface=".Apple Color Emoji UI"/>
              <a:buChar char="👉"/>
            </a:pPr>
            <a:r>
              <a:rPr lang="fr-FR" sz="2400" b="1" dirty="0"/>
              <a:t>Mais </a:t>
            </a:r>
            <a:r>
              <a:rPr lang="fr-FR" sz="2400" dirty="0">
                <a:solidFill>
                  <a:srgbClr val="0070C0"/>
                </a:solidFill>
              </a:rPr>
              <a:t>seule une partie de la jeunesse est éduquée</a:t>
            </a:r>
            <a:r>
              <a:rPr lang="fr-FR" sz="2400" dirty="0"/>
              <a:t> : les garçons de la future élite (classe des « rois philosophes »).</a:t>
            </a:r>
          </a:p>
          <a:p>
            <a:pPr>
              <a:buFont typeface=".Apple Color Emoji UI"/>
              <a:buChar char="👉"/>
            </a:pPr>
            <a:r>
              <a:rPr lang="fr-FR" sz="2400" dirty="0">
                <a:solidFill>
                  <a:srgbClr val="0070C0"/>
                </a:solidFill>
              </a:rPr>
              <a:t>Une relation triangulaire et médiatisée entre l’éducateur, l’éduqué et le savoir. C’est le savoir qui élève. </a:t>
            </a:r>
            <a:r>
              <a:rPr lang="fr-FR" sz="2200" dirty="0">
                <a:solidFill>
                  <a:srgbClr val="0070C0"/>
                </a:solidFill>
              </a:rPr>
              <a:t>(cf. « le triangle pédagogique » chez Jean </a:t>
            </a:r>
            <a:r>
              <a:rPr lang="fr-FR" sz="2200" dirty="0" err="1">
                <a:solidFill>
                  <a:srgbClr val="0070C0"/>
                </a:solidFill>
              </a:rPr>
              <a:t>Houssaye</a:t>
            </a:r>
            <a:r>
              <a:rPr lang="fr-FR" sz="2200" dirty="0">
                <a:solidFill>
                  <a:srgbClr val="0070C0"/>
                </a:solidFill>
              </a:rPr>
              <a:t> au XX</a:t>
            </a:r>
            <a:r>
              <a:rPr lang="fr-FR" sz="2200" baseline="30000" dirty="0">
                <a:solidFill>
                  <a:srgbClr val="0070C0"/>
                </a:solidFill>
              </a:rPr>
              <a:t>e</a:t>
            </a:r>
            <a:r>
              <a:rPr lang="fr-FR" sz="2200" dirty="0">
                <a:solidFill>
                  <a:srgbClr val="0070C0"/>
                </a:solidFill>
              </a:rPr>
              <a:t> siècle).</a:t>
            </a:r>
          </a:p>
          <a:p>
            <a:pPr marL="530352" lvl="1" indent="0">
              <a:buNone/>
            </a:pPr>
            <a:endParaRPr lang="fr-FR" dirty="0"/>
          </a:p>
        </p:txBody>
      </p:sp>
      <p:pic>
        <p:nvPicPr>
          <p:cNvPr id="2" name="Image 1">
            <a:extLst>
              <a:ext uri="{FF2B5EF4-FFF2-40B4-BE49-F238E27FC236}">
                <a16:creationId xmlns:a16="http://schemas.microsoft.com/office/drawing/2014/main" id="{063F8456-30DC-674E-8B63-049526FB121E}"/>
              </a:ext>
            </a:extLst>
          </p:cNvPr>
          <p:cNvPicPr>
            <a:picLocks noChangeAspect="1"/>
          </p:cNvPicPr>
          <p:nvPr/>
        </p:nvPicPr>
        <p:blipFill>
          <a:blip r:embed="rId2"/>
          <a:stretch>
            <a:fillRect/>
          </a:stretch>
        </p:blipFill>
        <p:spPr>
          <a:xfrm>
            <a:off x="10136221" y="75097"/>
            <a:ext cx="1964680" cy="2025187"/>
          </a:xfrm>
          <a:prstGeom prst="rect">
            <a:avLst/>
          </a:prstGeom>
          <a:effectLst>
            <a:softEdge rad="38100"/>
          </a:effectLst>
        </p:spPr>
      </p:pic>
    </p:spTree>
    <p:extLst>
      <p:ext uri="{BB962C8B-B14F-4D97-AF65-F5344CB8AC3E}">
        <p14:creationId xmlns:p14="http://schemas.microsoft.com/office/powerpoint/2010/main" val="126984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DF1FA6-30A1-4E66-8D6C-DD736F05B746}"/>
              </a:ext>
            </a:extLst>
          </p:cNvPr>
          <p:cNvSpPr>
            <a:spLocks noGrp="1"/>
          </p:cNvSpPr>
          <p:nvPr>
            <p:ph type="title"/>
          </p:nvPr>
        </p:nvSpPr>
        <p:spPr>
          <a:xfrm>
            <a:off x="1371600" y="563880"/>
            <a:ext cx="9601200" cy="930349"/>
          </a:xfrm>
        </p:spPr>
        <p:txBody>
          <a:bodyPr>
            <a:normAutofit fontScale="90000"/>
          </a:bodyPr>
          <a:lstStyle/>
          <a:p>
            <a:pPr algn="ctr"/>
            <a:r>
              <a:rPr lang="fr-FR" sz="4000" b="1" dirty="0">
                <a:solidFill>
                  <a:srgbClr val="C00000"/>
                </a:solidFill>
              </a:rPr>
              <a:t>Au Moyen-Âge</a:t>
            </a:r>
            <a:br>
              <a:rPr lang="fr-FR" sz="3600" dirty="0">
                <a:solidFill>
                  <a:srgbClr val="C00000"/>
                </a:solidFill>
              </a:rPr>
            </a:br>
            <a:r>
              <a:rPr lang="fr-FR" sz="3600" dirty="0"/>
              <a:t>le temps de la jachère</a:t>
            </a:r>
          </a:p>
        </p:txBody>
      </p:sp>
      <p:sp>
        <p:nvSpPr>
          <p:cNvPr id="3" name="Espace réservé du contenu 2">
            <a:extLst>
              <a:ext uri="{FF2B5EF4-FFF2-40B4-BE49-F238E27FC236}">
                <a16:creationId xmlns:a16="http://schemas.microsoft.com/office/drawing/2014/main" id="{C883E129-72EB-41B8-8950-59B8B4573A67}"/>
              </a:ext>
            </a:extLst>
          </p:cNvPr>
          <p:cNvSpPr>
            <a:spLocks noGrp="1"/>
          </p:cNvSpPr>
          <p:nvPr>
            <p:ph idx="1"/>
          </p:nvPr>
        </p:nvSpPr>
        <p:spPr>
          <a:xfrm>
            <a:off x="1371600" y="1741081"/>
            <a:ext cx="10164726" cy="4431119"/>
          </a:xfrm>
        </p:spPr>
        <p:txBody>
          <a:bodyPr>
            <a:normAutofit/>
          </a:bodyPr>
          <a:lstStyle/>
          <a:p>
            <a:pPr algn="just"/>
            <a:r>
              <a:rPr lang="fr-FR" sz="2600" dirty="0"/>
              <a:t>Apport du christianisme </a:t>
            </a:r>
            <a:r>
              <a:rPr lang="fr-FR" sz="2600" i="1" dirty="0"/>
              <a:t>: </a:t>
            </a:r>
          </a:p>
          <a:p>
            <a:pPr lvl="1" algn="just">
              <a:buFont typeface="Wingdings" pitchFamily="2" charset="2"/>
              <a:buChar char="Ø"/>
            </a:pPr>
            <a:r>
              <a:rPr lang="fr-FR" sz="2600" i="1" dirty="0"/>
              <a:t>Dès l’Antiquité tardive : De </a:t>
            </a:r>
            <a:r>
              <a:rPr lang="fr-FR" sz="2600" i="1" dirty="0" err="1"/>
              <a:t>magistro</a:t>
            </a:r>
            <a:r>
              <a:rPr lang="fr-FR" sz="2600" i="1" dirty="0"/>
              <a:t> </a:t>
            </a:r>
            <a:r>
              <a:rPr lang="fr-FR" sz="2600" b="1" dirty="0"/>
              <a:t>d’Augustin d’Hippone </a:t>
            </a:r>
            <a:r>
              <a:rPr lang="fr-FR" sz="2600" dirty="0"/>
              <a:t>: Le véritable enseignant est le maître intérieur.</a:t>
            </a:r>
            <a:r>
              <a:rPr lang="fr-FR" sz="2600" b="1" dirty="0"/>
              <a:t> </a:t>
            </a:r>
            <a:r>
              <a:rPr lang="fr-FR" sz="2600" dirty="0">
                <a:solidFill>
                  <a:srgbClr val="56838C"/>
                </a:solidFill>
              </a:rPr>
              <a:t>Le maître éveille l’attention de l’élève qui découvre par introspection la lumière intérieure </a:t>
            </a:r>
            <a:r>
              <a:rPr lang="fr-FR" sz="2600" dirty="0"/>
              <a:t>(pour lui, le Christ). </a:t>
            </a:r>
          </a:p>
          <a:p>
            <a:pPr lvl="1" algn="just">
              <a:buFont typeface="Wingdings" pitchFamily="2" charset="2"/>
              <a:buChar char="Ø"/>
            </a:pPr>
            <a:r>
              <a:rPr lang="fr-FR" sz="2600" dirty="0"/>
              <a:t>Naissance de l’école comme institution, comme « milieu moral organisé » (Durkheim).</a:t>
            </a:r>
          </a:p>
          <a:p>
            <a:pPr algn="just"/>
            <a:r>
              <a:rPr lang="fr-FR" sz="2600" b="1" dirty="0"/>
              <a:t>Charlemagne</a:t>
            </a:r>
            <a:r>
              <a:rPr lang="fr-FR" sz="2600" dirty="0"/>
              <a:t> : </a:t>
            </a:r>
            <a:r>
              <a:rPr lang="fr-FR" sz="2600" dirty="0">
                <a:solidFill>
                  <a:srgbClr val="56838C"/>
                </a:solidFill>
              </a:rPr>
              <a:t>tous les enfants sont éduqués, </a:t>
            </a:r>
            <a:r>
              <a:rPr lang="fr-FR" sz="2600" dirty="0">
                <a:solidFill>
                  <a:srgbClr val="0070C0"/>
                </a:solidFill>
              </a:rPr>
              <a:t>mais sans considération pour la relation maître-élève.</a:t>
            </a:r>
          </a:p>
          <a:p>
            <a:pPr algn="just">
              <a:buFont typeface=".Apple Color Emoji UI"/>
              <a:buChar char="👉"/>
            </a:pPr>
            <a:r>
              <a:rPr lang="fr-FR" sz="2600" dirty="0">
                <a:solidFill>
                  <a:srgbClr val="0070C0"/>
                </a:solidFill>
              </a:rPr>
              <a:t>Retour à une éducation–</a:t>
            </a:r>
            <a:r>
              <a:rPr lang="fr-FR" sz="2600" i="1" dirty="0">
                <a:solidFill>
                  <a:srgbClr val="0070C0"/>
                </a:solidFill>
              </a:rPr>
              <a:t>transmission</a:t>
            </a:r>
            <a:r>
              <a:rPr lang="fr-FR" sz="2600" dirty="0">
                <a:solidFill>
                  <a:srgbClr val="0070C0"/>
                </a:solidFill>
              </a:rPr>
              <a:t>.</a:t>
            </a:r>
          </a:p>
          <a:p>
            <a:pPr marL="0" indent="0">
              <a:buNone/>
            </a:pPr>
            <a:endParaRPr lang="fr-FR" dirty="0"/>
          </a:p>
        </p:txBody>
      </p:sp>
    </p:spTree>
    <p:extLst>
      <p:ext uri="{BB962C8B-B14F-4D97-AF65-F5344CB8AC3E}">
        <p14:creationId xmlns:p14="http://schemas.microsoft.com/office/powerpoint/2010/main" val="49233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DF70D9-5963-8747-B783-F6526D62A030}"/>
              </a:ext>
            </a:extLst>
          </p:cNvPr>
          <p:cNvSpPr>
            <a:spLocks noGrp="1"/>
          </p:cNvSpPr>
          <p:nvPr>
            <p:ph type="title"/>
          </p:nvPr>
        </p:nvSpPr>
        <p:spPr/>
        <p:txBody>
          <a:bodyPr/>
          <a:lstStyle/>
          <a:p>
            <a:pPr algn="ctr"/>
            <a:r>
              <a:rPr lang="fr-FR" sz="4000" b="1" dirty="0">
                <a:solidFill>
                  <a:srgbClr val="C00000"/>
                </a:solidFill>
              </a:rPr>
              <a:t>La Renaissance</a:t>
            </a:r>
            <a:br>
              <a:rPr lang="fr-FR" dirty="0">
                <a:solidFill>
                  <a:srgbClr val="C00000"/>
                </a:solidFill>
              </a:rPr>
            </a:br>
            <a:r>
              <a:rPr lang="fr-FR" sz="4000" dirty="0"/>
              <a:t>les début d’un renouveau</a:t>
            </a:r>
          </a:p>
        </p:txBody>
      </p:sp>
      <p:sp>
        <p:nvSpPr>
          <p:cNvPr id="3" name="Espace réservé du contenu 2">
            <a:extLst>
              <a:ext uri="{FF2B5EF4-FFF2-40B4-BE49-F238E27FC236}">
                <a16:creationId xmlns:a16="http://schemas.microsoft.com/office/drawing/2014/main" id="{5CE9E4B8-C7E0-404B-9AEA-4B1179A19D4A}"/>
              </a:ext>
            </a:extLst>
          </p:cNvPr>
          <p:cNvSpPr>
            <a:spLocks noGrp="1"/>
          </p:cNvSpPr>
          <p:nvPr>
            <p:ph idx="1"/>
          </p:nvPr>
        </p:nvSpPr>
        <p:spPr>
          <a:xfrm>
            <a:off x="1108952" y="2171699"/>
            <a:ext cx="10680971" cy="3917815"/>
          </a:xfrm>
        </p:spPr>
        <p:txBody>
          <a:bodyPr>
            <a:normAutofit/>
          </a:bodyPr>
          <a:lstStyle/>
          <a:p>
            <a:r>
              <a:rPr lang="fr-FR" sz="2400" dirty="0">
                <a:solidFill>
                  <a:srgbClr val="1A2E40"/>
                </a:solidFill>
              </a:rPr>
              <a:t>François Rabelais imagine une « méthode active » d’éducation dans </a:t>
            </a:r>
            <a:r>
              <a:rPr lang="fr-FR" sz="2400" i="1" dirty="0">
                <a:solidFill>
                  <a:srgbClr val="1A2E40"/>
                </a:solidFill>
              </a:rPr>
              <a:t>Gargantua</a:t>
            </a:r>
          </a:p>
          <a:p>
            <a:pPr lvl="1">
              <a:spcAft>
                <a:spcPts val="800"/>
              </a:spcAft>
              <a:buFont typeface="Wingdings" pitchFamily="2" charset="2"/>
              <a:buChar char="Ø"/>
            </a:pPr>
            <a:r>
              <a:rPr lang="fr-FR" sz="2400" i="1" dirty="0">
                <a:solidFill>
                  <a:srgbClr val="56838C"/>
                </a:solidFill>
              </a:rPr>
              <a:t>L’élève peut développer par l’expérience ses propres capacités, mais il demeure tributaire du savoir et du programme d’enseignement du maître.</a:t>
            </a:r>
          </a:p>
          <a:p>
            <a:r>
              <a:rPr lang="fr-FR" sz="2400" dirty="0"/>
              <a:t>Michel de Montaigne fait confiance à la raison de l’enfant</a:t>
            </a:r>
          </a:p>
          <a:p>
            <a:pPr lvl="1">
              <a:buFont typeface="Wingdings" pitchFamily="2" charset="2"/>
              <a:buChar char="Ø"/>
            </a:pPr>
            <a:r>
              <a:rPr lang="fr-FR" sz="2400" dirty="0">
                <a:solidFill>
                  <a:srgbClr val="56838C"/>
                </a:solidFill>
              </a:rPr>
              <a:t>L’éducation du </a:t>
            </a:r>
            <a:r>
              <a:rPr lang="fr-FR" sz="2400" b="1" dirty="0">
                <a:solidFill>
                  <a:srgbClr val="56838C"/>
                </a:solidFill>
              </a:rPr>
              <a:t>jugement</a:t>
            </a:r>
            <a:r>
              <a:rPr lang="fr-FR" sz="2400" dirty="0">
                <a:solidFill>
                  <a:srgbClr val="56838C"/>
                </a:solidFill>
              </a:rPr>
              <a:t> prime sur l’instruction et le savoir. L’élève dialogue avec son maître qui reste un modèle pour lui.</a:t>
            </a:r>
            <a:endParaRPr lang="fr-FR" sz="2400" dirty="0"/>
          </a:p>
          <a:p>
            <a:pPr marL="0" indent="0">
              <a:buNone/>
            </a:pPr>
            <a:r>
              <a:rPr lang="fr-FR" i="1" dirty="0">
                <a:solidFill>
                  <a:srgbClr val="1A2E40"/>
                </a:solidFill>
              </a:rPr>
              <a:t> </a:t>
            </a:r>
            <a:endParaRPr lang="fr-FR" i="1" dirty="0"/>
          </a:p>
        </p:txBody>
      </p:sp>
    </p:spTree>
    <p:extLst>
      <p:ext uri="{BB962C8B-B14F-4D97-AF65-F5344CB8AC3E}">
        <p14:creationId xmlns:p14="http://schemas.microsoft.com/office/powerpoint/2010/main" val="248142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adrage">
  <a:themeElements>
    <a:clrScheme name="Cadrage">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adrag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dra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docProps/app.xml><?xml version="1.0" encoding="utf-8"?>
<Properties xmlns="http://schemas.openxmlformats.org/officeDocument/2006/extended-properties" xmlns:vt="http://schemas.openxmlformats.org/officeDocument/2006/docPropsVTypes">
  <Template>{F3619F6E-7EF7-7D40-BBED-02DCF3E36BB2}tf10001072</Template>
  <TotalTime>2968</TotalTime>
  <Words>6346</Words>
  <Application>Microsoft Macintosh PowerPoint</Application>
  <PresentationFormat>Grand écran</PresentationFormat>
  <Paragraphs>473</Paragraphs>
  <Slides>51</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51</vt:i4>
      </vt:variant>
    </vt:vector>
  </HeadingPairs>
  <TitlesOfParts>
    <vt:vector size="57" baseType="lpstr">
      <vt:lpstr>.Apple Color Emoji UI</vt:lpstr>
      <vt:lpstr>Arial</vt:lpstr>
      <vt:lpstr>Courier New</vt:lpstr>
      <vt:lpstr>Franklin Gothic Book</vt:lpstr>
      <vt:lpstr>Wingdings</vt:lpstr>
      <vt:lpstr>Cadrage</vt:lpstr>
      <vt:lpstr>Ces élèves  (qui) nous élèvent...</vt:lpstr>
      <vt:lpstr>Présentation PowerPoint</vt:lpstr>
      <vt:lpstr>Présentation PowerPoint</vt:lpstr>
      <vt:lpstr>Un « semeur » nommé Socrate</vt:lpstr>
      <vt:lpstr>Présentation PowerPoint</vt:lpstr>
      <vt:lpstr>Présentation PowerPoint</vt:lpstr>
      <vt:lpstr>Présentation PowerPoint</vt:lpstr>
      <vt:lpstr>Au Moyen-Âge le temps de la jachère</vt:lpstr>
      <vt:lpstr>La Renaissance les début d’un renouveau</vt:lpstr>
      <vt:lpstr>Les germes d’une renaissance éducative</vt:lpstr>
      <vt:lpstr>Rabelais et la « méthode active » de son précepteur imaginaire, Ponocrates </vt:lpstr>
      <vt:lpstr>L’éducation rabelaisienne en résumé</vt:lpstr>
      <vt:lpstr>Avec Montaigne :  faire confiance à la raison de l’enfant </vt:lpstr>
      <vt:lpstr>Présentation PowerPoint</vt:lpstr>
      <vt:lpstr>Présentation PowerPoint</vt:lpstr>
      <vt:lpstr>Au XVIIe siècle l’émergence d’une réflexion pédagogique</vt:lpstr>
      <vt:lpstr>L’émergence d’une pédagogie pour tous</vt:lpstr>
      <vt:lpstr>Au XVIIIe siècle Les Lumières de Jean-Jacques Rousseau</vt:lpstr>
      <vt:lpstr>Présentation PowerPoint</vt:lpstr>
      <vt:lpstr>L’éducateur idéal selon Rousseau </vt:lpstr>
      <vt:lpstr>La modernité de Pestalozzi à l’aube du XIXe siècle :  les « mains » de la pédagogie rousseauiste</vt:lpstr>
      <vt:lpstr>Présentation PowerPoint</vt:lpstr>
      <vt:lpstr>Présentation PowerPoint</vt:lpstr>
      <vt:lpstr>Au XIXe siècle quelques pratiques innovantes et fructueuses</vt:lpstr>
      <vt:lpstr>Joseph Jacotot et le « maître ignorant »</vt:lpstr>
      <vt:lpstr>Présentation PowerPoint</vt:lpstr>
      <vt:lpstr>Avec Jean Bosco, tout jeune est éducable</vt:lpstr>
      <vt:lpstr>Présentation PowerPoint</vt:lpstr>
      <vt:lpstr>Les paradoxes de la méthode mutuelle </vt:lpstr>
      <vt:lpstr>La méthode mutuelle réinventée au XXIe siècle :  l’exemple de la classe de Vincent Faillet</vt:lpstr>
      <vt:lpstr>Avec John Dewey, l’enfant acteur de son éducation </vt:lpstr>
      <vt:lpstr>Le XXe siècle le temps de tous les possibles ?</vt:lpstr>
      <vt:lpstr>Les principes fondateurs de l’Education nouvelle </vt:lpstr>
      <vt:lpstr>Maria Montessori, au service des forces de l’enfant</vt:lpstr>
      <vt:lpstr>Présentation PowerPoint</vt:lpstr>
      <vt:lpstr>Célestin Freinet : pour une pédagogie populaire</vt:lpstr>
      <vt:lpstr>Présentation PowerPoint</vt:lpstr>
      <vt:lpstr>La pédagogie institutionnelle selon Fernand Oury : (re)donner du sens à la classe</vt:lpstr>
      <vt:lpstr>Les Réseaux d’Echanges Réciproques de Savoirs (RERS) fondés par Claire Héber-Suffrin</vt:lpstr>
      <vt:lpstr>Présentation PowerPoint</vt:lpstr>
      <vt:lpstr>Présentation PowerPoint</vt:lpstr>
      <vt:lpstr>Présentation PowerPoint</vt:lpstr>
      <vt:lpstr>« CES élèves »… Quels élèves ?</vt:lpstr>
      <vt:lpstr>  … « nous élèvent » : Dans quelle relation ?</vt:lpstr>
      <vt:lpstr>Présentation PowerPoint</vt:lpstr>
      <vt:lpstr>QUELQUES ELEMENTS  DE  BIBLIOGRAPHIE</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NOS élèves nous ont-ils toujours élevés ?</dc:title>
  <dc:creator>FACE Herault</dc:creator>
  <cp:lastModifiedBy>Virginie Fay</cp:lastModifiedBy>
  <cp:revision>287</cp:revision>
  <dcterms:created xsi:type="dcterms:W3CDTF">2020-03-02T17:53:31Z</dcterms:created>
  <dcterms:modified xsi:type="dcterms:W3CDTF">2020-05-26T08:15:49Z</dcterms:modified>
</cp:coreProperties>
</file>