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notesMasterIdLst>
    <p:notesMasterId r:id="rId23"/>
  </p:notesMasterIdLst>
  <p:sldIdLst>
    <p:sldId id="256" r:id="rId2"/>
    <p:sldId id="257" r:id="rId3"/>
    <p:sldId id="264" r:id="rId4"/>
    <p:sldId id="260" r:id="rId5"/>
    <p:sldId id="272" r:id="rId6"/>
    <p:sldId id="261" r:id="rId7"/>
    <p:sldId id="273" r:id="rId8"/>
    <p:sldId id="274" r:id="rId9"/>
    <p:sldId id="275" r:id="rId10"/>
    <p:sldId id="266" r:id="rId11"/>
    <p:sldId id="267" r:id="rId12"/>
    <p:sldId id="276" r:id="rId13"/>
    <p:sldId id="277" r:id="rId14"/>
    <p:sldId id="279" r:id="rId15"/>
    <p:sldId id="265" r:id="rId16"/>
    <p:sldId id="262" r:id="rId17"/>
    <p:sldId id="268" r:id="rId18"/>
    <p:sldId id="269" r:id="rId19"/>
    <p:sldId id="270" r:id="rId20"/>
    <p:sldId id="271" r:id="rId21"/>
    <p:sldId id="278" r:id="rId2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DORI Sophie" userId="2b051ab9-b0f8-4975-850e-d8c4228a866b" providerId="ADAL" clId="{4ECAB743-6BF1-481C-9DEC-52ACE9C43669}"/>
    <pc:docChg chg="custSel modSld">
      <pc:chgData name="SALVADORI Sophie" userId="2b051ab9-b0f8-4975-850e-d8c4228a866b" providerId="ADAL" clId="{4ECAB743-6BF1-481C-9DEC-52ACE9C43669}" dt="2021-10-12T07:32:41.271" v="47"/>
      <pc:docMkLst>
        <pc:docMk/>
      </pc:docMkLst>
      <pc:sldChg chg="modSp mod">
        <pc:chgData name="SALVADORI Sophie" userId="2b051ab9-b0f8-4975-850e-d8c4228a866b" providerId="ADAL" clId="{4ECAB743-6BF1-481C-9DEC-52ACE9C43669}" dt="2021-10-12T07:31:17.507" v="28" actId="20577"/>
        <pc:sldMkLst>
          <pc:docMk/>
          <pc:sldMk cId="2088892539" sldId="256"/>
        </pc:sldMkLst>
        <pc:spChg chg="mod">
          <ac:chgData name="SALVADORI Sophie" userId="2b051ab9-b0f8-4975-850e-d8c4228a866b" providerId="ADAL" clId="{4ECAB743-6BF1-481C-9DEC-52ACE9C43669}" dt="2021-10-12T07:31:17.507" v="28" actId="20577"/>
          <ac:spMkLst>
            <pc:docMk/>
            <pc:sldMk cId="2088892539" sldId="256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25.729" v="29"/>
        <pc:sldMkLst>
          <pc:docMk/>
          <pc:sldMk cId="2495580586" sldId="257"/>
        </pc:sldMkLst>
        <pc:spChg chg="mod">
          <ac:chgData name="SALVADORI Sophie" userId="2b051ab9-b0f8-4975-850e-d8c4228a866b" providerId="ADAL" clId="{4ECAB743-6BF1-481C-9DEC-52ACE9C43669}" dt="2021-10-12T07:31:25.729" v="29"/>
          <ac:spMkLst>
            <pc:docMk/>
            <pc:sldMk cId="2495580586" sldId="257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35.238" v="31"/>
        <pc:sldMkLst>
          <pc:docMk/>
          <pc:sldMk cId="2071926610" sldId="260"/>
        </pc:sldMkLst>
        <pc:spChg chg="mod">
          <ac:chgData name="SALVADORI Sophie" userId="2b051ab9-b0f8-4975-850e-d8c4228a866b" providerId="ADAL" clId="{4ECAB743-6BF1-481C-9DEC-52ACE9C43669}" dt="2021-10-12T07:31:35.238" v="31"/>
          <ac:spMkLst>
            <pc:docMk/>
            <pc:sldMk cId="2071926610" sldId="260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42.187" v="33"/>
        <pc:sldMkLst>
          <pc:docMk/>
          <pc:sldMk cId="1085159794" sldId="261"/>
        </pc:sldMkLst>
        <pc:spChg chg="mod">
          <ac:chgData name="SALVADORI Sophie" userId="2b051ab9-b0f8-4975-850e-d8c4228a866b" providerId="ADAL" clId="{4ECAB743-6BF1-481C-9DEC-52ACE9C43669}" dt="2021-10-12T07:31:42.187" v="33"/>
          <ac:spMkLst>
            <pc:docMk/>
            <pc:sldMk cId="1085159794" sldId="261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21.757" v="42"/>
        <pc:sldMkLst>
          <pc:docMk/>
          <pc:sldMk cId="2167040655" sldId="262"/>
        </pc:sldMkLst>
        <pc:spChg chg="mod">
          <ac:chgData name="SALVADORI Sophie" userId="2b051ab9-b0f8-4975-850e-d8c4228a866b" providerId="ADAL" clId="{4ECAB743-6BF1-481C-9DEC-52ACE9C43669}" dt="2021-10-12T07:32:21.757" v="42"/>
          <ac:spMkLst>
            <pc:docMk/>
            <pc:sldMk cId="2167040655" sldId="262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30.695" v="30"/>
        <pc:sldMkLst>
          <pc:docMk/>
          <pc:sldMk cId="2140740146" sldId="264"/>
        </pc:sldMkLst>
        <pc:spChg chg="mod">
          <ac:chgData name="SALVADORI Sophie" userId="2b051ab9-b0f8-4975-850e-d8c4228a866b" providerId="ADAL" clId="{4ECAB743-6BF1-481C-9DEC-52ACE9C43669}" dt="2021-10-12T07:31:30.695" v="30"/>
          <ac:spMkLst>
            <pc:docMk/>
            <pc:sldMk cId="2140740146" sldId="264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18.881" v="41"/>
        <pc:sldMkLst>
          <pc:docMk/>
          <pc:sldMk cId="2165192044" sldId="265"/>
        </pc:sldMkLst>
        <pc:spChg chg="mod">
          <ac:chgData name="SALVADORI Sophie" userId="2b051ab9-b0f8-4975-850e-d8c4228a866b" providerId="ADAL" clId="{4ECAB743-6BF1-481C-9DEC-52ACE9C43669}" dt="2021-10-12T07:32:18.881" v="41"/>
          <ac:spMkLst>
            <pc:docMk/>
            <pc:sldMk cId="2165192044" sldId="265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59.518" v="37"/>
        <pc:sldMkLst>
          <pc:docMk/>
          <pc:sldMk cId="3990774164" sldId="266"/>
        </pc:sldMkLst>
        <pc:spChg chg="mod">
          <ac:chgData name="SALVADORI Sophie" userId="2b051ab9-b0f8-4975-850e-d8c4228a866b" providerId="ADAL" clId="{4ECAB743-6BF1-481C-9DEC-52ACE9C43669}" dt="2021-10-12T07:31:59.518" v="37"/>
          <ac:spMkLst>
            <pc:docMk/>
            <pc:sldMk cId="3990774164" sldId="266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04.661" v="38"/>
        <pc:sldMkLst>
          <pc:docMk/>
          <pc:sldMk cId="95196053" sldId="267"/>
        </pc:sldMkLst>
        <pc:spChg chg="mod">
          <ac:chgData name="SALVADORI Sophie" userId="2b051ab9-b0f8-4975-850e-d8c4228a866b" providerId="ADAL" clId="{4ECAB743-6BF1-481C-9DEC-52ACE9C43669}" dt="2021-10-12T07:32:04.661" v="38"/>
          <ac:spMkLst>
            <pc:docMk/>
            <pc:sldMk cId="95196053" sldId="267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26.371" v="43"/>
        <pc:sldMkLst>
          <pc:docMk/>
          <pc:sldMk cId="827801292" sldId="268"/>
        </pc:sldMkLst>
        <pc:spChg chg="mod">
          <ac:chgData name="SALVADORI Sophie" userId="2b051ab9-b0f8-4975-850e-d8c4228a866b" providerId="ADAL" clId="{4ECAB743-6BF1-481C-9DEC-52ACE9C43669}" dt="2021-10-12T07:32:26.371" v="43"/>
          <ac:spMkLst>
            <pc:docMk/>
            <pc:sldMk cId="827801292" sldId="268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30.437" v="44"/>
        <pc:sldMkLst>
          <pc:docMk/>
          <pc:sldMk cId="1790541383" sldId="269"/>
        </pc:sldMkLst>
        <pc:spChg chg="mod">
          <ac:chgData name="SALVADORI Sophie" userId="2b051ab9-b0f8-4975-850e-d8c4228a866b" providerId="ADAL" clId="{4ECAB743-6BF1-481C-9DEC-52ACE9C43669}" dt="2021-10-12T07:32:30.437" v="44"/>
          <ac:spMkLst>
            <pc:docMk/>
            <pc:sldMk cId="1790541383" sldId="269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34.554" v="45"/>
        <pc:sldMkLst>
          <pc:docMk/>
          <pc:sldMk cId="3790861537" sldId="270"/>
        </pc:sldMkLst>
        <pc:spChg chg="mod">
          <ac:chgData name="SALVADORI Sophie" userId="2b051ab9-b0f8-4975-850e-d8c4228a866b" providerId="ADAL" clId="{4ECAB743-6BF1-481C-9DEC-52ACE9C43669}" dt="2021-10-12T07:32:34.554" v="45"/>
          <ac:spMkLst>
            <pc:docMk/>
            <pc:sldMk cId="3790861537" sldId="270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38.195" v="46"/>
        <pc:sldMkLst>
          <pc:docMk/>
          <pc:sldMk cId="2628759553" sldId="271"/>
        </pc:sldMkLst>
        <pc:spChg chg="mod">
          <ac:chgData name="SALVADORI Sophie" userId="2b051ab9-b0f8-4975-850e-d8c4228a866b" providerId="ADAL" clId="{4ECAB743-6BF1-481C-9DEC-52ACE9C43669}" dt="2021-10-12T07:32:38.195" v="46"/>
          <ac:spMkLst>
            <pc:docMk/>
            <pc:sldMk cId="2628759553" sldId="271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38.594" v="32"/>
        <pc:sldMkLst>
          <pc:docMk/>
          <pc:sldMk cId="2961603655" sldId="272"/>
        </pc:sldMkLst>
        <pc:spChg chg="mod">
          <ac:chgData name="SALVADORI Sophie" userId="2b051ab9-b0f8-4975-850e-d8c4228a866b" providerId="ADAL" clId="{4ECAB743-6BF1-481C-9DEC-52ACE9C43669}" dt="2021-10-12T07:31:38.594" v="32"/>
          <ac:spMkLst>
            <pc:docMk/>
            <pc:sldMk cId="2961603655" sldId="272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45.650" v="34"/>
        <pc:sldMkLst>
          <pc:docMk/>
          <pc:sldMk cId="1499551137" sldId="273"/>
        </pc:sldMkLst>
        <pc:spChg chg="mod">
          <ac:chgData name="SALVADORI Sophie" userId="2b051ab9-b0f8-4975-850e-d8c4228a866b" providerId="ADAL" clId="{4ECAB743-6BF1-481C-9DEC-52ACE9C43669}" dt="2021-10-12T07:31:45.650" v="34"/>
          <ac:spMkLst>
            <pc:docMk/>
            <pc:sldMk cId="1499551137" sldId="273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50.594" v="35"/>
        <pc:sldMkLst>
          <pc:docMk/>
          <pc:sldMk cId="3876192469" sldId="274"/>
        </pc:sldMkLst>
        <pc:spChg chg="mod">
          <ac:chgData name="SALVADORI Sophie" userId="2b051ab9-b0f8-4975-850e-d8c4228a866b" providerId="ADAL" clId="{4ECAB743-6BF1-481C-9DEC-52ACE9C43669}" dt="2021-10-12T07:31:50.594" v="35"/>
          <ac:spMkLst>
            <pc:docMk/>
            <pc:sldMk cId="3876192469" sldId="274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1:55.159" v="36"/>
        <pc:sldMkLst>
          <pc:docMk/>
          <pc:sldMk cId="1502386624" sldId="275"/>
        </pc:sldMkLst>
        <pc:spChg chg="mod">
          <ac:chgData name="SALVADORI Sophie" userId="2b051ab9-b0f8-4975-850e-d8c4228a866b" providerId="ADAL" clId="{4ECAB743-6BF1-481C-9DEC-52ACE9C43669}" dt="2021-10-12T07:31:55.159" v="36"/>
          <ac:spMkLst>
            <pc:docMk/>
            <pc:sldMk cId="1502386624" sldId="275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08.756" v="39"/>
        <pc:sldMkLst>
          <pc:docMk/>
          <pc:sldMk cId="3509370668" sldId="276"/>
        </pc:sldMkLst>
        <pc:spChg chg="mod">
          <ac:chgData name="SALVADORI Sophie" userId="2b051ab9-b0f8-4975-850e-d8c4228a866b" providerId="ADAL" clId="{4ECAB743-6BF1-481C-9DEC-52ACE9C43669}" dt="2021-10-12T07:32:08.756" v="39"/>
          <ac:spMkLst>
            <pc:docMk/>
            <pc:sldMk cId="3509370668" sldId="276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13.030" v="40"/>
        <pc:sldMkLst>
          <pc:docMk/>
          <pc:sldMk cId="3442832549" sldId="277"/>
        </pc:sldMkLst>
        <pc:spChg chg="mod">
          <ac:chgData name="SALVADORI Sophie" userId="2b051ab9-b0f8-4975-850e-d8c4228a866b" providerId="ADAL" clId="{4ECAB743-6BF1-481C-9DEC-52ACE9C43669}" dt="2021-10-12T07:32:13.030" v="40"/>
          <ac:spMkLst>
            <pc:docMk/>
            <pc:sldMk cId="3442832549" sldId="277"/>
            <ac:spMk id="4" creationId="{00000000-0000-0000-0000-000000000000}"/>
          </ac:spMkLst>
        </pc:spChg>
      </pc:sldChg>
      <pc:sldChg chg="modSp mod">
        <pc:chgData name="SALVADORI Sophie" userId="2b051ab9-b0f8-4975-850e-d8c4228a866b" providerId="ADAL" clId="{4ECAB743-6BF1-481C-9DEC-52ACE9C43669}" dt="2021-10-12T07:32:41.271" v="47"/>
        <pc:sldMkLst>
          <pc:docMk/>
          <pc:sldMk cId="1055147455" sldId="278"/>
        </pc:sldMkLst>
        <pc:spChg chg="mod">
          <ac:chgData name="SALVADORI Sophie" userId="2b051ab9-b0f8-4975-850e-d8c4228a866b" providerId="ADAL" clId="{4ECAB743-6BF1-481C-9DEC-52ACE9C43669}" dt="2021-10-12T07:32:41.271" v="47"/>
          <ac:spMkLst>
            <pc:docMk/>
            <pc:sldMk cId="1055147455" sldId="27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94224-5383-4247-88E7-398A3F68DE6E}" type="datetimeFigureOut">
              <a:rPr lang="fr-FR" smtClean="0"/>
              <a:t>12/10/2021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27471-BECC-43CD-9DB2-BC9412BBAB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4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5112-8B17-4BCA-BB8A-4E1189B6410B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C230F-CA39-46FE-9DA1-EB6EAC176FAB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7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C2DB-3534-427A-B7C1-2259C7C714FA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87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68F14-01C6-4DA7-A28B-5AE1FE07DABD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56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AF51-1DF5-4A1B-9CAD-7E384A92BB1E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75C0-47F1-40E5-8217-DFF1884BA162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312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0EEF-3D21-45FB-9C76-AC6934601796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8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7C2B-3786-4699-AB8A-3EF5A8393E7A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45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27E4-E0DE-4435-8900-86B5737E4CE5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990-84EF-45C5-B01E-D61976AF3EC4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8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F959-4F72-436A-B3AF-33D50B021EE5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1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35AD1-EA56-4913-B54C-EECAE7C2748D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6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DD60-E529-4D93-A7D0-BE5A936A461C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3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B79D-B831-4DC0-8497-7C39A8F94445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3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6DD2-D195-47B3-AEE6-41EED3D67382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9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24A8-D268-4EB9-8342-897EA285727D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7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809E-C5AB-4C88-8447-C7D99922B2CC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FC68E6-7D83-43D0-9811-A0D5AD98143A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fr-FR"/>
              <a:t>Kit pédagogique Découvrir les métiers du numérique - Diaporama Professeurs, séquence 1 - Onisep Occitanie, SAIO Montpellier, novembre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03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956079" cy="1982586"/>
          </a:xfrm>
        </p:spPr>
        <p:txBody>
          <a:bodyPr/>
          <a:lstStyle/>
          <a:p>
            <a:r>
              <a:rPr lang="fr-FR" dirty="0"/>
              <a:t>Les métiers de l’agriculture et de l’agroalimentaire…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9592" y="2754207"/>
            <a:ext cx="9351328" cy="1947333"/>
          </a:xfrm>
        </p:spPr>
        <p:txBody>
          <a:bodyPr>
            <a:normAutofit/>
          </a:bodyPr>
          <a:lstStyle/>
          <a:p>
            <a:r>
              <a:rPr lang="fr-FR" sz="5400" b="1" dirty="0"/>
              <a:t>sont faits pour moi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54544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9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8936" y="555827"/>
            <a:ext cx="9956079" cy="1982586"/>
          </a:xfrm>
        </p:spPr>
        <p:txBody>
          <a:bodyPr/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5672" y="2701989"/>
            <a:ext cx="5259388" cy="1947333"/>
          </a:xfrm>
        </p:spPr>
        <p:txBody>
          <a:bodyPr>
            <a:normAutofit/>
          </a:bodyPr>
          <a:lstStyle/>
          <a:p>
            <a:r>
              <a:rPr lang="fr-FR" sz="5400" b="1" dirty="0"/>
              <a:t>Pas de place pour le bio ?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11412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AutoShape 2" descr="http://192.168.85.233/scripts/atlasweb.dll/photodb/wa_zoom?docid=56095&amp;ex=&amp;psite=ONISEP"/>
          <p:cNvSpPr>
            <a:spLocks noChangeAspect="1" noChangeArrowheads="1"/>
          </p:cNvSpPr>
          <p:nvPr/>
        </p:nvSpPr>
        <p:spPr bwMode="auto">
          <a:xfrm>
            <a:off x="155575" y="-2338388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Résultat de recherche d'images pour &quot;agriculture intensiv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54" y="1045029"/>
            <a:ext cx="57340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115506" y="4722279"/>
            <a:ext cx="33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dirty="0" err="1"/>
              <a:t>barskefranck</a:t>
            </a:r>
            <a:r>
              <a:rPr lang="fr-FR" sz="800" dirty="0"/>
              <a:t> / </a:t>
            </a:r>
            <a:r>
              <a:rPr lang="fr-FR" sz="800" dirty="0" err="1"/>
              <a:t>Pixabay</a:t>
            </a:r>
            <a:endParaRPr lang="fr-FR" sz="100" dirty="0"/>
          </a:p>
        </p:txBody>
      </p:sp>
    </p:spTree>
    <p:extLst>
      <p:ext uri="{BB962C8B-B14F-4D97-AF65-F5344CB8AC3E}">
        <p14:creationId xmlns:p14="http://schemas.microsoft.com/office/powerpoint/2010/main" val="399077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725" y="646314"/>
            <a:ext cx="9956079" cy="1982586"/>
          </a:xfrm>
        </p:spPr>
        <p:txBody>
          <a:bodyPr/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6225" y="2701989"/>
            <a:ext cx="5918835" cy="3660711"/>
          </a:xfrm>
        </p:spPr>
        <p:txBody>
          <a:bodyPr>
            <a:normAutofit fontScale="25000" lnSpcReduction="20000"/>
          </a:bodyPr>
          <a:lstStyle/>
          <a:p>
            <a:r>
              <a:rPr lang="fr-FR" sz="14400" b="1" dirty="0"/>
              <a:t>Pas de place pour le bio !</a:t>
            </a:r>
          </a:p>
          <a:p>
            <a:r>
              <a:rPr lang="fr-FR" sz="8000" dirty="0">
                <a:solidFill>
                  <a:schemeClr val="tx1"/>
                </a:solidFill>
              </a:rPr>
              <a:t>La surface consacrée à l’agriculture biologique augmente : 15 000 exploitations bio en 2007 ; 37 000 en 2017. </a:t>
            </a:r>
          </a:p>
          <a:p>
            <a:r>
              <a:rPr lang="fr-FR" sz="8000" dirty="0">
                <a:solidFill>
                  <a:schemeClr val="tx1"/>
                </a:solidFill>
              </a:rPr>
              <a:t>L’Occitanie est la 1</a:t>
            </a:r>
            <a:r>
              <a:rPr lang="fr-FR" sz="8000" baseline="30000" dirty="0">
                <a:solidFill>
                  <a:schemeClr val="tx1"/>
                </a:solidFill>
              </a:rPr>
              <a:t>re</a:t>
            </a:r>
            <a:r>
              <a:rPr lang="fr-FR" sz="8000" dirty="0">
                <a:solidFill>
                  <a:schemeClr val="tx1"/>
                </a:solidFill>
              </a:rPr>
              <a:t> région de France en nombre d’exploitations agricoles bio </a:t>
            </a:r>
            <a:br>
              <a:rPr lang="fr-FR" sz="8000" dirty="0">
                <a:solidFill>
                  <a:schemeClr val="tx1"/>
                </a:solidFill>
              </a:rPr>
            </a:br>
            <a:r>
              <a:rPr lang="fr-FR" sz="8000" dirty="0">
                <a:solidFill>
                  <a:schemeClr val="tx1"/>
                </a:solidFill>
              </a:rPr>
              <a:t>(8 161). </a:t>
            </a:r>
          </a:p>
          <a:p>
            <a:r>
              <a:rPr lang="fr-FR" sz="8000" dirty="0">
                <a:solidFill>
                  <a:schemeClr val="tx1"/>
                </a:solidFill>
              </a:rPr>
              <a:t>Aujourd’hui, la tendance est au bio, aux produits sans additif et le plus naturels possibles.</a:t>
            </a:r>
          </a:p>
          <a:p>
            <a:endParaRPr lang="fr-FR" sz="3600" b="1" dirty="0">
              <a:solidFill>
                <a:schemeClr val="tx1"/>
              </a:solidFill>
            </a:endParaRPr>
          </a:p>
          <a:p>
            <a:endParaRPr lang="fr-FR" sz="2000" b="1" dirty="0">
              <a:solidFill>
                <a:schemeClr val="tx1"/>
              </a:solidFill>
            </a:endParaRPr>
          </a:p>
          <a:p>
            <a:endParaRPr lang="fr-FR" sz="1200" b="1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54544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AutoShape 2" descr="http://192.168.85.233/scripts/atlasweb.dll/photodb/wa_zoom?docid=56095&amp;ex=&amp;psite=ONISEP"/>
          <p:cNvSpPr>
            <a:spLocks noChangeAspect="1" noChangeArrowheads="1"/>
          </p:cNvSpPr>
          <p:nvPr/>
        </p:nvSpPr>
        <p:spPr bwMode="auto">
          <a:xfrm>
            <a:off x="155575" y="-2338388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638175"/>
            <a:ext cx="53086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9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0822" y="726621"/>
            <a:ext cx="11171692" cy="1276350"/>
          </a:xfrm>
        </p:spPr>
        <p:txBody>
          <a:bodyPr>
            <a:normAutofit fontScale="90000"/>
          </a:bodyPr>
          <a:lstStyle/>
          <a:p>
            <a:r>
              <a:rPr lang="fr-FR" dirty="0"/>
              <a:t>L’agriculture et 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3708" y="2471542"/>
            <a:ext cx="7133210" cy="3565461"/>
          </a:xfrm>
        </p:spPr>
        <p:txBody>
          <a:bodyPr>
            <a:normAutofit/>
          </a:bodyPr>
          <a:lstStyle/>
          <a:p>
            <a:r>
              <a:rPr lang="fr-FR" sz="5400" b="1" dirty="0"/>
              <a:t>c’est pas chez nous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11412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136" y="114300"/>
            <a:ext cx="11008407" cy="1276350"/>
          </a:xfrm>
        </p:spPr>
        <p:txBody>
          <a:bodyPr>
            <a:normAutofit fontScale="90000"/>
          </a:bodyPr>
          <a:lstStyle/>
          <a:p>
            <a:r>
              <a:rPr lang="fr-FR" dirty="0"/>
              <a:t>L’agriculture et 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4722" y="1565306"/>
            <a:ext cx="10198382" cy="3565461"/>
          </a:xfrm>
        </p:spPr>
        <p:txBody>
          <a:bodyPr>
            <a:noAutofit/>
          </a:bodyPr>
          <a:lstStyle/>
          <a:p>
            <a:r>
              <a:rPr lang="fr-FR" sz="2800" b="1" dirty="0"/>
              <a:t>c’est pas chez nous ?</a:t>
            </a:r>
          </a:p>
          <a:p>
            <a:r>
              <a:rPr lang="fr-FR" sz="2800" dirty="0"/>
              <a:t>Les belles entreprises de la région Occitanie : Haribo, Perrier, </a:t>
            </a:r>
            <a:r>
              <a:rPr lang="fr-FR" sz="2800" dirty="0" err="1"/>
              <a:t>Gerblé</a:t>
            </a:r>
            <a:r>
              <a:rPr lang="fr-FR" sz="2800" dirty="0"/>
              <a:t>, Andros, </a:t>
            </a:r>
            <a:r>
              <a:rPr lang="fr-FR" sz="2800" dirty="0" err="1"/>
              <a:t>Quezac</a:t>
            </a:r>
            <a:r>
              <a:rPr lang="fr-FR" sz="2800" dirty="0"/>
              <a:t>, Royal-Canin, Coca-Cola, le roquefort, </a:t>
            </a:r>
            <a:r>
              <a:rPr lang="fr-FR" sz="2800" dirty="0" err="1"/>
              <a:t>Naïo</a:t>
            </a:r>
            <a:r>
              <a:rPr lang="fr-FR" sz="2800" dirty="0"/>
              <a:t> Technologies… </a:t>
            </a:r>
            <a:r>
              <a:rPr lang="fr-FR" sz="2800" b="1" dirty="0"/>
              <a:t>Et le saviez-vous ? </a:t>
            </a:r>
            <a:r>
              <a:rPr lang="fr-FR" sz="2800" dirty="0"/>
              <a:t>l’Occitanie est le premier vignoble de France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6" y="6404032"/>
            <a:ext cx="10540321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Résultat de recherche d'images pour &quot;haribo logo 2019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0" y="4083240"/>
            <a:ext cx="3004003" cy="11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perrier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77" y="4663035"/>
            <a:ext cx="2020049" cy="2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Royal-Canin logo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7" b="21504"/>
          <a:stretch/>
        </p:blipFill>
        <p:spPr bwMode="auto">
          <a:xfrm>
            <a:off x="7641773" y="3935178"/>
            <a:ext cx="163354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gerblé  logo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3729" r="5130" b="13688"/>
          <a:stretch/>
        </p:blipFill>
        <p:spPr bwMode="auto">
          <a:xfrm>
            <a:off x="8980716" y="4970086"/>
            <a:ext cx="1910442" cy="12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roquefort  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90" y="4837950"/>
            <a:ext cx="1455965" cy="14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155575" y="-1782763"/>
            <a:ext cx="3800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4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307975" y="-1630363"/>
            <a:ext cx="3800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6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460375" y="-1477963"/>
            <a:ext cx="3800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8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20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6" name="Picture 22" descr="Résultat de recherche d'images pour &quot;pink lady   logo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14452"/>
          <a:stretch/>
        </p:blipFill>
        <p:spPr bwMode="auto">
          <a:xfrm>
            <a:off x="4538663" y="3935178"/>
            <a:ext cx="2654527" cy="8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ésultat de recherche d'images pour &quot;quezac  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15" y="3605473"/>
            <a:ext cx="2342696" cy="12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32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375" y="79375"/>
            <a:ext cx="10234614" cy="479425"/>
          </a:xfrm>
        </p:spPr>
        <p:txBody>
          <a:bodyPr>
            <a:normAutofit/>
          </a:bodyPr>
          <a:lstStyle/>
          <a:p>
            <a:r>
              <a:rPr lang="fr-FR" sz="2400" dirty="0"/>
              <a:t>L’agriculture et 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5700" y="79375"/>
            <a:ext cx="4106228" cy="685800"/>
          </a:xfrm>
        </p:spPr>
        <p:txBody>
          <a:bodyPr>
            <a:noAutofit/>
          </a:bodyPr>
          <a:lstStyle/>
          <a:p>
            <a:r>
              <a:rPr lang="fr-FR" sz="2800" b="1" dirty="0"/>
              <a:t>c’est pas chez nous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AutoShape 12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155575" y="-1782763"/>
            <a:ext cx="3800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4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307975" y="-1630363"/>
            <a:ext cx="3800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6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460375" y="-1477963"/>
            <a:ext cx="38004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8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20" descr="Résultat de recherche d'images pour &quot;pink lady   log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Picture 2" descr="Carte des produits et spécialités Sud de Fr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 b="3193"/>
          <a:stretch/>
        </p:blipFill>
        <p:spPr bwMode="auto">
          <a:xfrm>
            <a:off x="1612622" y="579663"/>
            <a:ext cx="8535583" cy="61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763395" y="6179820"/>
            <a:ext cx="5544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http://www.sud-de-france.com/incontournable/produits-agroalimentaires-sud-de-france/</a:t>
            </a:r>
          </a:p>
        </p:txBody>
      </p:sp>
    </p:spTree>
    <p:extLst>
      <p:ext uri="{BB962C8B-B14F-4D97-AF65-F5344CB8AC3E}">
        <p14:creationId xmlns:p14="http://schemas.microsoft.com/office/powerpoint/2010/main" val="358318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136" y="114300"/>
            <a:ext cx="9956079" cy="1276350"/>
          </a:xfrm>
        </p:spPr>
        <p:txBody>
          <a:bodyPr>
            <a:normAutofit/>
          </a:bodyPr>
          <a:lstStyle/>
          <a:p>
            <a:r>
              <a:rPr lang="fr-FR" dirty="0"/>
              <a:t>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4722" y="1565306"/>
            <a:ext cx="5246053" cy="3565461"/>
          </a:xfrm>
        </p:spPr>
        <p:txBody>
          <a:bodyPr>
            <a:normAutofit/>
          </a:bodyPr>
          <a:lstStyle/>
          <a:p>
            <a:r>
              <a:rPr lang="fr-FR" sz="5400" b="1" dirty="0"/>
              <a:t>c’est mettre des yaourts dans leurs emballages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483940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476" y="1476375"/>
            <a:ext cx="5460349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9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6676" y="1789340"/>
            <a:ext cx="8145464" cy="1400175"/>
          </a:xfrm>
        </p:spPr>
        <p:txBody>
          <a:bodyPr>
            <a:normAutofit fontScale="90000"/>
          </a:bodyPr>
          <a:lstStyle/>
          <a:p>
            <a:r>
              <a:rPr lang="fr-FR" dirty="0"/>
              <a:t>L’agroalimentaire, Une industrie méconnue aux très nombreux débouchés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8521" y="2723761"/>
            <a:ext cx="8132129" cy="3565461"/>
          </a:xfrm>
        </p:spPr>
        <p:txBody>
          <a:bodyPr>
            <a:normAutofit fontScale="32500" lnSpcReduction="20000"/>
          </a:bodyPr>
          <a:lstStyle/>
          <a:p>
            <a:r>
              <a:rPr lang="fr-FR" sz="5400" b="1" dirty="0"/>
              <a:t>Ce n’est pas UNIQUEMENT mettre des yaourts dans leurs emballages ! </a:t>
            </a:r>
          </a:p>
          <a:p>
            <a:r>
              <a:rPr lang="fr-FR" sz="5500" dirty="0">
                <a:solidFill>
                  <a:schemeClr val="tx1"/>
                </a:solidFill>
              </a:rPr>
              <a:t>L’industrie alimentaire, encore appelée industrie agroalimentaire, est l'ensemble des activités industrielles qui transforment des matières premières issues de l’agriculture, de l'élevage ou de la pêche en produits alimentaires. </a:t>
            </a:r>
          </a:p>
          <a:p>
            <a:r>
              <a:rPr lang="fr-FR" sz="5500" dirty="0">
                <a:solidFill>
                  <a:schemeClr val="tx1"/>
                </a:solidFill>
              </a:rPr>
              <a:t>Ce secteur est très porteur en termes d’emplois et de diversité de métiers.</a:t>
            </a:r>
          </a:p>
          <a:p>
            <a:r>
              <a:rPr lang="fr-FR" sz="5500" dirty="0">
                <a:solidFill>
                  <a:schemeClr val="tx1"/>
                </a:solidFill>
              </a:rPr>
              <a:t>L’industrie alimentaire ne comprend pas l’agriculture qui élève les produits vivants, cultive les plantes et fruits, et les fournit à l’industrie agroalimentaire. 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466688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39" y="1451883"/>
            <a:ext cx="2612542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04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136" y="114300"/>
            <a:ext cx="9956079" cy="1276350"/>
          </a:xfrm>
        </p:spPr>
        <p:txBody>
          <a:bodyPr>
            <a:normAutofit/>
          </a:bodyPr>
          <a:lstStyle/>
          <a:p>
            <a:r>
              <a:rPr lang="fr-FR" dirty="0"/>
              <a:t>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4722" y="1565306"/>
            <a:ext cx="5598478" cy="3565461"/>
          </a:xfrm>
        </p:spPr>
        <p:txBody>
          <a:bodyPr>
            <a:normAutofit/>
          </a:bodyPr>
          <a:lstStyle/>
          <a:p>
            <a:r>
              <a:rPr lang="fr-FR" sz="5400" b="1" dirty="0"/>
              <a:t>des métiers sans formation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45918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662113"/>
            <a:ext cx="4876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80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136" y="114300"/>
            <a:ext cx="9956079" cy="1276350"/>
          </a:xfrm>
        </p:spPr>
        <p:txBody>
          <a:bodyPr>
            <a:normAutofit/>
          </a:bodyPr>
          <a:lstStyle/>
          <a:p>
            <a:r>
              <a:rPr lang="fr-FR" dirty="0"/>
              <a:t>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54722" y="1565306"/>
            <a:ext cx="6255703" cy="3565461"/>
          </a:xfrm>
        </p:spPr>
        <p:txBody>
          <a:bodyPr>
            <a:normAutofit/>
          </a:bodyPr>
          <a:lstStyle/>
          <a:p>
            <a:r>
              <a:rPr lang="fr-FR" sz="5400" b="1" dirty="0"/>
              <a:t>des métiers sans formation ?</a:t>
            </a:r>
          </a:p>
          <a:p>
            <a:r>
              <a:rPr lang="fr-FR" sz="1800" dirty="0">
                <a:solidFill>
                  <a:schemeClr val="tx1"/>
                </a:solidFill>
              </a:rPr>
              <a:t>La force du secteur alimentaire, c’est la diversité et la variété de ses métiers accessibles quel que soit le niveau de qualification, du CAP au bac + 5, avec des formations en alternance pour chaque profil, notamment  en apprentissage.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97676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528638"/>
            <a:ext cx="32575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4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136" y="114300"/>
            <a:ext cx="9956079" cy="1276350"/>
          </a:xfrm>
        </p:spPr>
        <p:txBody>
          <a:bodyPr>
            <a:normAutofit/>
          </a:bodyPr>
          <a:lstStyle/>
          <a:p>
            <a:r>
              <a:rPr lang="fr-FR" dirty="0"/>
              <a:t>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8523" y="1565306"/>
            <a:ext cx="4722178" cy="3565461"/>
          </a:xfrm>
        </p:spPr>
        <p:txBody>
          <a:bodyPr>
            <a:normAutofit/>
          </a:bodyPr>
          <a:lstStyle/>
          <a:p>
            <a:r>
              <a:rPr lang="fr-FR" sz="5400" b="1" dirty="0"/>
              <a:t>des métiers en usine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527072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AutoShape 2" descr="http://192.168.85.233/scripts/atlasweb.dll/photodb/wa_zoom?docid=2807&amp;ex=&amp;psite=ONISEP"/>
          <p:cNvSpPr>
            <a:spLocks noChangeAspect="1" noChangeArrowheads="1"/>
          </p:cNvSpPr>
          <p:nvPr/>
        </p:nvSpPr>
        <p:spPr bwMode="auto">
          <a:xfrm>
            <a:off x="155575" y="-1554163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23988"/>
            <a:ext cx="6010275" cy="41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6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956079" cy="1982586"/>
          </a:xfrm>
        </p:spPr>
        <p:txBody>
          <a:bodyPr/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19592" y="2754207"/>
            <a:ext cx="9351328" cy="1947333"/>
          </a:xfrm>
        </p:spPr>
        <p:txBody>
          <a:bodyPr>
            <a:normAutofit/>
          </a:bodyPr>
          <a:lstStyle/>
          <a:p>
            <a:r>
              <a:rPr lang="fr-FR" sz="5400" b="1" dirty="0"/>
              <a:t>c’est le passé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6" y="6343650"/>
            <a:ext cx="10863503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Résultat de recherche d'images pour &quot;agriculture 1900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35" y="1212216"/>
            <a:ext cx="4766945" cy="289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154311" y="3854273"/>
            <a:ext cx="441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©</a:t>
            </a:r>
            <a:r>
              <a:rPr lang="fr-FR" sz="2800" dirty="0"/>
              <a:t> </a:t>
            </a:r>
            <a:r>
              <a:rPr lang="fr-FR" sz="700" dirty="0"/>
              <a:t>http://www.archives.gov.on.ca/fr/explore/online/agriculture/big/big_27_farm_harrow.aspx</a:t>
            </a:r>
          </a:p>
        </p:txBody>
      </p:sp>
    </p:spTree>
    <p:extLst>
      <p:ext uri="{BB962C8B-B14F-4D97-AF65-F5344CB8AC3E}">
        <p14:creationId xmlns:p14="http://schemas.microsoft.com/office/powerpoint/2010/main" val="2495580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4888" y="114300"/>
            <a:ext cx="9956079" cy="1276350"/>
          </a:xfrm>
        </p:spPr>
        <p:txBody>
          <a:bodyPr>
            <a:normAutofit/>
          </a:bodyPr>
          <a:lstStyle/>
          <a:p>
            <a:r>
              <a:rPr lang="fr-FR" dirty="0"/>
              <a:t>L’agroalimentaire,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636" y="1565306"/>
            <a:ext cx="6532789" cy="4730719"/>
          </a:xfrm>
        </p:spPr>
        <p:txBody>
          <a:bodyPr>
            <a:normAutofit fontScale="25000" lnSpcReduction="20000"/>
          </a:bodyPr>
          <a:lstStyle/>
          <a:p>
            <a:r>
              <a:rPr lang="fr-FR" sz="16600" b="1" dirty="0"/>
              <a:t>des métiers en usine ? </a:t>
            </a:r>
          </a:p>
          <a:p>
            <a:r>
              <a:rPr lang="fr-FR" sz="16600" b="1" dirty="0"/>
              <a:t>Plus de 80 métiers dans : </a:t>
            </a:r>
          </a:p>
          <a:p>
            <a:r>
              <a:rPr lang="fr-FR" sz="6400" dirty="0">
                <a:solidFill>
                  <a:schemeClr val="tx1"/>
                </a:solidFill>
              </a:rPr>
              <a:t>La production / fabrication</a:t>
            </a:r>
          </a:p>
          <a:p>
            <a:r>
              <a:rPr lang="fr-FR" sz="6400" dirty="0">
                <a:solidFill>
                  <a:schemeClr val="tx1"/>
                </a:solidFill>
              </a:rPr>
              <a:t>La logistique</a:t>
            </a:r>
          </a:p>
          <a:p>
            <a:r>
              <a:rPr lang="fr-FR" sz="6400" dirty="0">
                <a:solidFill>
                  <a:schemeClr val="tx1"/>
                </a:solidFill>
              </a:rPr>
              <a:t>La maintenance</a:t>
            </a:r>
          </a:p>
          <a:p>
            <a:r>
              <a:rPr lang="fr-FR" sz="6400" dirty="0">
                <a:solidFill>
                  <a:schemeClr val="tx1"/>
                </a:solidFill>
              </a:rPr>
              <a:t>L’achat</a:t>
            </a:r>
          </a:p>
          <a:p>
            <a:r>
              <a:rPr lang="fr-FR" sz="6400" dirty="0">
                <a:solidFill>
                  <a:schemeClr val="tx1"/>
                </a:solidFill>
              </a:rPr>
              <a:t>Le marketing &amp; vente</a:t>
            </a:r>
          </a:p>
          <a:p>
            <a:r>
              <a:rPr lang="fr-FR" sz="6400" dirty="0">
                <a:solidFill>
                  <a:schemeClr val="tx1"/>
                </a:solidFill>
              </a:rPr>
              <a:t>L’innovation, recherche &amp; développement</a:t>
            </a:r>
          </a:p>
          <a:p>
            <a:r>
              <a:rPr lang="fr-FR" sz="6400" dirty="0">
                <a:solidFill>
                  <a:schemeClr val="tx1"/>
                </a:solidFill>
              </a:rPr>
              <a:t>La qualité, hygiène, sécurité, environnement</a:t>
            </a:r>
          </a:p>
          <a:p>
            <a:r>
              <a:rPr lang="fr-FR" sz="6400" dirty="0">
                <a:solidFill>
                  <a:schemeClr val="tx1"/>
                </a:solidFill>
              </a:rPr>
              <a:t>La gestion, finance, informatique &amp; communication…</a:t>
            </a:r>
          </a:p>
          <a:p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02786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528300" y="58578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909637"/>
            <a:ext cx="32480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5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288" y="127000"/>
            <a:ext cx="11784912" cy="2120900"/>
          </a:xfrm>
        </p:spPr>
        <p:txBody>
          <a:bodyPr>
            <a:noAutofit/>
          </a:bodyPr>
          <a:lstStyle/>
          <a:p>
            <a:r>
              <a:rPr lang="fr-FR" dirty="0"/>
              <a:t>Que ce soit dans l’agriculture </a:t>
            </a:r>
            <a:br>
              <a:rPr lang="fr-FR" dirty="0"/>
            </a:br>
            <a:r>
              <a:rPr lang="fr-FR" dirty="0"/>
              <a:t>ou L’agroalimentaire…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7636" y="2755900"/>
            <a:ext cx="11349264" cy="3540125"/>
          </a:xfrm>
        </p:spPr>
        <p:txBody>
          <a:bodyPr>
            <a:normAutofit/>
          </a:bodyPr>
          <a:lstStyle/>
          <a:p>
            <a:r>
              <a:rPr lang="fr-FR" sz="9600" dirty="0">
                <a:solidFill>
                  <a:schemeClr val="tx1"/>
                </a:solidFill>
              </a:rPr>
              <a:t>Il y a forcément un métier pour toi !</a:t>
            </a:r>
          </a:p>
          <a:p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320038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528300" y="5857875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1535" y="239713"/>
            <a:ext cx="9956079" cy="822123"/>
          </a:xfrm>
        </p:spPr>
        <p:txBody>
          <a:bodyPr>
            <a:normAutofit fontScale="90000"/>
          </a:bodyPr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2775" y="1112097"/>
            <a:ext cx="5807869" cy="5031528"/>
          </a:xfrm>
        </p:spPr>
        <p:txBody>
          <a:bodyPr>
            <a:normAutofit fontScale="25000" lnSpcReduction="20000"/>
          </a:bodyPr>
          <a:lstStyle/>
          <a:p>
            <a:r>
              <a:rPr lang="fr-FR" sz="14400" b="1" dirty="0"/>
              <a:t>c’est le passé ?</a:t>
            </a:r>
          </a:p>
          <a:p>
            <a:r>
              <a:rPr lang="fr-FR" sz="6400" b="1" dirty="0">
                <a:solidFill>
                  <a:schemeClr val="tx1"/>
                </a:solidFill>
              </a:rPr>
              <a:t>Des métiers résolument tournés vers l’avenir !</a:t>
            </a:r>
          </a:p>
          <a:p>
            <a:br>
              <a:rPr lang="fr-FR" sz="6400" dirty="0">
                <a:solidFill>
                  <a:schemeClr val="tx1"/>
                </a:solidFill>
              </a:rPr>
            </a:br>
            <a:r>
              <a:rPr lang="fr-FR" sz="6400" dirty="0">
                <a:solidFill>
                  <a:schemeClr val="tx1"/>
                </a:solidFill>
              </a:rPr>
              <a:t>79 % des agricultrices, agriculteurs utilisent internet pour des motifs personnels ou professionnels, un chiffre au-dessus de la moyenne française. </a:t>
            </a:r>
          </a:p>
          <a:p>
            <a:r>
              <a:rPr lang="fr-FR" sz="6400" dirty="0">
                <a:solidFill>
                  <a:schemeClr val="tx1"/>
                </a:solidFill>
              </a:rPr>
              <a:t>Aujourd’hui, ils sont 76 % à consulter la météo depuis leur poste fixe tous les jours ou plusieurs fois par semaine. </a:t>
            </a:r>
          </a:p>
          <a:p>
            <a:r>
              <a:rPr lang="fr-FR" sz="6400" dirty="0">
                <a:solidFill>
                  <a:schemeClr val="tx1"/>
                </a:solidFill>
              </a:rPr>
              <a:t>70 % des propriétaires de smartphone ou tablette installent des applications professionnelles (+ de 400 applications mobiles existent pour assister les éleveurs). L’agriculture 4.0 arrive en force avec ses drones et ses robots.</a:t>
            </a:r>
          </a:p>
          <a:p>
            <a:r>
              <a:rPr lang="fr-FR" sz="6400" dirty="0">
                <a:solidFill>
                  <a:schemeClr val="tx1"/>
                </a:solidFill>
              </a:rPr>
              <a:t>1 exploitation laitière sur 2 par exemple possède un robot pour traire, distribuer le fourrage ou nettoyer les étables. </a:t>
            </a:r>
            <a:r>
              <a:rPr lang="fr-FR" sz="6400" b="1" dirty="0">
                <a:solidFill>
                  <a:schemeClr val="tx1"/>
                </a:solidFill>
              </a:rPr>
              <a:t>Le monde agricole est le 2</a:t>
            </a:r>
            <a:r>
              <a:rPr lang="fr-FR" sz="6400" b="1" baseline="30000" dirty="0">
                <a:solidFill>
                  <a:schemeClr val="tx1"/>
                </a:solidFill>
              </a:rPr>
              <a:t>e</a:t>
            </a:r>
            <a:r>
              <a:rPr lang="fr-FR" sz="6400" b="1" dirty="0">
                <a:solidFill>
                  <a:schemeClr val="tx1"/>
                </a:solidFill>
              </a:rPr>
              <a:t> client de la robotique professionnelle, après l’armée.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690974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AutoShape 2" descr="http://192.168.85.233/scripts/atlasweb.dll/photodb/wa_zoom?docid=46558&amp;ex=&amp;psite=ONISEP"/>
          <p:cNvSpPr>
            <a:spLocks noChangeAspect="1" noChangeArrowheads="1"/>
          </p:cNvSpPr>
          <p:nvPr/>
        </p:nvSpPr>
        <p:spPr bwMode="auto">
          <a:xfrm>
            <a:off x="155575" y="-1554163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http://192.168.85.233/scripts/atlasweb.dll/photodb/wa_zoom?docid=46558&amp;ex=&amp;psite=ONISEP"/>
          <p:cNvSpPr>
            <a:spLocks noChangeAspect="1" noChangeArrowheads="1"/>
          </p:cNvSpPr>
          <p:nvPr/>
        </p:nvSpPr>
        <p:spPr bwMode="auto">
          <a:xfrm>
            <a:off x="307975" y="-1401763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 descr="http://192.168.85.233/scripts/atlasweb.dll/photodb/wa_zoom?docid=46558&amp;ex=&amp;psite=ONISEP"/>
          <p:cNvSpPr>
            <a:spLocks noChangeAspect="1" noChangeArrowheads="1"/>
          </p:cNvSpPr>
          <p:nvPr/>
        </p:nvSpPr>
        <p:spPr bwMode="auto">
          <a:xfrm>
            <a:off x="460375" y="-1249363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 descr="http://192.168.85.233/scripts/atlasweb.dll/photodb/wa_zoom?docid=46558&amp;ex=&amp;psite=ONISEP"/>
          <p:cNvSpPr>
            <a:spLocks noChangeAspect="1" noChangeArrowheads="1"/>
          </p:cNvSpPr>
          <p:nvPr/>
        </p:nvSpPr>
        <p:spPr bwMode="auto">
          <a:xfrm>
            <a:off x="612775" y="-1096963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5" y="445104"/>
            <a:ext cx="5173889" cy="34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663765" y="3760248"/>
            <a:ext cx="33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dirty="0" err="1"/>
              <a:t>Herney</a:t>
            </a:r>
            <a:r>
              <a:rPr lang="fr-FR" sz="800" dirty="0"/>
              <a:t> / </a:t>
            </a:r>
            <a:r>
              <a:rPr lang="fr-FR" sz="800" dirty="0" err="1"/>
              <a:t>Pixabay</a:t>
            </a:r>
            <a:endParaRPr lang="fr-FR" sz="100" dirty="0"/>
          </a:p>
        </p:txBody>
      </p:sp>
    </p:spTree>
    <p:extLst>
      <p:ext uri="{BB962C8B-B14F-4D97-AF65-F5344CB8AC3E}">
        <p14:creationId xmlns:p14="http://schemas.microsoft.com/office/powerpoint/2010/main" val="214074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9956079" cy="1982586"/>
          </a:xfrm>
        </p:spPr>
        <p:txBody>
          <a:bodyPr/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35672" y="2701989"/>
            <a:ext cx="5259388" cy="1947333"/>
          </a:xfrm>
        </p:spPr>
        <p:txBody>
          <a:bodyPr>
            <a:normAutofit lnSpcReduction="10000"/>
          </a:bodyPr>
          <a:lstStyle/>
          <a:p>
            <a:r>
              <a:rPr lang="fr-FR" sz="5400" b="1" dirty="0"/>
              <a:t>c’est pour </a:t>
            </a:r>
          </a:p>
          <a:p>
            <a:r>
              <a:rPr lang="fr-FR" sz="5400" b="1" dirty="0"/>
              <a:t>les hommes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6" y="6343650"/>
            <a:ext cx="10742733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7226935" y="4074914"/>
            <a:ext cx="33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400" dirty="0"/>
              <a:t>http://www.archives.gov.on.ca/fr/explore/online/agriculture/big/big_27_farm_harrow.aspx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1630293"/>
            <a:ext cx="5054024" cy="3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1747" y="150767"/>
            <a:ext cx="9956079" cy="1171847"/>
          </a:xfrm>
        </p:spPr>
        <p:txBody>
          <a:bodyPr/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101" y="1461017"/>
            <a:ext cx="5259388" cy="4164176"/>
          </a:xfrm>
        </p:spPr>
        <p:txBody>
          <a:bodyPr>
            <a:normAutofit fontScale="85000" lnSpcReduction="10000"/>
          </a:bodyPr>
          <a:lstStyle/>
          <a:p>
            <a:r>
              <a:rPr lang="fr-FR" sz="5400" b="1" dirty="0"/>
              <a:t>c’est pour </a:t>
            </a:r>
          </a:p>
          <a:p>
            <a:r>
              <a:rPr lang="fr-FR" sz="5400" b="1" dirty="0"/>
              <a:t>les hommes ?</a:t>
            </a:r>
          </a:p>
          <a:p>
            <a:r>
              <a:rPr lang="fr-FR" sz="1900" dirty="0">
                <a:solidFill>
                  <a:schemeClr val="tx1"/>
                </a:solidFill>
              </a:rPr>
              <a:t>Les femmes apportent de nouvelles compétences, une vision différente quant à la conduite de l’exploitation et proposent une diversification des activités : vente en circuits courts, transformation des produits, hébergements touristiques, activités de loisirs... Elles sont également souvent plus engagées dans l’agriculture biologique. </a:t>
            </a:r>
          </a:p>
          <a:p>
            <a:r>
              <a:rPr lang="fr-FR" sz="1900" b="1" dirty="0">
                <a:solidFill>
                  <a:schemeClr val="tx1"/>
                </a:solidFill>
              </a:rPr>
              <a:t>25 % des chefs d’exploitation agricole sont des femmes.</a:t>
            </a:r>
          </a:p>
          <a:p>
            <a:r>
              <a:rPr lang="fr-FR" sz="1900" b="1" dirty="0">
                <a:solidFill>
                  <a:schemeClr val="tx1"/>
                </a:solidFill>
              </a:rPr>
              <a:t>30 % des salariés sont des femmes.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6" y="6343650"/>
            <a:ext cx="10371797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AutoShape 2" descr="http://192.168.85.233/scripts/atlasweb.dll/photodb/wa_zoom?docid=56095&amp;ex=&amp;psite=ONISEP"/>
          <p:cNvSpPr>
            <a:spLocks noChangeAspect="1" noChangeArrowheads="1"/>
          </p:cNvSpPr>
          <p:nvPr/>
        </p:nvSpPr>
        <p:spPr bwMode="auto">
          <a:xfrm>
            <a:off x="155575" y="-2338388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C:\Users\salvadori\Desktop\28327294937_a8b8f8fc5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03" y="1681843"/>
            <a:ext cx="5948476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32591" y="5536296"/>
            <a:ext cx="331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©</a:t>
            </a:r>
            <a:r>
              <a:rPr lang="fr-FR" dirty="0"/>
              <a:t> </a:t>
            </a:r>
            <a:r>
              <a:rPr lang="fr-FR" sz="800" dirty="0"/>
              <a:t>flickr.com/photos/</a:t>
            </a:r>
            <a:r>
              <a:rPr lang="fr-FR" sz="800" dirty="0" err="1"/>
              <a:t>ministere</a:t>
            </a:r>
            <a:r>
              <a:rPr lang="fr-FR" sz="800" dirty="0"/>
              <a:t>-agriculture/ 13198_016</a:t>
            </a:r>
            <a:endParaRPr lang="fr-FR" sz="100" dirty="0"/>
          </a:p>
        </p:txBody>
      </p:sp>
    </p:spTree>
    <p:extLst>
      <p:ext uri="{BB962C8B-B14F-4D97-AF65-F5344CB8AC3E}">
        <p14:creationId xmlns:p14="http://schemas.microsoft.com/office/powerpoint/2010/main" val="29616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1" y="419100"/>
            <a:ext cx="5411789" cy="1982586"/>
          </a:xfrm>
        </p:spPr>
        <p:txBody>
          <a:bodyPr>
            <a:normAutofit fontScale="90000"/>
          </a:bodyPr>
          <a:lstStyle/>
          <a:p>
            <a:r>
              <a:rPr lang="fr-FR" dirty="0"/>
              <a:t>Être agricultrice, agriculteur…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472" y="2397189"/>
            <a:ext cx="5259388" cy="3422586"/>
          </a:xfrm>
        </p:spPr>
        <p:txBody>
          <a:bodyPr>
            <a:normAutofit/>
          </a:bodyPr>
          <a:lstStyle/>
          <a:p>
            <a:r>
              <a:rPr lang="fr-FR" sz="5400" b="1" dirty="0"/>
              <a:t>c’est traire des vaches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716854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AutoShape 2" descr="http://192.168.85.233/scripts/atlasweb.dll/photodb/wa_zoom?docid=56095&amp;ex=&amp;psite=ONISEP"/>
          <p:cNvSpPr>
            <a:spLocks noChangeAspect="1" noChangeArrowheads="1"/>
          </p:cNvSpPr>
          <p:nvPr/>
        </p:nvSpPr>
        <p:spPr bwMode="auto">
          <a:xfrm>
            <a:off x="155575" y="-2338388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769" y="1052513"/>
            <a:ext cx="5731281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15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861" y="238124"/>
            <a:ext cx="9956079" cy="1077711"/>
          </a:xfrm>
        </p:spPr>
        <p:txBody>
          <a:bodyPr/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972" y="1358964"/>
            <a:ext cx="5259388" cy="3422586"/>
          </a:xfrm>
        </p:spPr>
        <p:txBody>
          <a:bodyPr>
            <a:normAutofit fontScale="85000" lnSpcReduction="10000"/>
          </a:bodyPr>
          <a:lstStyle/>
          <a:p>
            <a:r>
              <a:rPr lang="fr-FR" sz="5400" b="1" dirty="0"/>
              <a:t>c’est traire des vaches ?</a:t>
            </a:r>
          </a:p>
          <a:p>
            <a:r>
              <a:rPr lang="fr-FR" sz="1900" dirty="0">
                <a:solidFill>
                  <a:schemeClr val="tx1"/>
                </a:solidFill>
              </a:rPr>
              <a:t>+ de 90 métiers, ouverts aux femmes comme aux hommes à découvrir ! Cheffe-chef d’entreprise, salarié, salariée…</a:t>
            </a:r>
          </a:p>
          <a:p>
            <a:endParaRPr lang="fr-FR" sz="1900" b="1" dirty="0">
              <a:solidFill>
                <a:schemeClr val="tx1"/>
              </a:solidFill>
            </a:endParaRPr>
          </a:p>
          <a:p>
            <a:r>
              <a:rPr lang="fr-FR" sz="1900" b="1" dirty="0">
                <a:solidFill>
                  <a:schemeClr val="tx1"/>
                </a:solidFill>
              </a:rPr>
              <a:t>Commerce, aménagement du territoire, environnement, paysage, services aux personnes, recherche… : il y a forcément un métier pour toi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690974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AutoShape 2" descr="http://192.168.85.233/scripts/atlasweb.dll/photodb/wa_zoom?docid=56095&amp;ex=&amp;psite=ONISEP"/>
          <p:cNvSpPr>
            <a:spLocks noChangeAspect="1" noChangeArrowheads="1"/>
          </p:cNvSpPr>
          <p:nvPr/>
        </p:nvSpPr>
        <p:spPr bwMode="auto">
          <a:xfrm>
            <a:off x="155575" y="-2338388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85788"/>
            <a:ext cx="56769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95975" y="3695700"/>
            <a:ext cx="1866900" cy="271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610725" y="3831431"/>
            <a:ext cx="1866900" cy="135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5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3711" y="419100"/>
            <a:ext cx="5411789" cy="1982586"/>
          </a:xfrm>
        </p:spPr>
        <p:txBody>
          <a:bodyPr>
            <a:normAutofit/>
          </a:bodyPr>
          <a:lstStyle/>
          <a:p>
            <a:r>
              <a:rPr lang="fr-FR" dirty="0"/>
              <a:t>Se former dans 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8471" y="2397189"/>
            <a:ext cx="5734549" cy="3422586"/>
          </a:xfrm>
        </p:spPr>
        <p:txBody>
          <a:bodyPr>
            <a:normAutofit/>
          </a:bodyPr>
          <a:lstStyle/>
          <a:p>
            <a:r>
              <a:rPr lang="fr-FR" sz="5400" b="1" dirty="0"/>
              <a:t>ce sont des études courtes !</a:t>
            </a: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7" y="6343650"/>
            <a:ext cx="10276906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AutoShape 2" descr="http://192.168.85.233/scripts/atlasweb.dll/photodb/wa_zoom?docid=56095&amp;ex=&amp;psite=ONISEP"/>
          <p:cNvSpPr>
            <a:spLocks noChangeAspect="1" noChangeArrowheads="1"/>
          </p:cNvSpPr>
          <p:nvPr/>
        </p:nvSpPr>
        <p:spPr bwMode="auto">
          <a:xfrm>
            <a:off x="155575" y="-2338388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1038225"/>
            <a:ext cx="4914899" cy="386263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972550" y="1038225"/>
            <a:ext cx="2562225" cy="169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67525" y="1038225"/>
            <a:ext cx="2562225" cy="2381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9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861" y="238124"/>
            <a:ext cx="9956079" cy="1077711"/>
          </a:xfrm>
        </p:spPr>
        <p:txBody>
          <a:bodyPr/>
          <a:lstStyle/>
          <a:p>
            <a:r>
              <a:rPr lang="fr-FR" dirty="0"/>
              <a:t>l’agriculture…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8971" y="1358964"/>
            <a:ext cx="3935686" cy="3422586"/>
          </a:xfrm>
        </p:spPr>
        <p:txBody>
          <a:bodyPr>
            <a:normAutofit fontScale="92500" lnSpcReduction="10000"/>
          </a:bodyPr>
          <a:lstStyle/>
          <a:p>
            <a:r>
              <a:rPr lang="fr-FR" sz="5400" b="1" dirty="0"/>
              <a:t>ce sont des études courtes ?</a:t>
            </a:r>
          </a:p>
          <a:p>
            <a:r>
              <a:rPr lang="fr-FR" sz="1900" dirty="0">
                <a:solidFill>
                  <a:schemeClr val="tx1"/>
                </a:solidFill>
              </a:rPr>
              <a:t>L’enseignement agricole propose des diplômes, de la 4</a:t>
            </a:r>
            <a:r>
              <a:rPr lang="fr-FR" sz="1900" baseline="30000" dirty="0">
                <a:solidFill>
                  <a:schemeClr val="tx1"/>
                </a:solidFill>
              </a:rPr>
              <a:t>e</a:t>
            </a:r>
            <a:r>
              <a:rPr lang="fr-FR" sz="1900" dirty="0">
                <a:solidFill>
                  <a:schemeClr val="tx1"/>
                </a:solidFill>
              </a:rPr>
              <a:t> au doctorat, pour toutes et tous, tous les parcours.</a:t>
            </a:r>
            <a:endParaRPr lang="fr-FR" sz="19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0836" y="6343650"/>
            <a:ext cx="10363171" cy="365125"/>
          </a:xfrm>
        </p:spPr>
        <p:txBody>
          <a:bodyPr/>
          <a:lstStyle/>
          <a:p>
            <a:r>
              <a:rPr lang="fr-FR" dirty="0"/>
              <a:t>Séquence pédagogique Découvrir les métiers de l’agriculture et de l’agroalimentaire- Diaporama séance 1 - Onisep Occitanie, DRAIO Montpellier, octobre 2021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AutoShape 2" descr="http://192.168.85.233/scripts/atlasweb.dll/photodb/wa_zoom?docid=56095&amp;ex=&amp;psite=ONISEP"/>
          <p:cNvSpPr>
            <a:spLocks noChangeAspect="1" noChangeArrowheads="1"/>
          </p:cNvSpPr>
          <p:nvPr/>
        </p:nvSpPr>
        <p:spPr bwMode="auto">
          <a:xfrm>
            <a:off x="155575" y="-2338388"/>
            <a:ext cx="32480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18" y="346753"/>
            <a:ext cx="4703991" cy="59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386624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20467</TotalTime>
  <Words>1263</Words>
  <Application>Microsoft Office PowerPoint</Application>
  <PresentationFormat>Grand écran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Calibri</vt:lpstr>
      <vt:lpstr>Century Gothic</vt:lpstr>
      <vt:lpstr>Wingdings 3</vt:lpstr>
      <vt:lpstr>Secteur</vt:lpstr>
      <vt:lpstr>Les métiers de l’agriculture et de l’agroalimentaire…</vt:lpstr>
      <vt:lpstr>l’agriculture…</vt:lpstr>
      <vt:lpstr>l’agriculture…</vt:lpstr>
      <vt:lpstr>l’agriculture…</vt:lpstr>
      <vt:lpstr>l’agriculture…</vt:lpstr>
      <vt:lpstr>Être agricultrice, agriculteur…</vt:lpstr>
      <vt:lpstr>l’agriculture…</vt:lpstr>
      <vt:lpstr>Se former dans l’agriculture…</vt:lpstr>
      <vt:lpstr>l’agriculture…</vt:lpstr>
      <vt:lpstr>l’agriculture…</vt:lpstr>
      <vt:lpstr>l’agriculture…</vt:lpstr>
      <vt:lpstr>L’agriculture et l’agroalimentaire,</vt:lpstr>
      <vt:lpstr>L’agriculture et l’agroalimentaire,</vt:lpstr>
      <vt:lpstr>L’agriculture et l’agroalimentaire,</vt:lpstr>
      <vt:lpstr>L’agroalimentaire,</vt:lpstr>
      <vt:lpstr>L’agroalimentaire, Une industrie méconnue aux très nombreux débouchés </vt:lpstr>
      <vt:lpstr>L’agroalimentaire,</vt:lpstr>
      <vt:lpstr>L’agroalimentaire,</vt:lpstr>
      <vt:lpstr>L’agroalimentaire,</vt:lpstr>
      <vt:lpstr>L’agroalimentaire,</vt:lpstr>
      <vt:lpstr>Que ce soit dans l’agriculture  ou L’agroalimentaire…</vt:lpstr>
    </vt:vector>
  </TitlesOfParts>
  <Company>Academie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métiers du  numérique</dc:title>
  <dc:creator>Flaissier Dominique</dc:creator>
  <cp:lastModifiedBy>SALVADORI Sophie</cp:lastModifiedBy>
  <cp:revision>101</cp:revision>
  <cp:lastPrinted>2018-10-08T12:51:16Z</cp:lastPrinted>
  <dcterms:created xsi:type="dcterms:W3CDTF">2018-09-26T07:54:21Z</dcterms:created>
  <dcterms:modified xsi:type="dcterms:W3CDTF">2021-10-12T07:32:43Z</dcterms:modified>
</cp:coreProperties>
</file>