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uvelet Vincent" initials="RV" lastIdx="1" clrIdx="0">
    <p:extLst>
      <p:ext uri="{19B8F6BF-5375-455C-9EA6-DF929625EA0E}">
        <p15:presenceInfo xmlns:p15="http://schemas.microsoft.com/office/powerpoint/2012/main" userId="Rouvelet Vince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4672" autoAdjust="0"/>
  </p:normalViewPr>
  <p:slideViewPr>
    <p:cSldViewPr snapToGrid="0">
      <p:cViewPr varScale="1">
        <p:scale>
          <a:sx n="77" d="100"/>
          <a:sy n="77" d="100"/>
        </p:scale>
        <p:origin x="10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EB195-0813-4326-93D3-151F05D7289F}" type="datetimeFigureOut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9579A-F2B4-4BA2-9C11-FAB33D467D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765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9579A-F2B4-4BA2-9C11-FAB33D467D0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943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Accompagnement pour les formateurs / Mise en activité des enseignants :</a:t>
            </a:r>
          </a:p>
          <a:p>
            <a:r>
              <a:rPr lang="fr-FR" dirty="0"/>
              <a:t>1 - Découvrir librement la plateforme </a:t>
            </a:r>
            <a:r>
              <a:rPr lang="fr-FR" dirty="0" err="1"/>
              <a:t>C@lculatice</a:t>
            </a:r>
            <a:r>
              <a:rPr lang="fr-FR" dirty="0"/>
              <a:t>. Tester quelques activités en accès libre.</a:t>
            </a:r>
          </a:p>
          <a:p>
            <a:r>
              <a:rPr lang="fr-FR" dirty="0"/>
              <a:t>2 - Choisir une compétence en calcul mental relative au niveau de sa classe. L'exemple illustré ici est relatif au cycle 2 : "Mémoriser des faits numériques et des procédures -  décompositions additives de 10"</a:t>
            </a:r>
          </a:p>
          <a:p>
            <a:r>
              <a:rPr lang="fr-FR" dirty="0"/>
              <a:t>3 - Rechercher les activités proposées par </a:t>
            </a:r>
            <a:r>
              <a:rPr lang="fr-FR" dirty="0" err="1"/>
              <a:t>C@lculatice</a:t>
            </a:r>
            <a:r>
              <a:rPr lang="fr-FR" dirty="0"/>
              <a:t> correspondant  à cette compétence. Trois activités illustrées ici : Le complément (Niveaux 1,2,3 et 4) - Boule et boule (Niveaux 1, 2 et 3) - Le 100m (Niveaux 1, 2, 3 et 4)</a:t>
            </a:r>
          </a:p>
          <a:p>
            <a:r>
              <a:rPr lang="fr-FR" dirty="0"/>
              <a:t>4 - Proposer un scénario d’exploitation de ces ressources pour permettre aux élèves de s’exercer en autonomie à intervalles réguliers, en classe ou à la maison.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9579A-F2B4-4BA2-9C11-FAB33D467D0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7973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02C8C0-8C73-401F-8CC6-4811AE554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209809-EA30-4D27-85EF-D62BB9A1B1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2B3CB6-A230-44A1-B2FC-337AB5321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A763B-B6FC-4C19-BEFB-634034E8727A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1E2E92-D056-4675-8057-5AC96E30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174FF7-3A91-446A-895C-CED949027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795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A9D19D-E669-42F3-9B8E-EF427788C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F48C054-3BBC-460B-ABAF-408E08F7C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1A7D44-ED9A-4186-A74E-8840CFBF0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E918A-5B78-46D7-8E37-B631A985A129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1D32BB8-26A2-4749-8FD0-999FDA16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608979-61E4-476E-AA64-DB5C6EE34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56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3D9647F-699D-492E-B9B0-9AAAEAD212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859B3F-1FF8-4472-AB52-2A049E2F8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D5094A-8F8F-4B3B-BA36-2F9832DD3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D65CD-9D8D-4CF3-82A4-9E5875726FA9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41354C-1D03-4725-B243-F7ED91ADA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9753C7-3B97-4A5F-8148-BF2524EB4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93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C35BD9-1A55-4A54-8638-D97B03C42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D4A775-EFDE-4916-99E1-605C8DE6E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882EAA-A091-4E22-8F6A-B4A729A93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2A7FD-92BB-4ED1-B40C-DC5452CC30C2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E87F2F-85C1-4033-A12E-D56554DD7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EBC44E-BF47-49D4-839D-2F1AB57E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87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18311F-683E-4CA4-B5BD-A470CF5F4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35D6F9-A2C4-45AE-BD59-424B32255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DA903C-8509-4F68-B31F-CC157101B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1AAAE-8480-4E76-BD26-9BA7FEEBBFAA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615656-C295-4274-9D6C-5F5D16E7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D6EF4A-BEBB-4043-82FA-F454C5AC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72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C8F5D-42A2-4AA6-BA7F-134389B8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CB715F-8945-4591-BB0C-05AFA8C280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A9DCD1-57D1-4830-8061-0468EBCBB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BAB177-9211-44EC-BD89-E0FA21E2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63E7B-228C-45F5-973A-778289E3BE73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340E3F-BA34-48AD-B8BE-CE3E6BD2C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177D3F-FD58-4F0B-819E-189AA5138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57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03DD50-9A6B-4668-AC41-622436771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48A333-429F-4338-8996-3CCC24DA5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E483F9-36AD-46F5-8EF0-39819D33B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C21F162-AF07-4ADB-956A-A28AA27DB8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9C28F00-8AF3-4F88-BA96-0B174D4343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DB73E30-4B6B-442B-98EF-3D6C89D6B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76D6-E8A3-4962-885A-8E3592908B47}" type="datetime1">
              <a:rPr lang="fr-FR" smtClean="0"/>
              <a:t>03/10/2022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71AD2CE-1DDA-4700-8EC1-10867FC8F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32BDFF4-E724-416A-9210-CDFF813E6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21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A09280-6EFE-4083-B5C6-7B44A2179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7C07851-173C-4EB2-8DEA-58C5B026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4515-F075-4093-B715-829708D42B4D}" type="datetime1">
              <a:rPr lang="fr-FR" smtClean="0"/>
              <a:t>03/10/2022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5D2177-8759-48F8-BE55-E6B971108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70308A8-D36E-4192-8C98-623A4479B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52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543C4D1-B5F5-4839-979E-CE20CA372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9A4A5-4DD1-46AB-9A8E-6CE861286D14}" type="datetime1">
              <a:rPr lang="fr-FR" smtClean="0"/>
              <a:t>03/10/2022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16A990-08FE-4579-AB4C-8473BCE48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39E9BB2-2435-477F-BA72-FF2049631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708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C53D98-03C9-433E-9A3F-C81209782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34A5B1-09B9-4FD4-9AE9-CED0E5E80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854D92-0633-435D-A732-8370C3B7D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82F0BB8-BE74-48B4-987E-57E2944B1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3D426-1456-4CA1-8FA4-D00A27FF7B27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44D2DB-D662-4209-88F2-D7E03CF46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43F54F-E8A7-4E20-93F2-F66EA6317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80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85FCB9-0663-441A-93E7-40649EB08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85EEBEE-237D-4D69-9150-B21C477088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F6B8C4-48A1-4952-95A7-0BA149239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B5E0F2-CF31-4E0B-A361-AC8C6B855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2C7D5-6EA3-472B-AB55-1D1B45F8310B}" type="datetime1">
              <a:rPr lang="fr-FR" smtClean="0"/>
              <a:t>03/10/2022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0D6295-A315-4BD5-B028-68EB7749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DRANE - Référents numériques pour le 1er degré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13764B-A6CF-4BF4-959B-FD031F1CE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04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02BE9AD-6A42-488B-BCFB-A04E2334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D3E17B-706B-4B27-90FB-6FE16D87A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8EEE34-5241-4160-924D-905FCD09C5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282F0-006F-40D0-83AD-A078EA7941F6}" type="datetime1">
              <a:rPr lang="fr-FR" smtClean="0"/>
              <a:t>03/10/2022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93B70A-AB15-4C5E-93E2-6D6809B56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DRANE - Référents numériques pour le 1er degré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5526A1-7A9A-4FE8-971E-8B4E89B52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DBD5C-49D5-4C60-A456-203B4A7DE7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45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rimabord.eduscol.education.fr/calculatice" TargetMode="External"/><Relationship Id="rId13" Type="http://schemas.openxmlformats.org/officeDocument/2006/relationships/image" Target="../media/image4.jpg"/><Relationship Id="rId18" Type="http://schemas.openxmlformats.org/officeDocument/2006/relationships/image" Target="../media/image8.jpg"/><Relationship Id="rId3" Type="http://schemas.openxmlformats.org/officeDocument/2006/relationships/hyperlink" Target="https://calculatice.ac-lille.fr/" TargetMode="External"/><Relationship Id="rId7" Type="http://schemas.openxmlformats.org/officeDocument/2006/relationships/hyperlink" Target="https://tube.ac-amiens.fr/w/3ca9234b-938f-4109-ac2a-3f7c2ba70935" TargetMode="External"/><Relationship Id="rId12" Type="http://schemas.openxmlformats.org/officeDocument/2006/relationships/image" Target="../media/image3.png"/><Relationship Id="rId17" Type="http://schemas.openxmlformats.org/officeDocument/2006/relationships/hyperlink" Target="https://www.ac-montpellier.fr/ressources-numeriques-pour-les-formateurs-du-1er-degre-124832" TargetMode="Externa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calculatice.ac-lille.fr/spip.php?rubrique3" TargetMode="External"/><Relationship Id="rId11" Type="http://schemas.openxmlformats.org/officeDocument/2006/relationships/image" Target="../media/image2.jpg"/><Relationship Id="rId5" Type="http://schemas.openxmlformats.org/officeDocument/2006/relationships/hyperlink" Target="https://calais1.etab.ac-lille.fr/fichiers/4-maitrise-des-tuic/mode-emploi-calculatice.pdf" TargetMode="External"/><Relationship Id="rId15" Type="http://schemas.openxmlformats.org/officeDocument/2006/relationships/image" Target="../media/image6.png"/><Relationship Id="rId10" Type="http://schemas.openxmlformats.org/officeDocument/2006/relationships/hyperlink" Target="https://www4.ac-nancy-metz.fr/tice57/IMG/pdf/calculatice_-_exemple_d_activite.pdf" TargetMode="External"/><Relationship Id="rId19" Type="http://schemas.openxmlformats.org/officeDocument/2006/relationships/image" Target="../media/image9.JPG"/><Relationship Id="rId4" Type="http://schemas.openxmlformats.org/officeDocument/2006/relationships/image" Target="../media/image1.jpg"/><Relationship Id="rId9" Type="http://schemas.openxmlformats.org/officeDocument/2006/relationships/hyperlink" Target="https://www.pedagogie.ac-nantes.fr/maths-sciences-et-technologie/scenarios-pedagogiques/calcul-tice-et-partages-en-cm-682524.kjsp" TargetMode="External"/><Relationship Id="rId1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7619AB0-9236-44DE-B7D5-309605425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59656" y="284894"/>
            <a:ext cx="3363159" cy="2055741"/>
          </a:xfrm>
          <a:ln w="3175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l"/>
            <a:endParaRPr lang="fr-FR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Domaine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Mathématiques – Nombres et calcul – Calcul mental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Niveau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Cycles 2 et 3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Facilité d’appropriation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Très accessible</a:t>
            </a:r>
          </a:p>
          <a:p>
            <a:pPr algn="l"/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Matériel nécessaire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Ordinateur ou tablette connecté à internet</a:t>
            </a:r>
          </a:p>
        </p:txBody>
      </p:sp>
      <p:pic>
        <p:nvPicPr>
          <p:cNvPr id="11" name="Image 10">
            <a:hlinkClick r:id="rId3"/>
            <a:extLst>
              <a:ext uri="{FF2B5EF4-FFF2-40B4-BE49-F238E27FC236}">
                <a16:creationId xmlns:a16="http://schemas.microsoft.com/office/drawing/2014/main" id="{4F3DB023-EAB0-4C55-AE38-0F110C5C05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543" y="437539"/>
            <a:ext cx="3757328" cy="954108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2B0E312C-14A3-484E-B3A8-CAA956F38DAB}"/>
              </a:ext>
            </a:extLst>
          </p:cNvPr>
          <p:cNvSpPr txBox="1"/>
          <p:nvPr/>
        </p:nvSpPr>
        <p:spPr>
          <a:xfrm>
            <a:off x="528164" y="1510098"/>
            <a:ext cx="7901335" cy="8617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Calcul@tice</a:t>
            </a:r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est une ressource en ligne développée par l’académie de Lille qui permet à un enseignant de mettre à disposition de ses élèves une sélection d’exercices d’entrainement en calcul mental à ajuster en fonction des compétences travaillées.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0B24859-F228-4122-ACE9-AD39AF39DED3}"/>
              </a:ext>
            </a:extLst>
          </p:cNvPr>
          <p:cNvSpPr txBox="1"/>
          <p:nvPr/>
        </p:nvSpPr>
        <p:spPr>
          <a:xfrm>
            <a:off x="1117599" y="2621454"/>
            <a:ext cx="1065876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Intérêt pédagogique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Avec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</a:rPr>
              <a:t>Calcul@tice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, les élèves peuvent s’exercer en autonomie dans tous les domaines du calcul mental, en classe ou à la maison. La granularité des exercices proposés permet aux enseignants de cibler facilement les compétences à travailler. Différentes approches d’utilisation sont possibles, depuis les plus simples qui consistent à exploiter les exercices en accès libre en classe ou à les partager avec les élèves via l’ENT, jusqu’aux utilisations plus poussées qui permettent de mettre en place des suivis personnalisés.</a:t>
            </a: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Du côté de l’enseignant 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Feed-back de l’activité des élèves possible après création de comptes utilisateurs - Création de parcours personnalisés</a:t>
            </a: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Les tutoriels de prise en main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Documentation officielle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Tutoriel vidéo pour utiliser des comptes élèves - académie d’Amiens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Les points forts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: Simple d’utilisation - Compatible avec toutes les plateformes– Facilement intégrable sous forme de lien – Compatible avec le Gestionnaire d’Accès aux Ressources de l’ENT</a:t>
            </a: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Liens utiles : 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C@lculatice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 - 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Présentation de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Calcul@tice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 sur </a:t>
            </a:r>
            <a:r>
              <a:rPr lang="fr-FR" sz="1200" dirty="0" err="1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Primabord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1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Exemples de scénarii pédagogiques : 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Mise en place d'un atelier mathématique, en autonomie, pour des binômes d'élèves de CM2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Lire une horloge et calculer un horaire au CE2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766C9E9-CDAD-4EF6-AEB4-5F7F82F2C2A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6" y="2630750"/>
            <a:ext cx="551934" cy="551934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05C11209-589A-4F71-9618-FF44F76551E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6" y="4318147"/>
            <a:ext cx="508116" cy="508116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A945B03A-C106-48CF-BB74-6C23CB8DC33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60" y="4851767"/>
            <a:ext cx="508117" cy="508117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A63C0C22-3F09-4634-B006-171E8DDB635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60" y="5428664"/>
            <a:ext cx="558921" cy="551934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43C3196-B496-4BCC-9BF5-C116ACAF0EFE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388" y="6324654"/>
            <a:ext cx="1060427" cy="4099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D7C1DED1-54F6-43FD-86DC-600B6A5884E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60" y="3798731"/>
            <a:ext cx="613625" cy="53692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8ED8531-8925-406A-838C-F4808752C43E}"/>
              </a:ext>
            </a:extLst>
          </p:cNvPr>
          <p:cNvSpPr/>
          <p:nvPr/>
        </p:nvSpPr>
        <p:spPr>
          <a:xfrm>
            <a:off x="2795543" y="284894"/>
            <a:ext cx="3875979" cy="11109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221797B-2126-49A9-A119-77AEBB4B2F26}"/>
              </a:ext>
            </a:extLst>
          </p:cNvPr>
          <p:cNvSpPr txBox="1"/>
          <p:nvPr/>
        </p:nvSpPr>
        <p:spPr>
          <a:xfrm>
            <a:off x="1141462" y="6397667"/>
            <a:ext cx="32997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Retrouvez d’autres fiches </a:t>
            </a:r>
            <a:r>
              <a:rPr lang="fr-FR" sz="11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Rapid’Num</a:t>
            </a:r>
            <a:endParaRPr lang="fr-FR" sz="11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17142158-1C79-4A46-98EE-6662073C045B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76" y="3287410"/>
            <a:ext cx="508116" cy="54876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E3D822A-5F93-4A97-8482-7F4CAD399663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63" y="277299"/>
            <a:ext cx="2107152" cy="1134331"/>
          </a:xfrm>
          <a:prstGeom prst="rect">
            <a:avLst/>
          </a:prstGeom>
        </p:spPr>
      </p:pic>
      <p:sp>
        <p:nvSpPr>
          <p:cNvPr id="21" name="Espace réservé du pied de page 4">
            <a:extLst>
              <a:ext uri="{FF2B5EF4-FFF2-40B4-BE49-F238E27FC236}">
                <a16:creationId xmlns:a16="http://schemas.microsoft.com/office/drawing/2014/main" id="{F39A1073-D67D-45F8-BB18-09D35939C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45490" y="6366430"/>
            <a:ext cx="6876789" cy="365125"/>
          </a:xfrm>
        </p:spPr>
        <p:txBody>
          <a:bodyPr/>
          <a:lstStyle/>
          <a:p>
            <a:r>
              <a:rPr lang="fr-FR" dirty="0"/>
              <a:t>DRANE Montpellier– Équipe des référents 1er degré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46D1153-5293-4878-8460-EC9EC6E7EC88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713" y="218740"/>
            <a:ext cx="1265887" cy="1265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49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895DA203-67C0-4349-8677-21B3D58718BD}"/>
              </a:ext>
            </a:extLst>
          </p:cNvPr>
          <p:cNvSpPr txBox="1"/>
          <p:nvPr/>
        </p:nvSpPr>
        <p:spPr>
          <a:xfrm>
            <a:off x="1025236" y="961660"/>
            <a:ext cx="3393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Un large choix d’exercices en accès libre, regroupés par niveau…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EA94768-DE64-4B59-8EC2-71FA25B7522D}"/>
              </a:ext>
            </a:extLst>
          </p:cNvPr>
          <p:cNvSpPr txBox="1"/>
          <p:nvPr/>
        </p:nvSpPr>
        <p:spPr>
          <a:xfrm>
            <a:off x="2408467" y="3059668"/>
            <a:ext cx="7719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… pour travailler par exemple les décompositions additives de 10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C29B28C-CDC5-41D5-95DD-ED1E605B65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788" y="206481"/>
            <a:ext cx="4916930" cy="243368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9AFEAF0-C0EB-457B-8A66-CF94C6AA0B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60631"/>
            <a:ext cx="4164305" cy="195868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6BD653A-E64C-4301-A5A5-C27D06D274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8691" y="3639986"/>
            <a:ext cx="3651793" cy="225853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E57ACF40-4A8E-4937-8A6D-68CB00BF2D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710" y="3639986"/>
            <a:ext cx="3972659" cy="248425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EE9A5CD-2852-4834-9939-038D985EBC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2388" y="6324654"/>
            <a:ext cx="1060427" cy="409991"/>
          </a:xfrm>
          <a:prstGeom prst="rect">
            <a:avLst/>
          </a:prstGeom>
        </p:spPr>
      </p:pic>
      <p:sp>
        <p:nvSpPr>
          <p:cNvPr id="14" name="Espace réservé du pied de page 4">
            <a:extLst>
              <a:ext uri="{FF2B5EF4-FFF2-40B4-BE49-F238E27FC236}">
                <a16:creationId xmlns:a16="http://schemas.microsoft.com/office/drawing/2014/main" id="{53DC1F66-856F-4A38-82B8-BEF6333B4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57605" y="6347086"/>
            <a:ext cx="6876789" cy="365125"/>
          </a:xfrm>
        </p:spPr>
        <p:txBody>
          <a:bodyPr/>
          <a:lstStyle/>
          <a:p>
            <a:r>
              <a:rPr lang="fr-FR" dirty="0"/>
              <a:t>DRANE Montpellier– Équipe des référents 1er degré</a:t>
            </a:r>
          </a:p>
        </p:txBody>
      </p:sp>
    </p:spTree>
    <p:extLst>
      <p:ext uri="{BB962C8B-B14F-4D97-AF65-F5344CB8AC3E}">
        <p14:creationId xmlns:p14="http://schemas.microsoft.com/office/powerpoint/2010/main" val="3759113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</TotalTime>
  <Words>474</Words>
  <Application>Microsoft Office PowerPoint</Application>
  <PresentationFormat>Grand écran</PresentationFormat>
  <Paragraphs>32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Rouvelet Vincent</dc:creator>
  <cp:lastModifiedBy>Rouvelet Vincent</cp:lastModifiedBy>
  <cp:revision>60</cp:revision>
  <dcterms:created xsi:type="dcterms:W3CDTF">2022-02-07T08:41:22Z</dcterms:created>
  <dcterms:modified xsi:type="dcterms:W3CDTF">2022-10-03T11:48:30Z</dcterms:modified>
</cp:coreProperties>
</file>