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uvelet Vincent" initials="RV" lastIdx="1" clrIdx="0"/>
  <p:cmAuthor id="1" name="Jean-Michel HUGUES" initials="JMH" lastIdx="2" clrIdx="1">
    <p:extLst>
      <p:ext uri="{19B8F6BF-5375-455C-9EA6-DF929625EA0E}">
        <p15:presenceInfo xmlns:p15="http://schemas.microsoft.com/office/powerpoint/2012/main" userId="Jean-Michel HUGU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2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81" autoAdjust="0"/>
  </p:normalViewPr>
  <p:slideViewPr>
    <p:cSldViewPr snapToGrid="0">
      <p:cViewPr varScale="1">
        <p:scale>
          <a:sx n="82" d="100"/>
          <a:sy n="82" d="100"/>
        </p:scale>
        <p:origin x="8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E0E4D-DC27-4EF9-AE9C-677AC8ECA424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E68BA-6F5E-4077-A12E-F8CBC130C1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21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Principales notions :</a:t>
            </a:r>
          </a:p>
          <a:p>
            <a:endParaRPr lang="fr-FR" dirty="0"/>
          </a:p>
          <a:p>
            <a:r>
              <a:rPr lang="fr-FR" dirty="0"/>
              <a:t>Clavier virtuel phonétique pour rechercher l’orthographe exacte d’un mot.</a:t>
            </a:r>
          </a:p>
          <a:p>
            <a:endParaRPr lang="fr-FR" dirty="0"/>
          </a:p>
          <a:p>
            <a:r>
              <a:rPr lang="fr-FR" dirty="0"/>
              <a:t>Gratuit (mais nécessite de créer un compte)</a:t>
            </a:r>
          </a:p>
          <a:p>
            <a:r>
              <a:rPr lang="fr-FR" dirty="0"/>
              <a:t>Sur tablette iPad ou Android ou sur PC connecté à internet.</a:t>
            </a:r>
          </a:p>
          <a:p>
            <a:endParaRPr lang="fr-FR" dirty="0"/>
          </a:p>
          <a:p>
            <a:r>
              <a:rPr lang="fr-FR" dirty="0"/>
              <a:t>2 atouts :</a:t>
            </a:r>
          </a:p>
          <a:p>
            <a:r>
              <a:rPr lang="fr-FR" dirty="0"/>
              <a:t>                 1 - L’élève apprend tout de suite l’orthographe lexicale exacte des mots, ce qui l’aide à la mémorisation.</a:t>
            </a:r>
          </a:p>
          <a:p>
            <a:r>
              <a:rPr lang="fr-FR" dirty="0"/>
              <a:t>                 2 – Cette connaissance l’aide à reconnaître ces mots rapidement lors des lectures, sans déchiffrage, et augmente donc sa vitesse de lecture.</a:t>
            </a:r>
          </a:p>
          <a:p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Favorise l’autonomie de l’élève si son utilisation est systématisée.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2 niveaux de clavier:  CP/ CE1 puis CE1 au CM2 (voir diapo suivante)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E68BA-6F5E-4077-A12E-F8CBC130C1D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41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Mise en activité des enseignants :</a:t>
            </a:r>
          </a:p>
          <a:p>
            <a:endParaRPr lang="fr-FR" dirty="0"/>
          </a:p>
          <a:p>
            <a:r>
              <a:rPr lang="fr-FR" dirty="0"/>
              <a:t>1 – Faire découvrir librement le clavier </a:t>
            </a:r>
            <a:r>
              <a:rPr lang="fr-FR" dirty="0" err="1"/>
              <a:t>Métalo</a:t>
            </a:r>
            <a:r>
              <a:rPr lang="fr-FR" dirty="0"/>
              <a:t> – </a:t>
            </a:r>
            <a:r>
              <a:rPr lang="fr-FR" b="1" u="sng" dirty="0"/>
              <a:t>(un compte gratuit est à créer sur le site en amont !)</a:t>
            </a:r>
          </a:p>
          <a:p>
            <a:endParaRPr lang="fr-FR" dirty="0"/>
          </a:p>
          <a:p>
            <a:r>
              <a:rPr lang="fr-FR" dirty="0"/>
              <a:t>2 – Faire tester les possibilités des deux claviers. Où sont les différences ?</a:t>
            </a:r>
          </a:p>
          <a:p>
            <a:endParaRPr lang="fr-FR" dirty="0"/>
          </a:p>
          <a:p>
            <a:r>
              <a:rPr lang="fr-FR" dirty="0"/>
              <a:t>3 – Notion de balises grammaticales associées aux couleurs des réponses : nom / verbe / adjectif qualificatif / mot invariable, ….</a:t>
            </a:r>
          </a:p>
          <a:p>
            <a:endParaRPr lang="fr-FR" dirty="0"/>
          </a:p>
          <a:p>
            <a:r>
              <a:rPr lang="fr-FR" dirty="0"/>
              <a:t>4 – Faire découvrir les tableaux de conjugaisons associés aux deux claviers :</a:t>
            </a:r>
          </a:p>
          <a:p>
            <a:endParaRPr lang="fr-FR" dirty="0"/>
          </a:p>
          <a:p>
            <a:r>
              <a:rPr lang="fr-FR" dirty="0"/>
              <a:t>	Clavier 1 : conjugaison simplifiée au présent.</a:t>
            </a:r>
          </a:p>
          <a:p>
            <a:r>
              <a:rPr lang="fr-FR" dirty="0"/>
              <a:t>	Clavier 2 : on rajoute les temps suivant la classe/le niveau de l’élève, dans les personnalisations.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E68BA-6F5E-4077-A12E-F8CBC130C1D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451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6619498-D559-47A8-8436-A221B8F1123E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D3BBA98-6F00-4610-9F50-E95FB1D616CA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latin typeface="Calibri"/>
              </a:rPr>
              <a:t>Modifier les styles du texte du masque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Deuxième niveau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Quatrième niveau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3B7F660-5A3D-403C-BE08-123EAE604C57}" type="datetime1">
              <a:rPr lang="fr-FR" sz="1200" b="0" strike="noStrike" spc="-1">
                <a:solidFill>
                  <a:srgbClr val="8B8B8B"/>
                </a:solidFill>
                <a:latin typeface="Calibri"/>
              </a:rPr>
              <a:t>03/10/2022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latin typeface="Calibri"/>
              </a:rPr>
              <a:t>DRANE - Référents numériques pour le 1er degré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3B61293-1B64-422C-86CC-0012FBDFA782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talo.fr/documentation-pedagogique/" TargetMode="External"/><Relationship Id="rId13" Type="http://schemas.openxmlformats.org/officeDocument/2006/relationships/image" Target="../media/image5.png"/><Relationship Id="rId18" Type="http://schemas.openxmlformats.org/officeDocument/2006/relationships/image" Target="../media/image9.png"/><Relationship Id="rId3" Type="http://schemas.openxmlformats.org/officeDocument/2006/relationships/hyperlink" Target="https://www.metalo.fr/wp-content/uploads/2021/12/TUTO-DE-PRISE-EN-MAIN-RAPIDE-DU-CLAVIER-METALO.pdf" TargetMode="External"/><Relationship Id="rId7" Type="http://schemas.openxmlformats.org/officeDocument/2006/relationships/hyperlink" Target="https://www.youtube.com/watch?v=kkXRGcaqyW0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jpe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talo.fr/appli-orthographe-enseignants/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s://www.youtube.com/watch?v=xqLYg5TPi8w" TargetMode="External"/><Relationship Id="rId15" Type="http://schemas.openxmlformats.org/officeDocument/2006/relationships/hyperlink" Target="https://www.ac-montpellier.fr/ressources-numeriques-pour-les-formateurs-du-1er-degre-124832" TargetMode="External"/><Relationship Id="rId10" Type="http://schemas.openxmlformats.org/officeDocument/2006/relationships/image" Target="../media/image2.png"/><Relationship Id="rId19" Type="http://schemas.openxmlformats.org/officeDocument/2006/relationships/image" Target="../media/image10.png"/><Relationship Id="rId4" Type="http://schemas.openxmlformats.org/officeDocument/2006/relationships/hyperlink" Target="https://www.youtube.com/watch?v=6BgHFV3Rx9E" TargetMode="External"/><Relationship Id="rId9" Type="http://schemas.openxmlformats.org/officeDocument/2006/relationships/image" Target="../media/image1.jpeg"/><Relationship Id="rId1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559720" y="284759"/>
            <a:ext cx="3362760" cy="2054983"/>
          </a:xfrm>
          <a:prstGeom prst="rect">
            <a:avLst/>
          </a:prstGeom>
          <a:noFill/>
          <a:ln w="31680">
            <a:solidFill>
              <a:srgbClr val="2F5597"/>
            </a:solidFill>
            <a:round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Domaine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Français – Orthographe – Aide à l’écriture et à la lecture</a:t>
            </a:r>
            <a:endParaRPr lang="fr-FR" sz="120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Niveau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Cycles 2 et 3</a:t>
            </a: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Facilité d’appropriation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Facile</a:t>
            </a:r>
            <a:endParaRPr lang="fr-FR" sz="120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Matériel nécessaire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Tablettes iPad / Android ou ordinateur en ligne</a:t>
            </a:r>
            <a:endParaRPr lang="fr-FR" sz="1200" strike="noStrike" spc="-1" dirty="0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528120" y="1510200"/>
            <a:ext cx="7900920" cy="829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latin typeface="Arial"/>
              </a:rPr>
              <a:t>Le clavier </a:t>
            </a:r>
            <a:r>
              <a:rPr lang="fr-FR" sz="1200" b="0" strike="noStrike" spc="-1" dirty="0" err="1">
                <a:latin typeface="Arial"/>
              </a:rPr>
              <a:t>Métalo</a:t>
            </a:r>
            <a:r>
              <a:rPr lang="fr-FR" sz="1200" b="0" strike="noStrike" spc="-1" dirty="0">
                <a:latin typeface="Arial"/>
              </a:rPr>
              <a:t> est un clavier virtuel </a:t>
            </a:r>
            <a:r>
              <a:rPr lang="fr-FR" sz="1200" spc="-1" dirty="0">
                <a:latin typeface="Arial"/>
              </a:rPr>
              <a:t>prédicteur phonologique</a:t>
            </a:r>
            <a:r>
              <a:rPr lang="fr-FR" sz="1200" b="0" strike="noStrike" spc="-1" dirty="0">
                <a:latin typeface="Arial"/>
              </a:rPr>
              <a:t>. Il permet à l’élève de trouver l’orthographe exacte d’un mot en </a:t>
            </a:r>
            <a:r>
              <a:rPr lang="fr-FR" sz="1200" spc="-1" dirty="0">
                <a:latin typeface="Arial"/>
              </a:rPr>
              <a:t>tapant sur le clavier les premiers éléments de la chaîne </a:t>
            </a:r>
            <a:r>
              <a:rPr lang="fr-FR" sz="1200" b="0" strike="noStrike" spc="-1" dirty="0">
                <a:latin typeface="Arial"/>
              </a:rPr>
              <a:t>phonétique du mot recherché.</a:t>
            </a: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latin typeface="Arial"/>
              </a:rPr>
              <a:t>Le clavier </a:t>
            </a:r>
            <a:r>
              <a:rPr lang="fr-FR" sz="1200" b="0" strike="noStrike" spc="-1" dirty="0" err="1">
                <a:latin typeface="Arial"/>
              </a:rPr>
              <a:t>Métalo</a:t>
            </a:r>
            <a:r>
              <a:rPr lang="fr-FR" sz="1200" b="0" strike="noStrike" spc="-1" dirty="0">
                <a:latin typeface="Arial"/>
              </a:rPr>
              <a:t> </a:t>
            </a:r>
            <a:r>
              <a:rPr lang="fr-FR" sz="1200" spc="-1" dirty="0"/>
              <a:t>existe soit sur tablette, soit sur PC connecté à internet. D</a:t>
            </a:r>
            <a:r>
              <a:rPr lang="fr-FR" sz="1200" b="0" strike="noStrike" spc="-1" dirty="0">
                <a:latin typeface="Arial"/>
              </a:rPr>
              <a:t>eux versions gratuites sont disponibles, une première plus adaptée aux CP/CE1, une seconde destinée aux élèves du CE1 au CM2. </a:t>
            </a:r>
          </a:p>
        </p:txBody>
      </p:sp>
      <p:sp>
        <p:nvSpPr>
          <p:cNvPr id="85" name="CustomShape 3"/>
          <p:cNvSpPr/>
          <p:nvPr/>
        </p:nvSpPr>
        <p:spPr>
          <a:xfrm>
            <a:off x="1154880" y="2599460"/>
            <a:ext cx="10658520" cy="37841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Intérêt pédagogique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Le clavier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</a:rPr>
              <a:t>Métalo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permet à l’élève, en toute autonomie, de rechercher l’orthographe d’un mot. Le fait de tout de suite connaître l’orthographe lexicale </a:t>
            </a:r>
            <a:r>
              <a:rPr lang="fr-FR" sz="1200" spc="-1" dirty="0">
                <a:solidFill>
                  <a:srgbClr val="000000"/>
                </a:solidFill>
                <a:latin typeface="Arial"/>
              </a:rPr>
              <a:t>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xacte d’un mot, de toujours l’écrire sans erreur, renforce sa connaissance et aide à la production écrite. Cela a </a:t>
            </a:r>
            <a:r>
              <a:rPr lang="fr-FR" sz="1200" spc="-1" dirty="0">
                <a:solidFill>
                  <a:srgbClr val="000000"/>
                </a:solidFill>
                <a:latin typeface="Arial"/>
              </a:rPr>
              <a:t>aussi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un deuxième effet : l’élève a très vite une reconnaissance directe de ces mots en lecture, sans passer par le déchiffrage, augmentant ainsi sa vitesse de lecture.</a:t>
            </a: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Du côté de l’enseignant 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en systématisant le recours au clavier </a:t>
            </a:r>
            <a:r>
              <a:rPr lang="fr-FR" sz="1200" strike="noStrike" spc="-1" dirty="0" err="1">
                <a:solidFill>
                  <a:srgbClr val="000000"/>
                </a:solidFill>
                <a:latin typeface="Arial"/>
              </a:rPr>
              <a:t>Métalo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, l’enseignant pousse l’élève à écrire en autonomie tout en favorisant la connaissance exacte de l’orthographe lexicale des mots, dès les premières productions écrites.</a:t>
            </a: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tutoriels de prise en main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</a:t>
            </a:r>
            <a:r>
              <a:rPr lang="fr-FR" sz="1200" spc="-1" dirty="0">
                <a:solidFill>
                  <a:srgbClr val="000000"/>
                </a:solidFill>
                <a:hlinkClick r:id="rId3"/>
              </a:rPr>
              <a:t>Tutoriel en </a:t>
            </a:r>
            <a:r>
              <a:rPr lang="fr-FR" sz="1200" spc="-1" dirty="0" err="1">
                <a:solidFill>
                  <a:srgbClr val="000000"/>
                </a:solidFill>
                <a:hlinkClick r:id="rId3"/>
              </a:rPr>
              <a:t>pdf</a:t>
            </a:r>
            <a:r>
              <a:rPr lang="fr-FR" sz="1200" spc="-1" dirty="0">
                <a:solidFill>
                  <a:srgbClr val="000000"/>
                </a:solidFill>
              </a:rPr>
              <a:t>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- 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hlinkClick r:id="rId4"/>
              </a:rPr>
              <a:t>Webinaire du 06/04/2022</a:t>
            </a:r>
            <a:endParaRPr lang="fr-FR" sz="1200" b="0" strike="noStrike" spc="-1" dirty="0">
              <a:solidFill>
                <a:srgbClr val="000000"/>
              </a:solidFill>
              <a:latin typeface="Arial"/>
            </a:endParaRPr>
          </a:p>
          <a:p>
            <a:endParaRPr lang="fr-FR" sz="1200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Les points forts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 : </a:t>
            </a:r>
            <a:r>
              <a:rPr lang="fr-FR" sz="1200" spc="-1" dirty="0">
                <a:solidFill>
                  <a:srgbClr val="000000"/>
                </a:solidFill>
                <a:latin typeface="Arial"/>
              </a:rPr>
              <a:t>- Deux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 versions du clavier associées chacune à de conjugueurs adaptés.</a:t>
            </a: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</a:rPr>
              <a:t>	        - possibilité par l’enseignant de personnaliser le clavier – 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hlinkClick r:id="rId5"/>
              </a:rPr>
              <a:t>voir tuto vidéo</a:t>
            </a:r>
            <a:endParaRPr lang="fr-FR" sz="1200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Liens utiles :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6"/>
              </a:rPr>
              <a:t>Site </a:t>
            </a:r>
            <a:r>
              <a:rPr lang="fr-FR" sz="1200" strike="noStrike" spc="-1" dirty="0" err="1">
                <a:solidFill>
                  <a:srgbClr val="000000"/>
                </a:solidFill>
                <a:latin typeface="Arial"/>
                <a:hlinkClick r:id="rId6"/>
              </a:rPr>
              <a:t>Métalo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6"/>
              </a:rPr>
              <a:t>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</a:rPr>
              <a:t>- </a:t>
            </a:r>
            <a:r>
              <a:rPr lang="fr-FR" sz="1200" spc="-1" dirty="0">
                <a:solidFill>
                  <a:srgbClr val="000000"/>
                </a:solidFill>
                <a:latin typeface="Arial"/>
                <a:hlinkClick r:id="rId7"/>
              </a:rPr>
              <a:t>Présentation de l’Appli </a:t>
            </a:r>
            <a:r>
              <a:rPr lang="fr-FR" sz="1200" strike="noStrike" spc="-1" dirty="0" err="1">
                <a:solidFill>
                  <a:srgbClr val="000000"/>
                </a:solidFill>
                <a:latin typeface="Arial"/>
                <a:hlinkClick r:id="rId7"/>
              </a:rPr>
              <a:t>Métalo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7"/>
              </a:rPr>
              <a:t> </a:t>
            </a:r>
            <a:endParaRPr lang="fr-FR" sz="120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                       </a:t>
            </a:r>
            <a:r>
              <a:rPr lang="fr-FR" sz="1200" strike="noStrike" spc="-1" dirty="0">
                <a:solidFill>
                  <a:srgbClr val="000000"/>
                </a:solidFill>
                <a:latin typeface="Arial"/>
                <a:hlinkClick r:id="rId8"/>
              </a:rPr>
              <a:t>Documentation pédagogique associée au clavier</a:t>
            </a:r>
            <a:endParaRPr lang="fr-FR" sz="120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1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1" strike="noStrike" spc="-1" dirty="0">
                <a:solidFill>
                  <a:srgbClr val="000000"/>
                </a:solidFill>
                <a:latin typeface="Arial"/>
              </a:rPr>
              <a:t>Exemples de scénarii pédagogiques : </a:t>
            </a: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latin typeface="Arial"/>
              </a:rPr>
              <a:t>Initier dès le début du CP les élèves à l’utilisation du clavier </a:t>
            </a:r>
            <a:r>
              <a:rPr lang="fr-FR" sz="1200" b="0" strike="noStrike" spc="-1" dirty="0" err="1">
                <a:latin typeface="Arial"/>
              </a:rPr>
              <a:t>Métalo</a:t>
            </a:r>
            <a:r>
              <a:rPr lang="fr-FR" sz="1200" b="0" strike="noStrike" spc="-1" dirty="0">
                <a:latin typeface="Arial"/>
              </a:rPr>
              <a:t>, d’abord en recherchant collectivement des mots connus, puis petit à petit d’autres mots en fonction des phonèmes appris. Laisser ensuite librement l’accès au clavier de façon systématique.</a:t>
            </a:r>
          </a:p>
        </p:txBody>
      </p:sp>
      <p:pic>
        <p:nvPicPr>
          <p:cNvPr id="86" name="Image 14"/>
          <p:cNvPicPr/>
          <p:nvPr/>
        </p:nvPicPr>
        <p:blipFill>
          <a:blip r:embed="rId9"/>
          <a:stretch/>
        </p:blipFill>
        <p:spPr>
          <a:xfrm>
            <a:off x="506160" y="2572265"/>
            <a:ext cx="551520" cy="551520"/>
          </a:xfrm>
          <a:prstGeom prst="rect">
            <a:avLst/>
          </a:prstGeom>
          <a:ln w="0">
            <a:noFill/>
          </a:ln>
        </p:spPr>
      </p:pic>
      <p:pic>
        <p:nvPicPr>
          <p:cNvPr id="87" name="Image 18"/>
          <p:cNvPicPr/>
          <p:nvPr/>
        </p:nvPicPr>
        <p:blipFill>
          <a:blip r:embed="rId10"/>
          <a:stretch/>
        </p:blipFill>
        <p:spPr>
          <a:xfrm>
            <a:off x="506160" y="4400261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88" name="Image 26"/>
          <p:cNvPicPr/>
          <p:nvPr/>
        </p:nvPicPr>
        <p:blipFill>
          <a:blip r:embed="rId11"/>
          <a:stretch/>
        </p:blipFill>
        <p:spPr>
          <a:xfrm>
            <a:off x="477360" y="4992396"/>
            <a:ext cx="507600" cy="507600"/>
          </a:xfrm>
          <a:prstGeom prst="rect">
            <a:avLst/>
          </a:prstGeom>
          <a:ln w="0">
            <a:noFill/>
          </a:ln>
        </p:spPr>
      </p:pic>
      <p:pic>
        <p:nvPicPr>
          <p:cNvPr id="89" name="Image 28"/>
          <p:cNvPicPr/>
          <p:nvPr/>
        </p:nvPicPr>
        <p:blipFill>
          <a:blip r:embed="rId12"/>
          <a:stretch/>
        </p:blipFill>
        <p:spPr>
          <a:xfrm>
            <a:off x="477360" y="5768767"/>
            <a:ext cx="558720" cy="551520"/>
          </a:xfrm>
          <a:prstGeom prst="rect">
            <a:avLst/>
          </a:prstGeom>
          <a:ln w="0">
            <a:noFill/>
          </a:ln>
        </p:spPr>
      </p:pic>
      <p:pic>
        <p:nvPicPr>
          <p:cNvPr id="91" name="Image 7"/>
          <p:cNvPicPr/>
          <p:nvPr/>
        </p:nvPicPr>
        <p:blipFill>
          <a:blip r:embed="rId13"/>
          <a:stretch/>
        </p:blipFill>
        <p:spPr>
          <a:xfrm>
            <a:off x="10862280" y="6383095"/>
            <a:ext cx="1060200" cy="409680"/>
          </a:xfrm>
          <a:prstGeom prst="rect">
            <a:avLst/>
          </a:prstGeom>
          <a:ln w="0">
            <a:noFill/>
          </a:ln>
        </p:spPr>
      </p:pic>
      <p:pic>
        <p:nvPicPr>
          <p:cNvPr id="92" name="Image 9"/>
          <p:cNvPicPr/>
          <p:nvPr/>
        </p:nvPicPr>
        <p:blipFill>
          <a:blip r:embed="rId14"/>
          <a:stretch/>
        </p:blipFill>
        <p:spPr>
          <a:xfrm>
            <a:off x="477360" y="3798720"/>
            <a:ext cx="613440" cy="536400"/>
          </a:xfrm>
          <a:prstGeom prst="rect">
            <a:avLst/>
          </a:prstGeom>
          <a:ln w="0">
            <a:noFill/>
          </a:ln>
        </p:spPr>
      </p:pic>
      <p:sp>
        <p:nvSpPr>
          <p:cNvPr id="93" name="CustomShape 5"/>
          <p:cNvSpPr/>
          <p:nvPr/>
        </p:nvSpPr>
        <p:spPr>
          <a:xfrm>
            <a:off x="2795400" y="284760"/>
            <a:ext cx="3875760" cy="11106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CustomShape 6"/>
          <p:cNvSpPr/>
          <p:nvPr/>
        </p:nvSpPr>
        <p:spPr>
          <a:xfrm>
            <a:off x="477360" y="6511680"/>
            <a:ext cx="3299400" cy="25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100" b="1" strike="noStrike" spc="-1" dirty="0">
                <a:solidFill>
                  <a:srgbClr val="00B050"/>
                </a:solidFill>
                <a:latin typeface="Arial"/>
                <a:hlinkClick r:id="rId15"/>
              </a:rPr>
              <a:t>Retrouvez d’autres fiches </a:t>
            </a:r>
            <a:r>
              <a:rPr lang="fr-FR" sz="1100" b="1" strike="noStrike" spc="-1" dirty="0" err="1">
                <a:solidFill>
                  <a:srgbClr val="00B050"/>
                </a:solidFill>
                <a:latin typeface="Arial"/>
                <a:hlinkClick r:id="rId15"/>
              </a:rPr>
              <a:t>Rapid’Num</a:t>
            </a:r>
            <a:endParaRPr lang="fr-FR" sz="1100" b="0" strike="noStrike" spc="-1" dirty="0">
              <a:latin typeface="Arial"/>
            </a:endParaRPr>
          </a:p>
        </p:txBody>
      </p:sp>
      <p:pic>
        <p:nvPicPr>
          <p:cNvPr id="95" name="Image 19"/>
          <p:cNvPicPr/>
          <p:nvPr/>
        </p:nvPicPr>
        <p:blipFill>
          <a:blip r:embed="rId16"/>
          <a:stretch/>
        </p:blipFill>
        <p:spPr>
          <a:xfrm>
            <a:off x="596160" y="3240628"/>
            <a:ext cx="507600" cy="548280"/>
          </a:xfrm>
          <a:prstGeom prst="rect">
            <a:avLst/>
          </a:prstGeom>
          <a:ln w="0">
            <a:noFill/>
          </a:ln>
        </p:spPr>
      </p:pic>
      <p:pic>
        <p:nvPicPr>
          <p:cNvPr id="96" name="Image 5"/>
          <p:cNvPicPr/>
          <p:nvPr/>
        </p:nvPicPr>
        <p:blipFill>
          <a:blip r:embed="rId17"/>
          <a:stretch/>
        </p:blipFill>
        <p:spPr>
          <a:xfrm>
            <a:off x="396000" y="277200"/>
            <a:ext cx="2106720" cy="1134000"/>
          </a:xfrm>
          <a:prstGeom prst="rect">
            <a:avLst/>
          </a:prstGeom>
          <a:ln w="0"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ECFC29E-CAE5-374F-74F5-8072172FEFB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790" y="263385"/>
            <a:ext cx="1126440" cy="11264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65200CA-1A53-AD10-0A05-21381553AABA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38" y="361524"/>
            <a:ext cx="3387077" cy="96037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41705EE-1227-6496-BFA0-2675461D53D8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767687" y="3634553"/>
            <a:ext cx="3828153" cy="2272377"/>
          </a:xfrm>
          <a:prstGeom prst="rect">
            <a:avLst/>
          </a:prstGeom>
        </p:spPr>
      </p:pic>
      <p:sp>
        <p:nvSpPr>
          <p:cNvPr id="21" name="Espace réservé du pied de page 4">
            <a:extLst>
              <a:ext uri="{FF2B5EF4-FFF2-40B4-BE49-F238E27FC236}">
                <a16:creationId xmlns:a16="http://schemas.microsoft.com/office/drawing/2014/main" id="{804F96DE-9349-46EE-8653-E6663CBAF453}"/>
              </a:ext>
            </a:extLst>
          </p:cNvPr>
          <p:cNvSpPr txBox="1">
            <a:spLocks/>
          </p:cNvSpPr>
          <p:nvPr/>
        </p:nvSpPr>
        <p:spPr>
          <a:xfrm>
            <a:off x="2657605" y="6480772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Image 12"/>
          <p:cNvPicPr/>
          <p:nvPr/>
        </p:nvPicPr>
        <p:blipFill>
          <a:blip r:embed="rId3"/>
          <a:stretch/>
        </p:blipFill>
        <p:spPr>
          <a:xfrm>
            <a:off x="10862280" y="6383095"/>
            <a:ext cx="1060200" cy="409680"/>
          </a:xfrm>
          <a:prstGeom prst="rect">
            <a:avLst/>
          </a:prstGeom>
          <a:ln w="0">
            <a:noFill/>
          </a:ln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0B2C3A44-0972-4A74-CABD-5A87BF7D9833}"/>
              </a:ext>
            </a:extLst>
          </p:cNvPr>
          <p:cNvSpPr/>
          <p:nvPr/>
        </p:nvSpPr>
        <p:spPr>
          <a:xfrm>
            <a:off x="226242" y="47160"/>
            <a:ext cx="5869757" cy="620064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CLAVIER 1 :  Niveaux CP / CE1 – 7 000 mots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227B06B-0928-6D97-CAD1-54DF639D4C3C}"/>
              </a:ext>
            </a:extLst>
          </p:cNvPr>
          <p:cNvSpPr/>
          <p:nvPr/>
        </p:nvSpPr>
        <p:spPr>
          <a:xfrm>
            <a:off x="6095999" y="47160"/>
            <a:ext cx="5869757" cy="6200640"/>
          </a:xfrm>
          <a:prstGeom prst="roundRect">
            <a:avLst/>
          </a:prstGeom>
          <a:solidFill>
            <a:srgbClr val="EBC2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CLAVIER 2 :  Niveaux CE1 / CM2 – 18 000 mots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EBCFA9-CDF9-00D1-EF58-1144C679D8E4}"/>
              </a:ext>
            </a:extLst>
          </p:cNvPr>
          <p:cNvSpPr txBox="1"/>
          <p:nvPr/>
        </p:nvSpPr>
        <p:spPr>
          <a:xfrm>
            <a:off x="4506012" y="3128855"/>
            <a:ext cx="351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DEUX CLAVIERS MÉTALO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EE02160-2F8E-6162-126A-E233C3CB84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563" y="73875"/>
            <a:ext cx="3009114" cy="179307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40E2160-4FCA-5350-EBFF-CC74320FBB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320" y="73875"/>
            <a:ext cx="2882639" cy="1793070"/>
          </a:xfrm>
          <a:prstGeom prst="rect">
            <a:avLst/>
          </a:prstGeom>
        </p:spPr>
      </p:pic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1D44728-0994-7E88-F9DB-2EC8B3491484}"/>
              </a:ext>
            </a:extLst>
          </p:cNvPr>
          <p:cNvSpPr/>
          <p:nvPr/>
        </p:nvSpPr>
        <p:spPr>
          <a:xfrm>
            <a:off x="389640" y="2465108"/>
            <a:ext cx="11412718" cy="1696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1864400-AA42-D73F-9075-4112467814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727" y="2493389"/>
            <a:ext cx="1668544" cy="1668544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0ACAD65C-43F5-8BEA-8D52-50C0915174F2}"/>
              </a:ext>
            </a:extLst>
          </p:cNvPr>
          <p:cNvSpPr txBox="1"/>
          <p:nvPr/>
        </p:nvSpPr>
        <p:spPr>
          <a:xfrm>
            <a:off x="1383874" y="2670435"/>
            <a:ext cx="33253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 8 résultats par page maximum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FD263DA-2B4E-2A2B-4190-96144A6DEF3A}"/>
              </a:ext>
            </a:extLst>
          </p:cNvPr>
          <p:cNvSpPr txBox="1"/>
          <p:nvPr/>
        </p:nvSpPr>
        <p:spPr>
          <a:xfrm>
            <a:off x="7357432" y="2664600"/>
            <a:ext cx="3737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 </a:t>
            </a:r>
            <a:r>
              <a:rPr lang="fr-FR" dirty="0"/>
              <a:t>16</a:t>
            </a:r>
            <a:r>
              <a:rPr lang="fr-FR" sz="1800" dirty="0"/>
              <a:t> résultats par page maximum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A84A4D5-67A9-FA50-234D-383BA47B405C}"/>
              </a:ext>
            </a:extLst>
          </p:cNvPr>
          <p:cNvSpPr/>
          <p:nvPr/>
        </p:nvSpPr>
        <p:spPr>
          <a:xfrm>
            <a:off x="1930627" y="3150720"/>
            <a:ext cx="1008668" cy="37235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961067E9-8CB6-7625-4899-118151F8377F}"/>
              </a:ext>
            </a:extLst>
          </p:cNvPr>
          <p:cNvSpPr/>
          <p:nvPr/>
        </p:nvSpPr>
        <p:spPr>
          <a:xfrm>
            <a:off x="1930627" y="3608981"/>
            <a:ext cx="1008668" cy="372359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VERBE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F04393E-63C6-CB90-3F6B-943A7B473E9A}"/>
              </a:ext>
            </a:extLst>
          </p:cNvPr>
          <p:cNvSpPr/>
          <p:nvPr/>
        </p:nvSpPr>
        <p:spPr>
          <a:xfrm>
            <a:off x="3031010" y="3150720"/>
            <a:ext cx="1983161" cy="372359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ADJECTIF QUALIFICATIF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B0A878F-7A69-9E43-0A13-910D59EB23E3}"/>
              </a:ext>
            </a:extLst>
          </p:cNvPr>
          <p:cNvSpPr/>
          <p:nvPr/>
        </p:nvSpPr>
        <p:spPr>
          <a:xfrm>
            <a:off x="3046527" y="3608981"/>
            <a:ext cx="1983161" cy="372359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MOT INVARIABLE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EXPRESSION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755B564-201B-9157-C75F-F6D5A3D1DFB3}"/>
              </a:ext>
            </a:extLst>
          </p:cNvPr>
          <p:cNvSpPr/>
          <p:nvPr/>
        </p:nvSpPr>
        <p:spPr>
          <a:xfrm>
            <a:off x="8467149" y="3121546"/>
            <a:ext cx="1008668" cy="37235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83EE6A03-1A3B-0FA7-8850-6165232ED42D}"/>
              </a:ext>
            </a:extLst>
          </p:cNvPr>
          <p:cNvSpPr/>
          <p:nvPr/>
        </p:nvSpPr>
        <p:spPr>
          <a:xfrm>
            <a:off x="8467149" y="3579807"/>
            <a:ext cx="1008668" cy="372359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VERBE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AF5C9883-5A34-660C-5078-AB71119CA0CC}"/>
              </a:ext>
            </a:extLst>
          </p:cNvPr>
          <p:cNvSpPr/>
          <p:nvPr/>
        </p:nvSpPr>
        <p:spPr>
          <a:xfrm>
            <a:off x="9567532" y="3121546"/>
            <a:ext cx="1983161" cy="372359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ADJECTIF QUALIFICATIF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99F2E12F-F09F-5463-E2DD-356362A62A81}"/>
              </a:ext>
            </a:extLst>
          </p:cNvPr>
          <p:cNvSpPr/>
          <p:nvPr/>
        </p:nvSpPr>
        <p:spPr>
          <a:xfrm>
            <a:off x="9583049" y="3579807"/>
            <a:ext cx="1983161" cy="372359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MOT INVARIABLE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EXPRESSION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2F21100-6BAB-3213-AE2D-983EC5373E36}"/>
              </a:ext>
            </a:extLst>
          </p:cNvPr>
          <p:cNvSpPr txBox="1"/>
          <p:nvPr/>
        </p:nvSpPr>
        <p:spPr>
          <a:xfrm>
            <a:off x="4506012" y="4864408"/>
            <a:ext cx="351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DEUX CLAVIERS MÉTALO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3C5F134-F868-0FBA-7B02-BFB4CF4FEFB5}"/>
              </a:ext>
            </a:extLst>
          </p:cNvPr>
          <p:cNvSpPr/>
          <p:nvPr/>
        </p:nvSpPr>
        <p:spPr>
          <a:xfrm>
            <a:off x="389640" y="4200661"/>
            <a:ext cx="11412718" cy="1696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AA1C019-A66F-8CB3-0098-9E74AFE3052B}"/>
              </a:ext>
            </a:extLst>
          </p:cNvPr>
          <p:cNvSpPr txBox="1"/>
          <p:nvPr/>
        </p:nvSpPr>
        <p:spPr>
          <a:xfrm>
            <a:off x="1003349" y="4425836"/>
            <a:ext cx="332530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/>
              <a:t>CONJUGUEUR</a:t>
            </a:r>
          </a:p>
          <a:p>
            <a:pPr algn="ctr"/>
            <a:r>
              <a:rPr lang="fr-FR" dirty="0"/>
              <a:t>3 000 verbes</a:t>
            </a:r>
            <a:r>
              <a:rPr lang="fr-FR" sz="1800" dirty="0"/>
              <a:t> </a:t>
            </a:r>
          </a:p>
          <a:p>
            <a:pPr algn="ctr"/>
            <a:endParaRPr lang="fr-FR" sz="1800" dirty="0"/>
          </a:p>
          <a:p>
            <a:pPr algn="ctr"/>
            <a:r>
              <a:rPr lang="fr-FR" sz="1800" dirty="0"/>
              <a:t>Présent</a:t>
            </a:r>
          </a:p>
          <a:p>
            <a:pPr algn="ctr"/>
            <a:endParaRPr lang="fr-FR" sz="1800" dirty="0"/>
          </a:p>
          <a:p>
            <a:pPr algn="ctr"/>
            <a:endParaRPr lang="fr-FR" sz="1800" dirty="0"/>
          </a:p>
          <a:p>
            <a:endParaRPr lang="fr-FR" dirty="0"/>
          </a:p>
          <a:p>
            <a:endParaRPr lang="fr-FR" sz="1800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B114162F-7799-7BC1-B6B5-70A0F22D6C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9189" y="4238216"/>
            <a:ext cx="2470429" cy="1637111"/>
          </a:xfrm>
          <a:prstGeom prst="rect">
            <a:avLst/>
          </a:prstGeom>
        </p:spPr>
      </p:pic>
      <p:sp>
        <p:nvSpPr>
          <p:cNvPr id="41" name="ZoneTexte 40">
            <a:extLst>
              <a:ext uri="{FF2B5EF4-FFF2-40B4-BE49-F238E27FC236}">
                <a16:creationId xmlns:a16="http://schemas.microsoft.com/office/drawing/2014/main" id="{FA20E9D6-17D8-72B5-1F34-B38DE8E6CF74}"/>
              </a:ext>
            </a:extLst>
          </p:cNvPr>
          <p:cNvSpPr txBox="1"/>
          <p:nvPr/>
        </p:nvSpPr>
        <p:spPr>
          <a:xfrm>
            <a:off x="7862083" y="4331333"/>
            <a:ext cx="33253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dirty="0"/>
              <a:t>CONJUGUEUR </a:t>
            </a:r>
          </a:p>
          <a:p>
            <a:pPr algn="ctr"/>
            <a:r>
              <a:rPr lang="fr-FR" sz="1800" dirty="0"/>
              <a:t>3 000 verbes</a:t>
            </a:r>
          </a:p>
          <a:p>
            <a:pPr algn="ctr"/>
            <a:endParaRPr lang="fr-FR" sz="1800" dirty="0"/>
          </a:p>
          <a:p>
            <a:pPr algn="ctr"/>
            <a:r>
              <a:rPr lang="fr-FR" sz="1800" dirty="0"/>
              <a:t>Temps ajoutés par l’enseignant (personnalisation)</a:t>
            </a:r>
          </a:p>
          <a:p>
            <a:pPr algn="ctr"/>
            <a:endParaRPr lang="fr-FR" sz="1800" dirty="0"/>
          </a:p>
          <a:p>
            <a:pPr algn="ctr"/>
            <a:endParaRPr lang="fr-FR" sz="1800" dirty="0"/>
          </a:p>
          <a:p>
            <a:endParaRPr lang="fr-FR" dirty="0"/>
          </a:p>
          <a:p>
            <a:endParaRPr lang="fr-FR" sz="1800" dirty="0"/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6CF3631C-8B70-B36E-C937-A1650CE5923A}"/>
              </a:ext>
            </a:extLst>
          </p:cNvPr>
          <p:cNvSpPr/>
          <p:nvPr/>
        </p:nvSpPr>
        <p:spPr>
          <a:xfrm>
            <a:off x="631596" y="3128855"/>
            <a:ext cx="1237155" cy="83062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Balises par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couleur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BA53897-76A8-10B5-C28D-EC945EAD8660}"/>
              </a:ext>
            </a:extLst>
          </p:cNvPr>
          <p:cNvSpPr/>
          <p:nvPr/>
        </p:nvSpPr>
        <p:spPr>
          <a:xfrm>
            <a:off x="7138279" y="3107769"/>
            <a:ext cx="1237155" cy="83062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Balises par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couleur</a:t>
            </a:r>
          </a:p>
        </p:txBody>
      </p:sp>
      <p:sp>
        <p:nvSpPr>
          <p:cNvPr id="28" name="Espace réservé du pied de page 4">
            <a:extLst>
              <a:ext uri="{FF2B5EF4-FFF2-40B4-BE49-F238E27FC236}">
                <a16:creationId xmlns:a16="http://schemas.microsoft.com/office/drawing/2014/main" id="{F480C929-B624-4CB9-A737-F04087CE9567}"/>
              </a:ext>
            </a:extLst>
          </p:cNvPr>
          <p:cNvSpPr txBox="1">
            <a:spLocks/>
          </p:cNvSpPr>
          <p:nvPr/>
        </p:nvSpPr>
        <p:spPr>
          <a:xfrm>
            <a:off x="2657605" y="6410434"/>
            <a:ext cx="687678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DRANE Montpellier– Équipe des référents 1er degré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664</Words>
  <Application>Microsoft Office PowerPoint</Application>
  <PresentationFormat>Grand écran</PresentationFormat>
  <Paragraphs>98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Rouvelet Vincent</dc:creator>
  <dc:description/>
  <cp:lastModifiedBy>Rouvelet Vincent</cp:lastModifiedBy>
  <cp:revision>72</cp:revision>
  <dcterms:created xsi:type="dcterms:W3CDTF">2022-02-07T08:41:22Z</dcterms:created>
  <dcterms:modified xsi:type="dcterms:W3CDTF">2022-10-03T09:22:12Z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