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5"/>
  </p:notesMasterIdLst>
  <p:sldIdLst>
    <p:sldId id="256" r:id="rId3"/>
    <p:sldId id="257" r:id="rId4"/>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uvelet Vincent" initials="RV" lastIdx="1" clrIdx="0"/>
  <p:cmAuthor id="1" name="Jean-Michel HUGUES" initials="JMH" lastIdx="2" clrIdx="1">
    <p:extLst>
      <p:ext uri="{19B8F6BF-5375-455C-9EA6-DF929625EA0E}">
        <p15:presenceInfo xmlns:p15="http://schemas.microsoft.com/office/powerpoint/2012/main" userId="Jean-Michel HUGU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314" autoAdjust="0"/>
  </p:normalViewPr>
  <p:slideViewPr>
    <p:cSldViewPr snapToGrid="0">
      <p:cViewPr varScale="1">
        <p:scale>
          <a:sx n="74" d="100"/>
          <a:sy n="74" d="100"/>
        </p:scale>
        <p:origin x="114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5AE0E4D-DC27-4EF9-AE9C-677AC8ECA424}" type="datetimeFigureOut">
              <a:rPr lang="fr-FR" smtClean="0"/>
              <a:t>03/10/2022</a:t>
            </a:fld>
            <a:endParaRPr lang="fr-FR"/>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768E68BA-6F5E-4077-A12E-F8CBC130C1D4}" type="slidenum">
              <a:rPr lang="fr-FR" smtClean="0"/>
              <a:t>‹N°›</a:t>
            </a:fld>
            <a:endParaRPr lang="fr-FR"/>
          </a:p>
        </p:txBody>
      </p:sp>
    </p:spTree>
    <p:extLst>
      <p:ext uri="{BB962C8B-B14F-4D97-AF65-F5344CB8AC3E}">
        <p14:creationId xmlns:p14="http://schemas.microsoft.com/office/powerpoint/2010/main" val="2253215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8E68BA-6F5E-4077-A12E-F8CBC130C1D4}" type="slidenum">
              <a:rPr lang="fr-FR" smtClean="0"/>
              <a:t>1</a:t>
            </a:fld>
            <a:endParaRPr lang="fr-FR"/>
          </a:p>
        </p:txBody>
      </p:sp>
    </p:spTree>
    <p:extLst>
      <p:ext uri="{BB962C8B-B14F-4D97-AF65-F5344CB8AC3E}">
        <p14:creationId xmlns:p14="http://schemas.microsoft.com/office/powerpoint/2010/main" val="1022601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Accompagnement pour les formateurs / Mise en activité des enseignants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1 - Installer DICOM et les voix de synthèse sur plusieurs  PC .</a:t>
            </a:r>
          </a:p>
          <a:p>
            <a:r>
              <a:rPr lang="fr-FR" dirty="0"/>
              <a:t>2 – Laisser découvrir librement le logiciel aux enseignants.</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Une vidéo (sans commentaire) est aussi disponible à cette adresse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https://video.crdp.ac-versailles.fr/scolawebtv/2/9/8/36298.mp4</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768E68BA-6F5E-4077-A12E-F8CBC130C1D4}" type="slidenum">
              <a:rPr lang="fr-FR" smtClean="0"/>
              <a:t>2</a:t>
            </a:fld>
            <a:endParaRPr lang="fr-FR"/>
          </a:p>
        </p:txBody>
      </p:sp>
    </p:spTree>
    <p:extLst>
      <p:ext uri="{BB962C8B-B14F-4D97-AF65-F5344CB8AC3E}">
        <p14:creationId xmlns:p14="http://schemas.microsoft.com/office/powerpoint/2010/main" val="2646451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fr-FR" sz="6000" b="0" strike="noStrike" spc="-1">
                <a:solidFill>
                  <a:srgbClr val="000000"/>
                </a:solidFill>
                <a:latin typeface="Calibri Light"/>
              </a:rPr>
              <a:t>Modifiez le style du titre</a:t>
            </a:r>
            <a:endParaRPr lang="fr-F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36619498-D559-47A8-8436-A221B8F1123E}" type="datetime1">
              <a:rPr lang="fr-FR" sz="1200" b="0" strike="noStrike" spc="-1">
                <a:solidFill>
                  <a:srgbClr val="8B8B8B"/>
                </a:solidFill>
                <a:latin typeface="Calibri"/>
              </a:rPr>
              <a:t>03/10/2022</a:t>
            </a:fld>
            <a:endParaRPr lang="fr-F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3D3BBA98-6F00-4610-9F50-E95FB1D616CA}" type="slidenum">
              <a:rPr lang="fr-FR" sz="1200" b="0" strike="noStrike" spc="-1">
                <a:solidFill>
                  <a:srgbClr val="8B8B8B"/>
                </a:solidFill>
                <a:latin typeface="Calibri"/>
              </a:rPr>
              <a:t>‹N°›</a:t>
            </a:fld>
            <a:endParaRPr lang="fr-F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Calibri"/>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Calibri"/>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Calibri"/>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Calibri"/>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Calibri"/>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Calibri"/>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fr-FR" sz="2800" b="0" strike="noStrike" spc="-1">
                <a:solidFill>
                  <a:srgbClr val="000000"/>
                </a:solidFill>
                <a:latin typeface="Calibri"/>
              </a:rPr>
              <a:t>Modifier les styles du texte du masque</a:t>
            </a:r>
          </a:p>
          <a:p>
            <a:pPr marL="685800" lvl="1" indent="-228240">
              <a:lnSpc>
                <a:spcPct val="9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240">
              <a:lnSpc>
                <a:spcPct val="9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240">
              <a:lnSpc>
                <a:spcPct val="9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240">
              <a:lnSpc>
                <a:spcPct val="9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43"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fld id="{03B7F660-5A3D-403C-BE08-123EAE604C57}" type="datetime1">
              <a:rPr lang="fr-FR" sz="1200" b="0" strike="noStrike" spc="-1">
                <a:solidFill>
                  <a:srgbClr val="8B8B8B"/>
                </a:solidFill>
                <a:latin typeface="Calibri"/>
              </a:rPr>
              <a:t>03/10/2022</a:t>
            </a:fld>
            <a:endParaRPr lang="fr-FR"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93B61293-1B64-422C-86CC-0012FBDFA782}" type="slidenum">
              <a:rPr lang="fr-FR" sz="1200" b="0" strike="noStrike" spc="-1">
                <a:solidFill>
                  <a:srgbClr val="8B8B8B"/>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jpeg"/><Relationship Id="rId3" Type="http://schemas.openxmlformats.org/officeDocument/2006/relationships/hyperlink" Target="https://www.icomprovence.net/ressources-developpement-logiciels-dicom-marseille-21.html" TargetMode="External"/><Relationship Id="rId7" Type="http://schemas.openxmlformats.org/officeDocument/2006/relationships/image" Target="../media/image3.jpeg"/><Relationship Id="rId12"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hyperlink" Target="https://www.ac-montpellier.fr/ressources-numeriques-pour-les-formateurs-du-1er-degre-124832" TargetMode="External"/><Relationship Id="rId5" Type="http://schemas.openxmlformats.org/officeDocument/2006/relationships/image" Target="../media/image1.jpeg"/><Relationship Id="rId1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hyperlink" Target="https://pedagogie.ac-orleans-tours.fr/lettres/enseigner_et_evaluer/eleves_a_besoins_particuliers/utiliser_un_dictionnaire_predictif_pour_faciliter_lecriture/" TargetMode="External"/><Relationship Id="rId9" Type="http://schemas.openxmlformats.org/officeDocument/2006/relationships/image" Target="../media/image5.png"/><Relationship Id="rId1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8559720" y="284760"/>
            <a:ext cx="3362760" cy="1755055"/>
          </a:xfrm>
          <a:prstGeom prst="rect">
            <a:avLst/>
          </a:prstGeom>
          <a:noFill/>
          <a:ln w="31680">
            <a:solidFill>
              <a:srgbClr val="2F5597"/>
            </a:solidFill>
            <a:round/>
          </a:ln>
        </p:spPr>
        <p:txBody>
          <a:bodyPr>
            <a:normAutofit/>
          </a:bodyPr>
          <a:lstStyle/>
          <a:p>
            <a:pPr>
              <a:lnSpc>
                <a:spcPct val="90000"/>
              </a:lnSpc>
              <a:spcBef>
                <a:spcPts val="1001"/>
              </a:spcBef>
              <a:tabLst>
                <a:tab pos="0" algn="l"/>
              </a:tabLst>
            </a:pPr>
            <a:endParaRPr lang="fr-FR" sz="200" b="1" strike="noStrike" spc="-1" dirty="0">
              <a:solidFill>
                <a:srgbClr val="000000"/>
              </a:solidFill>
              <a:latin typeface="Arial"/>
            </a:endParaRPr>
          </a:p>
          <a:p>
            <a:pPr>
              <a:lnSpc>
                <a:spcPct val="90000"/>
              </a:lnSpc>
              <a:spcBef>
                <a:spcPts val="1001"/>
              </a:spcBef>
              <a:tabLst>
                <a:tab pos="0" algn="l"/>
              </a:tabLst>
            </a:pPr>
            <a:r>
              <a:rPr lang="fr-FR" sz="1200" b="1" strike="noStrike" spc="-1" dirty="0">
                <a:solidFill>
                  <a:srgbClr val="000000"/>
                </a:solidFill>
                <a:latin typeface="Arial"/>
              </a:rPr>
              <a:t>Domaine : </a:t>
            </a:r>
            <a:r>
              <a:rPr lang="fr-FR" sz="1200" strike="noStrike" spc="-1" dirty="0">
                <a:solidFill>
                  <a:srgbClr val="000000"/>
                </a:solidFill>
                <a:latin typeface="Arial"/>
              </a:rPr>
              <a:t>Français (ou LVE) – outil d’aide à l’écriture pour les élèves à BEP</a:t>
            </a:r>
            <a:endParaRPr lang="fr-FR" sz="1200" strike="noStrike" spc="-1" dirty="0">
              <a:latin typeface="Arial"/>
            </a:endParaRPr>
          </a:p>
          <a:p>
            <a:pPr>
              <a:lnSpc>
                <a:spcPct val="90000"/>
              </a:lnSpc>
              <a:spcBef>
                <a:spcPts val="1001"/>
              </a:spcBef>
              <a:tabLst>
                <a:tab pos="0" algn="l"/>
              </a:tabLst>
            </a:pPr>
            <a:r>
              <a:rPr lang="fr-FR" sz="1200" b="1" strike="noStrike" spc="-1" dirty="0">
                <a:solidFill>
                  <a:srgbClr val="000000"/>
                </a:solidFill>
                <a:latin typeface="Arial"/>
              </a:rPr>
              <a:t>Niveau : </a:t>
            </a:r>
            <a:r>
              <a:rPr lang="fr-FR" sz="1200" strike="noStrike" spc="-1" dirty="0">
                <a:solidFill>
                  <a:srgbClr val="000000"/>
                </a:solidFill>
                <a:latin typeface="Arial"/>
              </a:rPr>
              <a:t>C2 – C3</a:t>
            </a:r>
          </a:p>
          <a:p>
            <a:pPr>
              <a:lnSpc>
                <a:spcPct val="90000"/>
              </a:lnSpc>
              <a:spcBef>
                <a:spcPts val="1001"/>
              </a:spcBef>
              <a:tabLst>
                <a:tab pos="0" algn="l"/>
              </a:tabLst>
            </a:pPr>
            <a:r>
              <a:rPr lang="fr-FR" sz="1200" b="1" strike="noStrike" spc="-1" dirty="0">
                <a:solidFill>
                  <a:srgbClr val="000000"/>
                </a:solidFill>
                <a:latin typeface="Arial"/>
              </a:rPr>
              <a:t>Facilité d’appropriation : </a:t>
            </a:r>
            <a:r>
              <a:rPr lang="fr-FR" sz="1200" strike="noStrike" spc="-1" dirty="0">
                <a:solidFill>
                  <a:srgbClr val="000000"/>
                </a:solidFill>
                <a:latin typeface="Arial"/>
              </a:rPr>
              <a:t>Facile</a:t>
            </a:r>
            <a:endParaRPr lang="fr-FR" sz="1200" strike="noStrike" spc="-1" dirty="0">
              <a:latin typeface="Arial"/>
            </a:endParaRPr>
          </a:p>
          <a:p>
            <a:pPr>
              <a:lnSpc>
                <a:spcPct val="90000"/>
              </a:lnSpc>
              <a:spcBef>
                <a:spcPts val="1001"/>
              </a:spcBef>
              <a:tabLst>
                <a:tab pos="0" algn="l"/>
              </a:tabLst>
            </a:pPr>
            <a:r>
              <a:rPr lang="fr-FR" sz="1200" b="1" strike="noStrike" spc="-1" dirty="0">
                <a:solidFill>
                  <a:srgbClr val="000000"/>
                </a:solidFill>
                <a:latin typeface="Arial"/>
              </a:rPr>
              <a:t>Matériel nécessaire : </a:t>
            </a:r>
            <a:r>
              <a:rPr lang="fr-FR" sz="1200" strike="noStrike" spc="-1" dirty="0">
                <a:solidFill>
                  <a:srgbClr val="000000"/>
                </a:solidFill>
                <a:latin typeface="Arial"/>
              </a:rPr>
              <a:t>Ordinateur sous </a:t>
            </a:r>
            <a:r>
              <a:rPr lang="fr-FR" sz="1200" strike="noStrike" spc="-1" dirty="0" err="1">
                <a:solidFill>
                  <a:srgbClr val="000000"/>
                </a:solidFill>
                <a:latin typeface="Arial"/>
              </a:rPr>
              <a:t>windows</a:t>
            </a:r>
            <a:endParaRPr lang="fr-FR" sz="1200" strike="noStrike" spc="-1" dirty="0">
              <a:latin typeface="Arial"/>
            </a:endParaRPr>
          </a:p>
        </p:txBody>
      </p:sp>
      <p:sp>
        <p:nvSpPr>
          <p:cNvPr id="84" name="CustomShape 2"/>
          <p:cNvSpPr/>
          <p:nvPr/>
        </p:nvSpPr>
        <p:spPr>
          <a:xfrm>
            <a:off x="528120" y="1510200"/>
            <a:ext cx="7900920" cy="829543"/>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0" strike="noStrike" spc="-1" dirty="0">
                <a:latin typeface="Arial"/>
              </a:rPr>
              <a:t>DICOM est un logiciel de </a:t>
            </a:r>
            <a:r>
              <a:rPr lang="fr-FR" sz="1200" b="1" strike="noStrike" spc="-1" dirty="0">
                <a:latin typeface="Arial"/>
              </a:rPr>
              <a:t>prédiction de mots </a:t>
            </a:r>
            <a:r>
              <a:rPr lang="fr-FR" sz="1200" dirty="0"/>
              <a:t>pour aider à la saisie dans un traitement de texte ou tout autres logiciels où l’élève peut être amené à écrire au clavier. </a:t>
            </a:r>
          </a:p>
          <a:p>
            <a:pPr>
              <a:lnSpc>
                <a:spcPct val="100000"/>
              </a:lnSpc>
            </a:pPr>
            <a:r>
              <a:rPr lang="fr-FR" sz="1200" dirty="0"/>
              <a:t>Lors du début de la frappe d’un mot, une liste est proposée à l’élève dans laquelle </a:t>
            </a:r>
            <a:r>
              <a:rPr lang="fr-FR" sz="1200" b="1" dirty="0"/>
              <a:t>il choisit le mot convenable</a:t>
            </a:r>
            <a:r>
              <a:rPr lang="fr-FR" sz="1200" dirty="0"/>
              <a:t>.</a:t>
            </a:r>
          </a:p>
          <a:p>
            <a:pPr>
              <a:lnSpc>
                <a:spcPct val="100000"/>
              </a:lnSpc>
            </a:pPr>
            <a:r>
              <a:rPr lang="fr-FR" sz="1200" dirty="0"/>
              <a:t>Au besoin, il a la possibilité </a:t>
            </a:r>
            <a:r>
              <a:rPr lang="fr-FR" sz="1200" b="1" dirty="0"/>
              <a:t>d’écouter</a:t>
            </a:r>
            <a:r>
              <a:rPr lang="fr-FR" sz="1200" dirty="0"/>
              <a:t> chacun des mots proposés (voix de synthèse).</a:t>
            </a:r>
            <a:endParaRPr lang="fr-FR" sz="1200" b="0" strike="noStrike" spc="-1" dirty="0">
              <a:latin typeface="Arial"/>
            </a:endParaRPr>
          </a:p>
        </p:txBody>
      </p:sp>
      <p:sp>
        <p:nvSpPr>
          <p:cNvPr id="85" name="CustomShape 3"/>
          <p:cNvSpPr/>
          <p:nvPr/>
        </p:nvSpPr>
        <p:spPr>
          <a:xfrm>
            <a:off x="1117440" y="2621520"/>
            <a:ext cx="10658520" cy="323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1" strike="noStrike" spc="-1" dirty="0">
                <a:solidFill>
                  <a:srgbClr val="000000"/>
                </a:solidFill>
                <a:latin typeface="Arial"/>
              </a:rPr>
              <a:t>Intérêt pédagogique</a:t>
            </a:r>
            <a:r>
              <a:rPr lang="fr-FR" sz="1200" b="0" strike="noStrike" spc="-1" dirty="0">
                <a:solidFill>
                  <a:srgbClr val="000000"/>
                </a:solidFill>
                <a:latin typeface="Arial"/>
              </a:rPr>
              <a:t> : Même si on peut envisager l’utilisation de DICOM pour l’ensemble d’une classe, ce logiciel est avant tout une aide efficace pour certains élèves ayant de grosses difficultés orthographiques ou un profil dyslexique. Lors de productions écrites, en utilisant DICOM, les élèves peuvent écrire des textes plus longs, mieux respecter les normes orthographiques, se rassurer, se relire plus facilement.</a:t>
            </a: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Du côté de l’enseignant : </a:t>
            </a:r>
            <a:r>
              <a:rPr lang="fr-FR" sz="1200" strike="noStrike" spc="-1" dirty="0">
                <a:solidFill>
                  <a:srgbClr val="000000"/>
                </a:solidFill>
                <a:latin typeface="Arial"/>
              </a:rPr>
              <a:t>Permet à l’enseignant, dans le cadre d’une classe où certains élèves à BEP en auraient besoin (DYS, …), d’aider à palier cette déficience, de rendre l’élève plus autonome, de lui permettre petit à petit de mémoriser l’écriture exacte d’un mot.</a:t>
            </a:r>
            <a:endParaRPr lang="fr-FR" sz="1200" b="1" strike="noStrike" spc="-1" dirty="0">
              <a:solidFill>
                <a:srgbClr val="000000"/>
              </a:solidFill>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tutoriels de prise en main</a:t>
            </a:r>
            <a:r>
              <a:rPr lang="fr-FR" sz="1200" b="0" strike="noStrike" spc="-1" dirty="0">
                <a:solidFill>
                  <a:srgbClr val="000000"/>
                </a:solidFill>
                <a:latin typeface="Arial"/>
              </a:rPr>
              <a:t> : </a:t>
            </a:r>
            <a:r>
              <a:rPr lang="fr-FR" sz="1200" b="0" strike="noStrike" spc="-1" dirty="0">
                <a:solidFill>
                  <a:srgbClr val="000000"/>
                </a:solidFill>
                <a:latin typeface="Arial"/>
                <a:hlinkClick r:id="rId3"/>
              </a:rPr>
              <a:t>Manuels Dicom sur cette page</a:t>
            </a:r>
            <a:r>
              <a:rPr lang="fr-FR" sz="1200" b="0" strike="noStrike" spc="-1" dirty="0">
                <a:solidFill>
                  <a:srgbClr val="000000"/>
                </a:solidFill>
                <a:latin typeface="Arial"/>
              </a:rPr>
              <a:t>.</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points forts</a:t>
            </a:r>
            <a:r>
              <a:rPr lang="fr-FR" sz="1200" b="0" strike="noStrike" spc="-1" dirty="0">
                <a:solidFill>
                  <a:srgbClr val="000000"/>
                </a:solidFill>
                <a:latin typeface="Arial"/>
              </a:rPr>
              <a:t> : Oralisation des mots suggérés – Possibilité d’ajouter des mots dans le répertoire ou de changer le dictionnaire des mots utilisés par le logiciel. Utilisation possible aussi en LVE (Anglais, …)</a:t>
            </a:r>
          </a:p>
          <a:p>
            <a:pPr>
              <a:lnSpc>
                <a:spcPct val="100000"/>
              </a:lnSpc>
            </a:pPr>
            <a:endParaRPr lang="fr-FR" sz="1200" spc="-1" dirty="0">
              <a:solidFill>
                <a:srgbClr val="000000"/>
              </a:solidFill>
              <a:latin typeface="Arial"/>
            </a:endParaRPr>
          </a:p>
          <a:p>
            <a:pPr>
              <a:lnSpc>
                <a:spcPct val="100000"/>
              </a:lnSpc>
            </a:pPr>
            <a:endParaRPr lang="fr-FR" sz="1200" b="1" strike="noStrike" spc="-1" dirty="0">
              <a:solidFill>
                <a:srgbClr val="000000"/>
              </a:solidFill>
              <a:latin typeface="Arial"/>
            </a:endParaRPr>
          </a:p>
          <a:p>
            <a:pPr>
              <a:lnSpc>
                <a:spcPct val="100000"/>
              </a:lnSpc>
            </a:pPr>
            <a:r>
              <a:rPr lang="fr-FR" sz="1200" b="1" strike="noStrike" spc="-1" dirty="0">
                <a:solidFill>
                  <a:srgbClr val="000000"/>
                </a:solidFill>
                <a:latin typeface="Arial"/>
              </a:rPr>
              <a:t>Liens utiles : </a:t>
            </a:r>
            <a:r>
              <a:rPr lang="fr-FR" sz="1200" strike="noStrike" spc="-1" dirty="0">
                <a:solidFill>
                  <a:srgbClr val="000000"/>
                </a:solidFill>
                <a:latin typeface="Arial"/>
              </a:rPr>
              <a:t>Vous trouverez </a:t>
            </a:r>
            <a:r>
              <a:rPr lang="fr-FR" sz="1200" strike="noStrike" spc="-1" dirty="0">
                <a:solidFill>
                  <a:srgbClr val="000000"/>
                </a:solidFill>
                <a:latin typeface="Arial"/>
                <a:hlinkClick r:id="rId3"/>
              </a:rPr>
              <a:t>sur le site d'ICOM </a:t>
            </a:r>
            <a:r>
              <a:rPr lang="fr-FR" sz="1200" strike="noStrike" spc="-1" dirty="0" err="1">
                <a:solidFill>
                  <a:srgbClr val="000000"/>
                </a:solidFill>
                <a:latin typeface="Arial"/>
                <a:hlinkClick r:id="rId3"/>
              </a:rPr>
              <a:t>provence</a:t>
            </a:r>
            <a:r>
              <a:rPr lang="fr-FR" sz="1200" strike="noStrike" spc="-1" dirty="0">
                <a:solidFill>
                  <a:srgbClr val="000000"/>
                </a:solidFill>
                <a:latin typeface="Arial"/>
              </a:rPr>
              <a:t> les liens de téléchargement ainsi que les voix nécessaires au bon fonctionnement du logiciel.</a:t>
            </a:r>
          </a:p>
          <a:p>
            <a:pPr>
              <a:lnSpc>
                <a:spcPct val="100000"/>
              </a:lnSpc>
            </a:pPr>
            <a:endParaRPr lang="fr-FR" sz="1200" strike="noStrike" spc="-1" dirty="0">
              <a:solidFill>
                <a:srgbClr val="000000"/>
              </a:solidFill>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Exemple de scénario pédagogique </a:t>
            </a:r>
            <a:r>
              <a:rPr lang="fr-FR" sz="1200" strike="noStrike" spc="-1" dirty="0">
                <a:solidFill>
                  <a:srgbClr val="000000"/>
                </a:solidFill>
                <a:latin typeface="Arial"/>
              </a:rPr>
              <a:t>: </a:t>
            </a:r>
            <a:r>
              <a:rPr lang="fr-FR" sz="1200" strike="noStrike" spc="-1" dirty="0">
                <a:solidFill>
                  <a:srgbClr val="000000"/>
                </a:solidFill>
                <a:latin typeface="Arial"/>
                <a:hlinkClick r:id="rId4"/>
              </a:rPr>
              <a:t>voir cette proposition sur le site de l’académie Orléans-Tours</a:t>
            </a:r>
            <a:r>
              <a:rPr lang="fr-FR" sz="1200" b="1" strike="noStrike" spc="-1" dirty="0">
                <a:solidFill>
                  <a:srgbClr val="000000"/>
                </a:solidFill>
                <a:latin typeface="Arial"/>
              </a:rPr>
              <a:t>. </a:t>
            </a:r>
            <a:endParaRPr lang="fr-FR" sz="1200" b="0" strike="noStrike" spc="-1" dirty="0">
              <a:latin typeface="Arial"/>
            </a:endParaRPr>
          </a:p>
        </p:txBody>
      </p:sp>
      <p:pic>
        <p:nvPicPr>
          <p:cNvPr id="86" name="Image 14"/>
          <p:cNvPicPr/>
          <p:nvPr/>
        </p:nvPicPr>
        <p:blipFill>
          <a:blip r:embed="rId5"/>
          <a:stretch/>
        </p:blipFill>
        <p:spPr>
          <a:xfrm>
            <a:off x="506160" y="2630880"/>
            <a:ext cx="551520" cy="551520"/>
          </a:xfrm>
          <a:prstGeom prst="rect">
            <a:avLst/>
          </a:prstGeom>
          <a:ln w="0">
            <a:noFill/>
          </a:ln>
        </p:spPr>
      </p:pic>
      <p:pic>
        <p:nvPicPr>
          <p:cNvPr id="87" name="Image 18"/>
          <p:cNvPicPr/>
          <p:nvPr/>
        </p:nvPicPr>
        <p:blipFill>
          <a:blip r:embed="rId6"/>
          <a:stretch/>
        </p:blipFill>
        <p:spPr>
          <a:xfrm>
            <a:off x="506160" y="4318200"/>
            <a:ext cx="507600" cy="507600"/>
          </a:xfrm>
          <a:prstGeom prst="rect">
            <a:avLst/>
          </a:prstGeom>
          <a:ln w="0">
            <a:noFill/>
          </a:ln>
        </p:spPr>
      </p:pic>
      <p:pic>
        <p:nvPicPr>
          <p:cNvPr id="88" name="Image 26"/>
          <p:cNvPicPr/>
          <p:nvPr/>
        </p:nvPicPr>
        <p:blipFill>
          <a:blip r:embed="rId7"/>
          <a:stretch/>
        </p:blipFill>
        <p:spPr>
          <a:xfrm>
            <a:off x="477360" y="4851720"/>
            <a:ext cx="507600" cy="507600"/>
          </a:xfrm>
          <a:prstGeom prst="rect">
            <a:avLst/>
          </a:prstGeom>
          <a:ln w="0">
            <a:noFill/>
          </a:ln>
        </p:spPr>
      </p:pic>
      <p:pic>
        <p:nvPicPr>
          <p:cNvPr id="89" name="Image 28"/>
          <p:cNvPicPr/>
          <p:nvPr/>
        </p:nvPicPr>
        <p:blipFill>
          <a:blip r:embed="rId8"/>
          <a:stretch/>
        </p:blipFill>
        <p:spPr>
          <a:xfrm>
            <a:off x="477360" y="5428800"/>
            <a:ext cx="558720" cy="551520"/>
          </a:xfrm>
          <a:prstGeom prst="rect">
            <a:avLst/>
          </a:prstGeom>
          <a:ln w="0">
            <a:noFill/>
          </a:ln>
        </p:spPr>
      </p:pic>
      <p:pic>
        <p:nvPicPr>
          <p:cNvPr id="91" name="Image 7"/>
          <p:cNvPicPr/>
          <p:nvPr/>
        </p:nvPicPr>
        <p:blipFill>
          <a:blip r:embed="rId9"/>
          <a:stretch/>
        </p:blipFill>
        <p:spPr>
          <a:xfrm>
            <a:off x="10862280" y="6324480"/>
            <a:ext cx="1060200" cy="409680"/>
          </a:xfrm>
          <a:prstGeom prst="rect">
            <a:avLst/>
          </a:prstGeom>
          <a:ln w="0">
            <a:noFill/>
          </a:ln>
        </p:spPr>
      </p:pic>
      <p:pic>
        <p:nvPicPr>
          <p:cNvPr id="92" name="Image 9"/>
          <p:cNvPicPr/>
          <p:nvPr/>
        </p:nvPicPr>
        <p:blipFill>
          <a:blip r:embed="rId10"/>
          <a:stretch/>
        </p:blipFill>
        <p:spPr>
          <a:xfrm>
            <a:off x="477360" y="3798720"/>
            <a:ext cx="613440" cy="536400"/>
          </a:xfrm>
          <a:prstGeom prst="rect">
            <a:avLst/>
          </a:prstGeom>
          <a:ln w="0">
            <a:noFill/>
          </a:ln>
        </p:spPr>
      </p:pic>
      <p:sp>
        <p:nvSpPr>
          <p:cNvPr id="93" name="CustomShape 5"/>
          <p:cNvSpPr/>
          <p:nvPr/>
        </p:nvSpPr>
        <p:spPr>
          <a:xfrm>
            <a:off x="2795400" y="284760"/>
            <a:ext cx="3875760" cy="111060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p:style>
      </p:sp>
      <p:sp>
        <p:nvSpPr>
          <p:cNvPr id="94" name="CustomShape 6"/>
          <p:cNvSpPr/>
          <p:nvPr/>
        </p:nvSpPr>
        <p:spPr>
          <a:xfrm>
            <a:off x="477360" y="6397380"/>
            <a:ext cx="3299400" cy="2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dirty="0">
                <a:solidFill>
                  <a:srgbClr val="00B050"/>
                </a:solidFill>
                <a:latin typeface="Arial"/>
                <a:hlinkClick r:id="rId11"/>
              </a:rPr>
              <a:t>Retrouvez d’autres fiches </a:t>
            </a:r>
            <a:r>
              <a:rPr lang="fr-FR" sz="1100" b="1" strike="noStrike" spc="-1" dirty="0" err="1">
                <a:solidFill>
                  <a:srgbClr val="00B050"/>
                </a:solidFill>
                <a:latin typeface="Arial"/>
                <a:hlinkClick r:id="rId11"/>
              </a:rPr>
              <a:t>Rapid’Num</a:t>
            </a:r>
            <a:endParaRPr lang="fr-FR" sz="1100" b="0" strike="noStrike" spc="-1" dirty="0">
              <a:latin typeface="Arial"/>
            </a:endParaRPr>
          </a:p>
        </p:txBody>
      </p:sp>
      <p:pic>
        <p:nvPicPr>
          <p:cNvPr id="95" name="Image 19"/>
          <p:cNvPicPr/>
          <p:nvPr/>
        </p:nvPicPr>
        <p:blipFill>
          <a:blip r:embed="rId12"/>
          <a:stretch/>
        </p:blipFill>
        <p:spPr>
          <a:xfrm>
            <a:off x="596160" y="3287520"/>
            <a:ext cx="507600" cy="548280"/>
          </a:xfrm>
          <a:prstGeom prst="rect">
            <a:avLst/>
          </a:prstGeom>
          <a:ln w="0">
            <a:noFill/>
          </a:ln>
        </p:spPr>
      </p:pic>
      <p:pic>
        <p:nvPicPr>
          <p:cNvPr id="96" name="Image 5"/>
          <p:cNvPicPr/>
          <p:nvPr/>
        </p:nvPicPr>
        <p:blipFill>
          <a:blip r:embed="rId13"/>
          <a:stretch/>
        </p:blipFill>
        <p:spPr>
          <a:xfrm>
            <a:off x="396000" y="277200"/>
            <a:ext cx="2106720" cy="1134000"/>
          </a:xfrm>
          <a:prstGeom prst="rect">
            <a:avLst/>
          </a:prstGeom>
          <a:ln w="0">
            <a:noFill/>
          </a:ln>
        </p:spPr>
      </p:pic>
      <p:pic>
        <p:nvPicPr>
          <p:cNvPr id="5" name="Image 4">
            <a:extLst>
              <a:ext uri="{FF2B5EF4-FFF2-40B4-BE49-F238E27FC236}">
                <a16:creationId xmlns:a16="http://schemas.microsoft.com/office/drawing/2014/main" id="{FFE89251-D174-943A-B553-063F92E7E5AB}"/>
              </a:ext>
            </a:extLst>
          </p:cNvPr>
          <p:cNvPicPr>
            <a:picLocks noChangeAspect="1"/>
          </p:cNvPicPr>
          <p:nvPr/>
        </p:nvPicPr>
        <p:blipFill>
          <a:blip r:embed="rId14"/>
          <a:stretch>
            <a:fillRect/>
          </a:stretch>
        </p:blipFill>
        <p:spPr>
          <a:xfrm>
            <a:off x="2890713" y="507025"/>
            <a:ext cx="3735778" cy="666069"/>
          </a:xfrm>
          <a:prstGeom prst="rect">
            <a:avLst/>
          </a:prstGeom>
        </p:spPr>
      </p:pic>
      <p:pic>
        <p:nvPicPr>
          <p:cNvPr id="7" name="Image 6">
            <a:extLst>
              <a:ext uri="{FF2B5EF4-FFF2-40B4-BE49-F238E27FC236}">
                <a16:creationId xmlns:a16="http://schemas.microsoft.com/office/drawing/2014/main" id="{E5B650D8-5197-70FC-E7F5-71BDDF99B02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63840" y="251675"/>
            <a:ext cx="1159525" cy="1159525"/>
          </a:xfrm>
          <a:prstGeom prst="rect">
            <a:avLst/>
          </a:prstGeom>
        </p:spPr>
      </p:pic>
      <p:sp>
        <p:nvSpPr>
          <p:cNvPr id="19" name="Espace réservé du pied de page 4">
            <a:extLst>
              <a:ext uri="{FF2B5EF4-FFF2-40B4-BE49-F238E27FC236}">
                <a16:creationId xmlns:a16="http://schemas.microsoft.com/office/drawing/2014/main" id="{045B540D-0EF9-467E-8D15-27282488982E}"/>
              </a:ext>
            </a:extLst>
          </p:cNvPr>
          <p:cNvSpPr txBox="1">
            <a:spLocks/>
          </p:cNvSpPr>
          <p:nvPr/>
        </p:nvSpPr>
        <p:spPr>
          <a:xfrm>
            <a:off x="2657605" y="6410434"/>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age 12"/>
          <p:cNvPicPr/>
          <p:nvPr/>
        </p:nvPicPr>
        <p:blipFill>
          <a:blip r:embed="rId3"/>
          <a:stretch/>
        </p:blipFill>
        <p:spPr>
          <a:xfrm>
            <a:off x="10862280" y="6324480"/>
            <a:ext cx="1060200" cy="409680"/>
          </a:xfrm>
          <a:prstGeom prst="rect">
            <a:avLst/>
          </a:prstGeom>
          <a:ln w="0">
            <a:noFill/>
          </a:ln>
        </p:spPr>
      </p:pic>
      <p:pic>
        <p:nvPicPr>
          <p:cNvPr id="3" name="Image 2">
            <a:extLst>
              <a:ext uri="{FF2B5EF4-FFF2-40B4-BE49-F238E27FC236}">
                <a16:creationId xmlns:a16="http://schemas.microsoft.com/office/drawing/2014/main" id="{6445D5B8-01CB-38B8-8AEE-3E6DF80B9743}"/>
              </a:ext>
            </a:extLst>
          </p:cNvPr>
          <p:cNvPicPr>
            <a:picLocks noChangeAspect="1"/>
          </p:cNvPicPr>
          <p:nvPr/>
        </p:nvPicPr>
        <p:blipFill>
          <a:blip r:embed="rId4"/>
          <a:stretch>
            <a:fillRect/>
          </a:stretch>
        </p:blipFill>
        <p:spPr>
          <a:xfrm>
            <a:off x="8258746" y="1835558"/>
            <a:ext cx="3401907" cy="21375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 4">
            <a:extLst>
              <a:ext uri="{FF2B5EF4-FFF2-40B4-BE49-F238E27FC236}">
                <a16:creationId xmlns:a16="http://schemas.microsoft.com/office/drawing/2014/main" id="{C60CF0FD-0047-BAD2-30BD-4F575CBF990F}"/>
              </a:ext>
            </a:extLst>
          </p:cNvPr>
          <p:cNvPicPr>
            <a:picLocks noChangeAspect="1"/>
          </p:cNvPicPr>
          <p:nvPr/>
        </p:nvPicPr>
        <p:blipFill>
          <a:blip r:embed="rId5"/>
          <a:stretch>
            <a:fillRect/>
          </a:stretch>
        </p:blipFill>
        <p:spPr>
          <a:xfrm>
            <a:off x="534619" y="1835558"/>
            <a:ext cx="3299252" cy="21375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a:extLst>
              <a:ext uri="{FF2B5EF4-FFF2-40B4-BE49-F238E27FC236}">
                <a16:creationId xmlns:a16="http://schemas.microsoft.com/office/drawing/2014/main" id="{9CFF849C-9E8A-32A7-DD4F-651A25BCBBD4}"/>
              </a:ext>
            </a:extLst>
          </p:cNvPr>
          <p:cNvPicPr>
            <a:picLocks noChangeAspect="1"/>
          </p:cNvPicPr>
          <p:nvPr/>
        </p:nvPicPr>
        <p:blipFill>
          <a:blip r:embed="rId6"/>
          <a:stretch>
            <a:fillRect/>
          </a:stretch>
        </p:blipFill>
        <p:spPr>
          <a:xfrm>
            <a:off x="4324530" y="1835558"/>
            <a:ext cx="3457789" cy="21375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ZoneTexte 7">
            <a:extLst>
              <a:ext uri="{FF2B5EF4-FFF2-40B4-BE49-F238E27FC236}">
                <a16:creationId xmlns:a16="http://schemas.microsoft.com/office/drawing/2014/main" id="{0082F42D-1677-7C24-B83E-EBF48CE0E3CA}"/>
              </a:ext>
            </a:extLst>
          </p:cNvPr>
          <p:cNvSpPr txBox="1"/>
          <p:nvPr/>
        </p:nvSpPr>
        <p:spPr>
          <a:xfrm>
            <a:off x="854412" y="549491"/>
            <a:ext cx="10007868" cy="646331"/>
          </a:xfrm>
          <a:prstGeom prst="rect">
            <a:avLst/>
          </a:prstGeom>
          <a:noFill/>
        </p:spPr>
        <p:txBody>
          <a:bodyPr wrap="none" rtlCol="0">
            <a:spAutoFit/>
          </a:bodyPr>
          <a:lstStyle/>
          <a:p>
            <a:r>
              <a:rPr lang="fr-FR" dirty="0">
                <a:solidFill>
                  <a:schemeClr val="accent5">
                    <a:lumMod val="75000"/>
                  </a:schemeClr>
                </a:solidFill>
              </a:rPr>
              <a:t>Au fur et à mesure de la frappe des premières lettres du mot, le tableau de propositions DICOM,</a:t>
            </a:r>
          </a:p>
          <a:p>
            <a:r>
              <a:rPr lang="fr-FR" dirty="0">
                <a:solidFill>
                  <a:schemeClr val="accent5">
                    <a:lumMod val="75000"/>
                  </a:schemeClr>
                </a:solidFill>
              </a:rPr>
              <a:t>en surcouche, affine ses propositions :</a:t>
            </a:r>
          </a:p>
        </p:txBody>
      </p:sp>
      <p:sp>
        <p:nvSpPr>
          <p:cNvPr id="11" name="ZoneTexte 10">
            <a:extLst>
              <a:ext uri="{FF2B5EF4-FFF2-40B4-BE49-F238E27FC236}">
                <a16:creationId xmlns:a16="http://schemas.microsoft.com/office/drawing/2014/main" id="{CB29A857-21C1-A806-CAC1-924F240B61CF}"/>
              </a:ext>
            </a:extLst>
          </p:cNvPr>
          <p:cNvSpPr txBox="1"/>
          <p:nvPr/>
        </p:nvSpPr>
        <p:spPr>
          <a:xfrm>
            <a:off x="2589663" y="4626286"/>
            <a:ext cx="8712642" cy="923330"/>
          </a:xfrm>
          <a:prstGeom prst="rect">
            <a:avLst/>
          </a:prstGeom>
          <a:noFill/>
        </p:spPr>
        <p:txBody>
          <a:bodyPr wrap="none" rtlCol="0">
            <a:spAutoFit/>
          </a:bodyPr>
          <a:lstStyle/>
          <a:p>
            <a:r>
              <a:rPr lang="fr-FR" dirty="0">
                <a:solidFill>
                  <a:schemeClr val="accent5">
                    <a:lumMod val="75000"/>
                  </a:schemeClr>
                </a:solidFill>
              </a:rPr>
              <a:t>Si l’élève passe la souris sur un des mots proposés, une voix de synthèse lit le mot.</a:t>
            </a:r>
          </a:p>
          <a:p>
            <a:r>
              <a:rPr lang="fr-FR" dirty="0">
                <a:solidFill>
                  <a:schemeClr val="accent5">
                    <a:lumMod val="75000"/>
                  </a:schemeClr>
                </a:solidFill>
              </a:rPr>
              <a:t> </a:t>
            </a:r>
          </a:p>
          <a:p>
            <a:r>
              <a:rPr lang="fr-FR" dirty="0">
                <a:solidFill>
                  <a:schemeClr val="accent5">
                    <a:lumMod val="75000"/>
                  </a:schemeClr>
                </a:solidFill>
              </a:rPr>
              <a:t>Quand il a choisi un mot, il clique dessus, le mot est complété dans le texte.</a:t>
            </a:r>
          </a:p>
        </p:txBody>
      </p:sp>
      <p:sp>
        <p:nvSpPr>
          <p:cNvPr id="9" name="Espace réservé du pied de page 4">
            <a:extLst>
              <a:ext uri="{FF2B5EF4-FFF2-40B4-BE49-F238E27FC236}">
                <a16:creationId xmlns:a16="http://schemas.microsoft.com/office/drawing/2014/main" id="{C4C0A31C-A32D-41DE-B148-945416F8EAA2}"/>
              </a:ext>
            </a:extLst>
          </p:cNvPr>
          <p:cNvSpPr txBox="1">
            <a:spLocks/>
          </p:cNvSpPr>
          <p:nvPr/>
        </p:nvSpPr>
        <p:spPr>
          <a:xfrm>
            <a:off x="2419951" y="6369035"/>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738</TotalTime>
  <Words>469</Words>
  <Application>Microsoft Office PowerPoint</Application>
  <PresentationFormat>Grand écran</PresentationFormat>
  <Paragraphs>38</Paragraphs>
  <Slides>2</Slides>
  <Notes>2</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vt:i4>
      </vt:variant>
    </vt:vector>
  </HeadingPairs>
  <TitlesOfParts>
    <vt:vector size="11" baseType="lpstr">
      <vt:lpstr>Arial</vt:lpstr>
      <vt:lpstr>Calibri</vt:lpstr>
      <vt:lpstr>Calibri Light</vt:lpstr>
      <vt:lpstr>DejaVu Sans</vt:lpstr>
      <vt:lpstr>Symbol</vt:lpstr>
      <vt:lpstr>Times New Roman</vt:lpstr>
      <vt:lpstr>Wingdings</vt:lpstr>
      <vt:lpstr>Office Theme</vt:lpstr>
      <vt:lpstr>Office Theme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Rouvelet Vincent</dc:creator>
  <dc:description/>
  <cp:lastModifiedBy>Rouvelet Vincent</cp:lastModifiedBy>
  <cp:revision>64</cp:revision>
  <dcterms:created xsi:type="dcterms:W3CDTF">2022-02-07T08:41:22Z</dcterms:created>
  <dcterms:modified xsi:type="dcterms:W3CDTF">2022-10-03T09:22:40Z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Grand écran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