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notesMasterIdLst>
    <p:notesMasterId r:id="rId5"/>
  </p:notesMasterIdLst>
  <p:sldIdLst>
    <p:sldId id="256" r:id="rId3"/>
    <p:sldId id="257" r:id="rId4"/>
  </p:sldIdLst>
  <p:sldSz cx="12192000" cy="6858000"/>
  <p:notesSz cx="7559675" cy="106918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ouvelet Vincent" initials="RV" lastIdx="1" clrIdx="0"/>
  <p:cmAuthor id="1" name="Jean-Michel HUGUES" initials="JMH" lastIdx="2" clrIdx="1">
    <p:extLst>
      <p:ext uri="{19B8F6BF-5375-455C-9EA6-DF929625EA0E}">
        <p15:presenceInfo xmlns:p15="http://schemas.microsoft.com/office/powerpoint/2012/main" userId="Jean-Michel HUGUE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1314" autoAdjust="0"/>
  </p:normalViewPr>
  <p:slideViewPr>
    <p:cSldViewPr snapToGrid="0">
      <p:cViewPr varScale="1">
        <p:scale>
          <a:sx n="74" d="100"/>
          <a:sy n="74" d="100"/>
        </p:scale>
        <p:origin x="114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276600" cy="536575"/>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4281488" y="0"/>
            <a:ext cx="3276600" cy="536575"/>
          </a:xfrm>
          <a:prstGeom prst="rect">
            <a:avLst/>
          </a:prstGeom>
        </p:spPr>
        <p:txBody>
          <a:bodyPr vert="horz" lIns="91440" tIns="45720" rIns="91440" bIns="45720" rtlCol="0"/>
          <a:lstStyle>
            <a:lvl1pPr algn="r">
              <a:defRPr sz="1200"/>
            </a:lvl1pPr>
          </a:lstStyle>
          <a:p>
            <a:fld id="{15AE0E4D-DC27-4EF9-AE9C-677AC8ECA424}" type="datetimeFigureOut">
              <a:rPr lang="fr-FR" smtClean="0"/>
              <a:t>03/10/2022</a:t>
            </a:fld>
            <a:endParaRPr lang="fr-FR"/>
          </a:p>
        </p:txBody>
      </p:sp>
      <p:sp>
        <p:nvSpPr>
          <p:cNvPr id="4" name="Espace réservé de l'image des diapositives 3"/>
          <p:cNvSpPr>
            <a:spLocks noGrp="1" noRot="1" noChangeAspect="1"/>
          </p:cNvSpPr>
          <p:nvPr>
            <p:ph type="sldImg" idx="2"/>
          </p:nvPr>
        </p:nvSpPr>
        <p:spPr>
          <a:xfrm>
            <a:off x="573088" y="1336675"/>
            <a:ext cx="6413500" cy="3608388"/>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755650" y="5145088"/>
            <a:ext cx="6048375" cy="42100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10155238"/>
            <a:ext cx="3276600" cy="536575"/>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4281488" y="10155238"/>
            <a:ext cx="3276600" cy="536575"/>
          </a:xfrm>
          <a:prstGeom prst="rect">
            <a:avLst/>
          </a:prstGeom>
        </p:spPr>
        <p:txBody>
          <a:bodyPr vert="horz" lIns="91440" tIns="45720" rIns="91440" bIns="45720" rtlCol="0" anchor="b"/>
          <a:lstStyle>
            <a:lvl1pPr algn="r">
              <a:defRPr sz="1200"/>
            </a:lvl1pPr>
          </a:lstStyle>
          <a:p>
            <a:fld id="{768E68BA-6F5E-4077-A12E-F8CBC130C1D4}" type="slidenum">
              <a:rPr lang="fr-FR" smtClean="0"/>
              <a:t>‹N°›</a:t>
            </a:fld>
            <a:endParaRPr lang="fr-FR"/>
          </a:p>
        </p:txBody>
      </p:sp>
    </p:spTree>
    <p:extLst>
      <p:ext uri="{BB962C8B-B14F-4D97-AF65-F5344CB8AC3E}">
        <p14:creationId xmlns:p14="http://schemas.microsoft.com/office/powerpoint/2010/main" val="22532153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768E68BA-6F5E-4077-A12E-F8CBC130C1D4}" type="slidenum">
              <a:rPr lang="fr-FR" smtClean="0"/>
              <a:t>1</a:t>
            </a:fld>
            <a:endParaRPr lang="fr-FR"/>
          </a:p>
        </p:txBody>
      </p:sp>
    </p:spTree>
    <p:extLst>
      <p:ext uri="{BB962C8B-B14F-4D97-AF65-F5344CB8AC3E}">
        <p14:creationId xmlns:p14="http://schemas.microsoft.com/office/powerpoint/2010/main" val="10226019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Accompagnement pour les formateurs / Mise en activité des enseignants :</a:t>
            </a:r>
          </a:p>
          <a:p>
            <a:endParaRPr lang="fr-FR" dirty="0"/>
          </a:p>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1 - Installer DICOM et les voix de synthèse sur plusieurs  PC .</a:t>
            </a:r>
          </a:p>
          <a:p>
            <a:r>
              <a:rPr lang="fr-FR" dirty="0"/>
              <a:t>2 – Laisser découvrir librement le logiciel aux enseignants.</a:t>
            </a:r>
          </a:p>
          <a:p>
            <a:endParaRPr lang="fr-FR" dirty="0"/>
          </a:p>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Une vidéo (sans commentaire) est aussi disponible à cette adresse :</a:t>
            </a:r>
          </a:p>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https://video.crdp.ac-versailles.fr/scolawebtv/2/9/8/36298.mp4</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FR" dirty="0"/>
          </a:p>
        </p:txBody>
      </p:sp>
      <p:sp>
        <p:nvSpPr>
          <p:cNvPr id="4" name="Espace réservé du numéro de diapositive 3"/>
          <p:cNvSpPr>
            <a:spLocks noGrp="1"/>
          </p:cNvSpPr>
          <p:nvPr>
            <p:ph type="sldNum" sz="quarter" idx="5"/>
          </p:nvPr>
        </p:nvSpPr>
        <p:spPr/>
        <p:txBody>
          <a:bodyPr/>
          <a:lstStyle/>
          <a:p>
            <a:fld id="{768E68BA-6F5E-4077-A12E-F8CBC130C1D4}" type="slidenum">
              <a:rPr lang="fr-FR" smtClean="0"/>
              <a:t>2</a:t>
            </a:fld>
            <a:endParaRPr lang="fr-FR"/>
          </a:p>
        </p:txBody>
      </p:sp>
    </p:spTree>
    <p:extLst>
      <p:ext uri="{BB962C8B-B14F-4D97-AF65-F5344CB8AC3E}">
        <p14:creationId xmlns:p14="http://schemas.microsoft.com/office/powerpoint/2010/main" val="26464518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27" name="PlaceHolder 2"/>
          <p:cNvSpPr>
            <a:spLocks noGrp="1"/>
          </p:cNvSpPr>
          <p:nvPr>
            <p:ph type="body"/>
          </p:nvPr>
        </p:nvSpPr>
        <p:spPr>
          <a:xfrm>
            <a:off x="838080" y="1825560"/>
            <a:ext cx="1051524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28" name="PlaceHolder 3"/>
          <p:cNvSpPr>
            <a:spLocks noGrp="1"/>
          </p:cNvSpPr>
          <p:nvPr>
            <p:ph type="body"/>
          </p:nvPr>
        </p:nvSpPr>
        <p:spPr>
          <a:xfrm>
            <a:off x="838080" y="4098240"/>
            <a:ext cx="10515240" cy="207504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30"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31"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32"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33" name="PlaceHolder 5"/>
          <p:cNvSpPr>
            <a:spLocks noGrp="1"/>
          </p:cNvSpPr>
          <p:nvPr>
            <p:ph type="body"/>
          </p:nvPr>
        </p:nvSpPr>
        <p:spPr>
          <a:xfrm>
            <a:off x="6226200" y="409824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35" name="PlaceHolder 2"/>
          <p:cNvSpPr>
            <a:spLocks noGrp="1"/>
          </p:cNvSpPr>
          <p:nvPr>
            <p:ph type="body"/>
          </p:nvPr>
        </p:nvSpPr>
        <p:spPr>
          <a:xfrm>
            <a:off x="838080" y="1825560"/>
            <a:ext cx="338580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36" name="PlaceHolder 3"/>
          <p:cNvSpPr>
            <a:spLocks noGrp="1"/>
          </p:cNvSpPr>
          <p:nvPr>
            <p:ph type="body"/>
          </p:nvPr>
        </p:nvSpPr>
        <p:spPr>
          <a:xfrm>
            <a:off x="4393440" y="1825560"/>
            <a:ext cx="338580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37" name="PlaceHolder 4"/>
          <p:cNvSpPr>
            <a:spLocks noGrp="1"/>
          </p:cNvSpPr>
          <p:nvPr>
            <p:ph type="body"/>
          </p:nvPr>
        </p:nvSpPr>
        <p:spPr>
          <a:xfrm>
            <a:off x="7949160" y="1825560"/>
            <a:ext cx="338580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38" name="PlaceHolder 5"/>
          <p:cNvSpPr>
            <a:spLocks noGrp="1"/>
          </p:cNvSpPr>
          <p:nvPr>
            <p:ph type="body"/>
          </p:nvPr>
        </p:nvSpPr>
        <p:spPr>
          <a:xfrm>
            <a:off x="838080" y="4098240"/>
            <a:ext cx="338580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39" name="PlaceHolder 6"/>
          <p:cNvSpPr>
            <a:spLocks noGrp="1"/>
          </p:cNvSpPr>
          <p:nvPr>
            <p:ph type="body"/>
          </p:nvPr>
        </p:nvSpPr>
        <p:spPr>
          <a:xfrm>
            <a:off x="4393440" y="4098240"/>
            <a:ext cx="338580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40" name="PlaceHolder 7"/>
          <p:cNvSpPr>
            <a:spLocks noGrp="1"/>
          </p:cNvSpPr>
          <p:nvPr>
            <p:ph type="body"/>
          </p:nvPr>
        </p:nvSpPr>
        <p:spPr>
          <a:xfrm>
            <a:off x="7949160" y="4098240"/>
            <a:ext cx="3385800" cy="207504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47" name="PlaceHolder 2"/>
          <p:cNvSpPr>
            <a:spLocks noGrp="1"/>
          </p:cNvSpPr>
          <p:nvPr>
            <p:ph type="subTitle"/>
          </p:nvPr>
        </p:nvSpPr>
        <p:spPr>
          <a:xfrm>
            <a:off x="838080" y="1825560"/>
            <a:ext cx="10515240" cy="4350960"/>
          </a:xfrm>
          <a:prstGeom prst="rect">
            <a:avLst/>
          </a:prstGeom>
        </p:spPr>
        <p:txBody>
          <a:bodyPr lIns="0" tIns="0" rIns="0" bIns="0" anchor="ctr">
            <a:noAutofit/>
          </a:bodyPr>
          <a:lstStyle/>
          <a:p>
            <a:pPr algn="ctr"/>
            <a:endParaRPr lang="fr-FR"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49" name="PlaceHolder 2"/>
          <p:cNvSpPr>
            <a:spLocks noGrp="1"/>
          </p:cNvSpPr>
          <p:nvPr>
            <p:ph type="body"/>
          </p:nvPr>
        </p:nvSpPr>
        <p:spPr>
          <a:xfrm>
            <a:off x="838080" y="1825560"/>
            <a:ext cx="10515240" cy="435096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51"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52"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838080" y="365040"/>
            <a:ext cx="10515240" cy="6144120"/>
          </a:xfrm>
          <a:prstGeom prst="rect">
            <a:avLst/>
          </a:prstGeom>
        </p:spPr>
        <p:txBody>
          <a:bodyPr lIns="0" tIns="0" rIns="0" bIns="0" anchor="ctr">
            <a:noAutofit/>
          </a:bodyPr>
          <a:lstStyle/>
          <a:p>
            <a:pPr algn="ctr"/>
            <a:endParaRPr lang="fr-FR"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56"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57"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58"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6" name="PlaceHolder 2"/>
          <p:cNvSpPr>
            <a:spLocks noGrp="1"/>
          </p:cNvSpPr>
          <p:nvPr>
            <p:ph type="subTitle"/>
          </p:nvPr>
        </p:nvSpPr>
        <p:spPr>
          <a:xfrm>
            <a:off x="838080" y="1825560"/>
            <a:ext cx="10515240" cy="4350960"/>
          </a:xfrm>
          <a:prstGeom prst="rect">
            <a:avLst/>
          </a:prstGeom>
        </p:spPr>
        <p:txBody>
          <a:bodyPr lIns="0" tIns="0" rIns="0" bIns="0" anchor="ctr">
            <a:noAutofit/>
          </a:bodyPr>
          <a:lstStyle/>
          <a:p>
            <a:pPr algn="ctr"/>
            <a:endParaRPr lang="fr-FR"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60"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61"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62" name="PlaceHolder 4"/>
          <p:cNvSpPr>
            <a:spLocks noGrp="1"/>
          </p:cNvSpPr>
          <p:nvPr>
            <p:ph type="body"/>
          </p:nvPr>
        </p:nvSpPr>
        <p:spPr>
          <a:xfrm>
            <a:off x="6226200" y="409824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64"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65"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66" name="PlaceHolder 4"/>
          <p:cNvSpPr>
            <a:spLocks noGrp="1"/>
          </p:cNvSpPr>
          <p:nvPr>
            <p:ph type="body"/>
          </p:nvPr>
        </p:nvSpPr>
        <p:spPr>
          <a:xfrm>
            <a:off x="838080" y="4098240"/>
            <a:ext cx="10515240" cy="207504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68" name="PlaceHolder 2"/>
          <p:cNvSpPr>
            <a:spLocks noGrp="1"/>
          </p:cNvSpPr>
          <p:nvPr>
            <p:ph type="body"/>
          </p:nvPr>
        </p:nvSpPr>
        <p:spPr>
          <a:xfrm>
            <a:off x="838080" y="1825560"/>
            <a:ext cx="1051524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69" name="PlaceHolder 3"/>
          <p:cNvSpPr>
            <a:spLocks noGrp="1"/>
          </p:cNvSpPr>
          <p:nvPr>
            <p:ph type="body"/>
          </p:nvPr>
        </p:nvSpPr>
        <p:spPr>
          <a:xfrm>
            <a:off x="838080" y="4098240"/>
            <a:ext cx="10515240" cy="207504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71"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72"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73"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74" name="PlaceHolder 5"/>
          <p:cNvSpPr>
            <a:spLocks noGrp="1"/>
          </p:cNvSpPr>
          <p:nvPr>
            <p:ph type="body"/>
          </p:nvPr>
        </p:nvSpPr>
        <p:spPr>
          <a:xfrm>
            <a:off x="6226200" y="409824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76" name="PlaceHolder 2"/>
          <p:cNvSpPr>
            <a:spLocks noGrp="1"/>
          </p:cNvSpPr>
          <p:nvPr>
            <p:ph type="body"/>
          </p:nvPr>
        </p:nvSpPr>
        <p:spPr>
          <a:xfrm>
            <a:off x="838080" y="1825560"/>
            <a:ext cx="338580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77" name="PlaceHolder 3"/>
          <p:cNvSpPr>
            <a:spLocks noGrp="1"/>
          </p:cNvSpPr>
          <p:nvPr>
            <p:ph type="body"/>
          </p:nvPr>
        </p:nvSpPr>
        <p:spPr>
          <a:xfrm>
            <a:off x="4393440" y="1825560"/>
            <a:ext cx="338580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78" name="PlaceHolder 4"/>
          <p:cNvSpPr>
            <a:spLocks noGrp="1"/>
          </p:cNvSpPr>
          <p:nvPr>
            <p:ph type="body"/>
          </p:nvPr>
        </p:nvSpPr>
        <p:spPr>
          <a:xfrm>
            <a:off x="7949160" y="1825560"/>
            <a:ext cx="338580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79" name="PlaceHolder 5"/>
          <p:cNvSpPr>
            <a:spLocks noGrp="1"/>
          </p:cNvSpPr>
          <p:nvPr>
            <p:ph type="body"/>
          </p:nvPr>
        </p:nvSpPr>
        <p:spPr>
          <a:xfrm>
            <a:off x="838080" y="4098240"/>
            <a:ext cx="338580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80" name="PlaceHolder 6"/>
          <p:cNvSpPr>
            <a:spLocks noGrp="1"/>
          </p:cNvSpPr>
          <p:nvPr>
            <p:ph type="body"/>
          </p:nvPr>
        </p:nvSpPr>
        <p:spPr>
          <a:xfrm>
            <a:off x="4393440" y="4098240"/>
            <a:ext cx="338580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81" name="PlaceHolder 7"/>
          <p:cNvSpPr>
            <a:spLocks noGrp="1"/>
          </p:cNvSpPr>
          <p:nvPr>
            <p:ph type="body"/>
          </p:nvPr>
        </p:nvSpPr>
        <p:spPr>
          <a:xfrm>
            <a:off x="7949160" y="4098240"/>
            <a:ext cx="3385800" cy="207504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8" name="PlaceHolder 2"/>
          <p:cNvSpPr>
            <a:spLocks noGrp="1"/>
          </p:cNvSpPr>
          <p:nvPr>
            <p:ph type="body"/>
          </p:nvPr>
        </p:nvSpPr>
        <p:spPr>
          <a:xfrm>
            <a:off x="838080" y="1825560"/>
            <a:ext cx="10515240" cy="435096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10"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11"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838080" y="365040"/>
            <a:ext cx="10515240" cy="6144120"/>
          </a:xfrm>
          <a:prstGeom prst="rect">
            <a:avLst/>
          </a:prstGeom>
        </p:spPr>
        <p:txBody>
          <a:bodyPr lIns="0" tIns="0" rIns="0" bIns="0" anchor="ctr">
            <a:noAutofit/>
          </a:bodyPr>
          <a:lstStyle/>
          <a:p>
            <a:pPr algn="ctr"/>
            <a:endParaRPr lang="fr-FR"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15"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16"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17"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19"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20"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21" name="PlaceHolder 4"/>
          <p:cNvSpPr>
            <a:spLocks noGrp="1"/>
          </p:cNvSpPr>
          <p:nvPr>
            <p:ph type="body"/>
          </p:nvPr>
        </p:nvSpPr>
        <p:spPr>
          <a:xfrm>
            <a:off x="6226200" y="409824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fr-FR" sz="1800" b="0" strike="noStrike" spc="-1">
              <a:solidFill>
                <a:srgbClr val="000000"/>
              </a:solidFill>
              <a:latin typeface="Calibri"/>
            </a:endParaRPr>
          </a:p>
        </p:txBody>
      </p:sp>
      <p:sp>
        <p:nvSpPr>
          <p:cNvPr id="23"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24"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25" name="PlaceHolder 4"/>
          <p:cNvSpPr>
            <a:spLocks noGrp="1"/>
          </p:cNvSpPr>
          <p:nvPr>
            <p:ph type="body"/>
          </p:nvPr>
        </p:nvSpPr>
        <p:spPr>
          <a:xfrm>
            <a:off x="838080" y="4098240"/>
            <a:ext cx="10515240" cy="207504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1523880" y="1122480"/>
            <a:ext cx="9143640" cy="2387160"/>
          </a:xfrm>
          <a:prstGeom prst="rect">
            <a:avLst/>
          </a:prstGeom>
        </p:spPr>
        <p:txBody>
          <a:bodyPr anchor="b">
            <a:noAutofit/>
          </a:bodyPr>
          <a:lstStyle/>
          <a:p>
            <a:pPr algn="ctr">
              <a:lnSpc>
                <a:spcPct val="90000"/>
              </a:lnSpc>
            </a:pPr>
            <a:r>
              <a:rPr lang="fr-FR" sz="6000" b="0" strike="noStrike" spc="-1">
                <a:solidFill>
                  <a:srgbClr val="000000"/>
                </a:solidFill>
                <a:latin typeface="Calibri Light"/>
              </a:rPr>
              <a:t>Modifiez le style du titre</a:t>
            </a:r>
            <a:endParaRPr lang="fr-FR" sz="6000" b="0" strike="noStrike" spc="-1">
              <a:solidFill>
                <a:srgbClr val="000000"/>
              </a:solidFill>
              <a:latin typeface="Calibri"/>
            </a:endParaRPr>
          </a:p>
        </p:txBody>
      </p:sp>
      <p:sp>
        <p:nvSpPr>
          <p:cNvPr id="6" name="PlaceHolder 2"/>
          <p:cNvSpPr>
            <a:spLocks noGrp="1"/>
          </p:cNvSpPr>
          <p:nvPr>
            <p:ph type="dt"/>
          </p:nvPr>
        </p:nvSpPr>
        <p:spPr>
          <a:xfrm>
            <a:off x="838080" y="6356520"/>
            <a:ext cx="2742840" cy="364680"/>
          </a:xfrm>
          <a:prstGeom prst="rect">
            <a:avLst/>
          </a:prstGeom>
        </p:spPr>
        <p:txBody>
          <a:bodyPr anchor="ctr">
            <a:noAutofit/>
          </a:bodyPr>
          <a:lstStyle/>
          <a:p>
            <a:pPr>
              <a:lnSpc>
                <a:spcPct val="100000"/>
              </a:lnSpc>
            </a:pPr>
            <a:fld id="{36619498-D559-47A8-8436-A221B8F1123E}" type="datetime1">
              <a:rPr lang="fr-FR" sz="1200" b="0" strike="noStrike" spc="-1">
                <a:solidFill>
                  <a:srgbClr val="8B8B8B"/>
                </a:solidFill>
                <a:latin typeface="Calibri"/>
              </a:rPr>
              <a:t>03/10/2022</a:t>
            </a:fld>
            <a:endParaRPr lang="fr-FR" sz="1200" b="0" strike="noStrike" spc="-1">
              <a:latin typeface="Times New Roman"/>
            </a:endParaRPr>
          </a:p>
        </p:txBody>
      </p:sp>
      <p:sp>
        <p:nvSpPr>
          <p:cNvPr id="2" name="PlaceHolder 3"/>
          <p:cNvSpPr>
            <a:spLocks noGrp="1"/>
          </p:cNvSpPr>
          <p:nvPr>
            <p:ph type="ftr"/>
          </p:nvPr>
        </p:nvSpPr>
        <p:spPr>
          <a:xfrm>
            <a:off x="4038480" y="6356520"/>
            <a:ext cx="4114440" cy="364680"/>
          </a:xfrm>
          <a:prstGeom prst="rect">
            <a:avLst/>
          </a:prstGeom>
        </p:spPr>
        <p:txBody>
          <a:bodyPr anchor="ctr">
            <a:noAutofit/>
          </a:bodyPr>
          <a:lstStyle/>
          <a:p>
            <a:pPr algn="ctr">
              <a:lnSpc>
                <a:spcPct val="100000"/>
              </a:lnSpc>
            </a:pPr>
            <a:r>
              <a:rPr lang="fr-FR" sz="1200" b="0" strike="noStrike" spc="-1">
                <a:solidFill>
                  <a:srgbClr val="8B8B8B"/>
                </a:solidFill>
                <a:latin typeface="Calibri"/>
              </a:rPr>
              <a:t>DRANE - Référents numériques pour le 1er degré</a:t>
            </a:r>
            <a:endParaRPr lang="fr-FR" sz="1200" b="0" strike="noStrike" spc="-1">
              <a:latin typeface="Times New Roman"/>
            </a:endParaRPr>
          </a:p>
        </p:txBody>
      </p:sp>
      <p:sp>
        <p:nvSpPr>
          <p:cNvPr id="3" name="PlaceHolder 4"/>
          <p:cNvSpPr>
            <a:spLocks noGrp="1"/>
          </p:cNvSpPr>
          <p:nvPr>
            <p:ph type="sldNum"/>
          </p:nvPr>
        </p:nvSpPr>
        <p:spPr>
          <a:xfrm>
            <a:off x="8610480" y="6356520"/>
            <a:ext cx="2742840" cy="364680"/>
          </a:xfrm>
          <a:prstGeom prst="rect">
            <a:avLst/>
          </a:prstGeom>
        </p:spPr>
        <p:txBody>
          <a:bodyPr anchor="ctr">
            <a:noAutofit/>
          </a:bodyPr>
          <a:lstStyle/>
          <a:p>
            <a:pPr algn="r">
              <a:lnSpc>
                <a:spcPct val="100000"/>
              </a:lnSpc>
            </a:pPr>
            <a:fld id="{3D3BBA98-6F00-4610-9F50-E95FB1D616CA}" type="slidenum">
              <a:rPr lang="fr-FR" sz="1200" b="0" strike="noStrike" spc="-1">
                <a:solidFill>
                  <a:srgbClr val="8B8B8B"/>
                </a:solidFill>
                <a:latin typeface="Calibri"/>
              </a:rPr>
              <a:t>‹N°›</a:t>
            </a:fld>
            <a:endParaRPr lang="fr-FR" sz="1200" b="0" strike="noStrike" spc="-1">
              <a:latin typeface="Times New Roman"/>
            </a:endParaRPr>
          </a:p>
        </p:txBody>
      </p:sp>
      <p:sp>
        <p:nvSpPr>
          <p:cNvPr id="4" name="PlaceHolder 5"/>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fr-FR" sz="2800" b="0" strike="noStrike" spc="-1">
                <a:solidFill>
                  <a:srgbClr val="000000"/>
                </a:solidFill>
                <a:latin typeface="Calibri"/>
              </a:rPr>
              <a:t>Cliquez pour éditer le format du plan de texte</a:t>
            </a:r>
          </a:p>
          <a:p>
            <a:pPr marL="864000" lvl="1" indent="-324000">
              <a:spcBef>
                <a:spcPts val="1134"/>
              </a:spcBef>
              <a:buClr>
                <a:srgbClr val="000000"/>
              </a:buClr>
              <a:buSzPct val="75000"/>
              <a:buFont typeface="Symbol" charset="2"/>
              <a:buChar char=""/>
            </a:pPr>
            <a:r>
              <a:rPr lang="fr-FR" sz="2000" b="0" strike="noStrike" spc="-1">
                <a:solidFill>
                  <a:srgbClr val="000000"/>
                </a:solidFill>
                <a:latin typeface="Calibri"/>
              </a:rPr>
              <a:t>Second niveau de plan</a:t>
            </a:r>
          </a:p>
          <a:p>
            <a:pPr marL="1296000" lvl="2" indent="-288000">
              <a:spcBef>
                <a:spcPts val="850"/>
              </a:spcBef>
              <a:buClr>
                <a:srgbClr val="000000"/>
              </a:buClr>
              <a:buSzPct val="45000"/>
              <a:buFont typeface="Wingdings" charset="2"/>
              <a:buChar char=""/>
            </a:pPr>
            <a:r>
              <a:rPr lang="fr-FR" sz="1800" b="0" strike="noStrike" spc="-1">
                <a:solidFill>
                  <a:srgbClr val="000000"/>
                </a:solidFill>
                <a:latin typeface="Calibri"/>
              </a:rPr>
              <a:t>Troisième niveau de plan</a:t>
            </a:r>
          </a:p>
          <a:p>
            <a:pPr marL="1728000" lvl="3" indent="-216000">
              <a:spcBef>
                <a:spcPts val="567"/>
              </a:spcBef>
              <a:buClr>
                <a:srgbClr val="000000"/>
              </a:buClr>
              <a:buSzPct val="75000"/>
              <a:buFont typeface="Symbol" charset="2"/>
              <a:buChar char=""/>
            </a:pPr>
            <a:r>
              <a:rPr lang="fr-FR" sz="1800" b="0" strike="noStrike" spc="-1">
                <a:solidFill>
                  <a:srgbClr val="000000"/>
                </a:solidFill>
                <a:latin typeface="Calibri"/>
              </a:rPr>
              <a:t>Quatrième niveau de plan</a:t>
            </a:r>
          </a:p>
          <a:p>
            <a:pPr marL="2160000" lvl="4" indent="-216000">
              <a:spcBef>
                <a:spcPts val="283"/>
              </a:spcBef>
              <a:buClr>
                <a:srgbClr val="000000"/>
              </a:buClr>
              <a:buSzPct val="45000"/>
              <a:buFont typeface="Wingdings" charset="2"/>
              <a:buChar char=""/>
            </a:pPr>
            <a:r>
              <a:rPr lang="fr-FR" sz="2000" b="0" strike="noStrike" spc="-1">
                <a:solidFill>
                  <a:srgbClr val="000000"/>
                </a:solidFill>
                <a:latin typeface="Calibri"/>
              </a:rPr>
              <a:t>Cinquième niveau de plan</a:t>
            </a:r>
          </a:p>
          <a:p>
            <a:pPr marL="2592000" lvl="5" indent="-216000">
              <a:spcBef>
                <a:spcPts val="283"/>
              </a:spcBef>
              <a:buClr>
                <a:srgbClr val="000000"/>
              </a:buClr>
              <a:buSzPct val="45000"/>
              <a:buFont typeface="Wingdings" charset="2"/>
              <a:buChar char=""/>
            </a:pPr>
            <a:r>
              <a:rPr lang="fr-FR" sz="2000" b="0" strike="noStrike" spc="-1">
                <a:solidFill>
                  <a:srgbClr val="000000"/>
                </a:solidFill>
                <a:latin typeface="Calibri"/>
              </a:rPr>
              <a:t>Sixième niveau de plan</a:t>
            </a:r>
          </a:p>
          <a:p>
            <a:pPr marL="3024000" lvl="6" indent="-216000">
              <a:spcBef>
                <a:spcPts val="283"/>
              </a:spcBef>
              <a:buClr>
                <a:srgbClr val="000000"/>
              </a:buClr>
              <a:buSzPct val="45000"/>
              <a:buFont typeface="Wingdings" charset="2"/>
              <a:buChar char=""/>
            </a:pPr>
            <a:r>
              <a:rPr lang="fr-FR" sz="2000" b="0" strike="noStrike" spc="-1">
                <a:solidFill>
                  <a:srgbClr val="000000"/>
                </a:solidFill>
                <a:latin typeface="Calibri"/>
              </a:rPr>
              <a:t>Septième niveau de plan</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838080" y="365040"/>
            <a:ext cx="10515240" cy="1325160"/>
          </a:xfrm>
          <a:prstGeom prst="rect">
            <a:avLst/>
          </a:prstGeom>
        </p:spPr>
        <p:txBody>
          <a:bodyPr anchor="ctr">
            <a:noAutofit/>
          </a:bodyPr>
          <a:lstStyle/>
          <a:p>
            <a:pPr>
              <a:lnSpc>
                <a:spcPct val="90000"/>
              </a:lnSpc>
            </a:pPr>
            <a:r>
              <a:rPr lang="fr-FR" sz="4400" b="0" strike="noStrike" spc="-1">
                <a:solidFill>
                  <a:srgbClr val="000000"/>
                </a:solidFill>
                <a:latin typeface="Calibri Light"/>
              </a:rPr>
              <a:t>Modifiez le style du titre</a:t>
            </a:r>
            <a:endParaRPr lang="fr-FR" sz="4400" b="0" strike="noStrike" spc="-1">
              <a:solidFill>
                <a:srgbClr val="000000"/>
              </a:solidFill>
              <a:latin typeface="Calibri"/>
            </a:endParaRPr>
          </a:p>
        </p:txBody>
      </p:sp>
      <p:sp>
        <p:nvSpPr>
          <p:cNvPr id="42" name="PlaceHolder 2"/>
          <p:cNvSpPr>
            <a:spLocks noGrp="1"/>
          </p:cNvSpPr>
          <p:nvPr>
            <p:ph type="body"/>
          </p:nvPr>
        </p:nvSpPr>
        <p:spPr>
          <a:xfrm>
            <a:off x="838080" y="1825560"/>
            <a:ext cx="10515240" cy="4350960"/>
          </a:xfrm>
          <a:prstGeom prst="rect">
            <a:avLst/>
          </a:prstGeom>
        </p:spPr>
        <p:txBody>
          <a:bodyPr>
            <a:noAutofit/>
          </a:bodyPr>
          <a:lstStyle/>
          <a:p>
            <a:pPr marL="228600" indent="-228240">
              <a:lnSpc>
                <a:spcPct val="90000"/>
              </a:lnSpc>
              <a:spcBef>
                <a:spcPts val="1001"/>
              </a:spcBef>
              <a:buClr>
                <a:srgbClr val="000000"/>
              </a:buClr>
              <a:buFont typeface="Arial"/>
              <a:buChar char="•"/>
            </a:pPr>
            <a:r>
              <a:rPr lang="fr-FR" sz="2800" b="0" strike="noStrike" spc="-1">
                <a:solidFill>
                  <a:srgbClr val="000000"/>
                </a:solidFill>
                <a:latin typeface="Calibri"/>
              </a:rPr>
              <a:t>Modifier les styles du texte du masque</a:t>
            </a:r>
          </a:p>
          <a:p>
            <a:pPr marL="685800" lvl="1" indent="-228240">
              <a:lnSpc>
                <a:spcPct val="90000"/>
              </a:lnSpc>
              <a:spcBef>
                <a:spcPts val="499"/>
              </a:spcBef>
              <a:buClr>
                <a:srgbClr val="000000"/>
              </a:buClr>
              <a:buFont typeface="Arial"/>
              <a:buChar char="•"/>
            </a:pPr>
            <a:r>
              <a:rPr lang="fr-FR" sz="2400" b="0" strike="noStrike" spc="-1">
                <a:solidFill>
                  <a:srgbClr val="000000"/>
                </a:solidFill>
                <a:latin typeface="Calibri"/>
              </a:rPr>
              <a:t>Deuxième niveau</a:t>
            </a:r>
          </a:p>
          <a:p>
            <a:pPr marL="1143000" lvl="2" indent="-228240">
              <a:lnSpc>
                <a:spcPct val="90000"/>
              </a:lnSpc>
              <a:spcBef>
                <a:spcPts val="499"/>
              </a:spcBef>
              <a:buClr>
                <a:srgbClr val="000000"/>
              </a:buClr>
              <a:buFont typeface="Arial"/>
              <a:buChar char="•"/>
            </a:pPr>
            <a:r>
              <a:rPr lang="fr-FR" sz="2000" b="0" strike="noStrike" spc="-1">
                <a:solidFill>
                  <a:srgbClr val="000000"/>
                </a:solidFill>
                <a:latin typeface="Calibri"/>
              </a:rPr>
              <a:t>Troisième niveau</a:t>
            </a:r>
          </a:p>
          <a:p>
            <a:pPr marL="1600200" lvl="3" indent="-228240">
              <a:lnSpc>
                <a:spcPct val="90000"/>
              </a:lnSpc>
              <a:spcBef>
                <a:spcPts val="499"/>
              </a:spcBef>
              <a:buClr>
                <a:srgbClr val="000000"/>
              </a:buClr>
              <a:buFont typeface="Arial"/>
              <a:buChar char="•"/>
            </a:pPr>
            <a:r>
              <a:rPr lang="fr-FR" sz="1800" b="0" strike="noStrike" spc="-1">
                <a:solidFill>
                  <a:srgbClr val="000000"/>
                </a:solidFill>
                <a:latin typeface="Calibri"/>
              </a:rPr>
              <a:t>Quatrième niveau</a:t>
            </a:r>
          </a:p>
          <a:p>
            <a:pPr marL="2057400" lvl="4" indent="-228240">
              <a:lnSpc>
                <a:spcPct val="90000"/>
              </a:lnSpc>
              <a:spcBef>
                <a:spcPts val="499"/>
              </a:spcBef>
              <a:buClr>
                <a:srgbClr val="000000"/>
              </a:buClr>
              <a:buFont typeface="Arial"/>
              <a:buChar char="•"/>
            </a:pPr>
            <a:r>
              <a:rPr lang="fr-FR" sz="1800" b="0" strike="noStrike" spc="-1">
                <a:solidFill>
                  <a:srgbClr val="000000"/>
                </a:solidFill>
                <a:latin typeface="Calibri"/>
              </a:rPr>
              <a:t>Cinquième niveau</a:t>
            </a:r>
          </a:p>
        </p:txBody>
      </p:sp>
      <p:sp>
        <p:nvSpPr>
          <p:cNvPr id="43" name="PlaceHolder 3"/>
          <p:cNvSpPr>
            <a:spLocks noGrp="1"/>
          </p:cNvSpPr>
          <p:nvPr>
            <p:ph type="dt"/>
          </p:nvPr>
        </p:nvSpPr>
        <p:spPr>
          <a:xfrm>
            <a:off x="838080" y="6356520"/>
            <a:ext cx="2742840" cy="364680"/>
          </a:xfrm>
          <a:prstGeom prst="rect">
            <a:avLst/>
          </a:prstGeom>
        </p:spPr>
        <p:txBody>
          <a:bodyPr anchor="ctr">
            <a:noAutofit/>
          </a:bodyPr>
          <a:lstStyle/>
          <a:p>
            <a:pPr>
              <a:lnSpc>
                <a:spcPct val="100000"/>
              </a:lnSpc>
            </a:pPr>
            <a:fld id="{03B7F660-5A3D-403C-BE08-123EAE604C57}" type="datetime1">
              <a:rPr lang="fr-FR" sz="1200" b="0" strike="noStrike" spc="-1">
                <a:solidFill>
                  <a:srgbClr val="8B8B8B"/>
                </a:solidFill>
                <a:latin typeface="Calibri"/>
              </a:rPr>
              <a:t>03/10/2022</a:t>
            </a:fld>
            <a:endParaRPr lang="fr-FR" sz="1200" b="0" strike="noStrike" spc="-1">
              <a:latin typeface="Times New Roman"/>
            </a:endParaRPr>
          </a:p>
        </p:txBody>
      </p:sp>
      <p:sp>
        <p:nvSpPr>
          <p:cNvPr id="44" name="PlaceHolder 4"/>
          <p:cNvSpPr>
            <a:spLocks noGrp="1"/>
          </p:cNvSpPr>
          <p:nvPr>
            <p:ph type="ftr"/>
          </p:nvPr>
        </p:nvSpPr>
        <p:spPr>
          <a:xfrm>
            <a:off x="4038480" y="6356520"/>
            <a:ext cx="4114440" cy="364680"/>
          </a:xfrm>
          <a:prstGeom prst="rect">
            <a:avLst/>
          </a:prstGeom>
        </p:spPr>
        <p:txBody>
          <a:bodyPr anchor="ctr">
            <a:noAutofit/>
          </a:bodyPr>
          <a:lstStyle/>
          <a:p>
            <a:pPr algn="ctr">
              <a:lnSpc>
                <a:spcPct val="100000"/>
              </a:lnSpc>
            </a:pPr>
            <a:r>
              <a:rPr lang="fr-FR" sz="1200" b="0" strike="noStrike" spc="-1">
                <a:solidFill>
                  <a:srgbClr val="8B8B8B"/>
                </a:solidFill>
                <a:latin typeface="Calibri"/>
              </a:rPr>
              <a:t>DRANE - Référents numériques pour le 1er degré</a:t>
            </a:r>
            <a:endParaRPr lang="fr-FR" sz="1200" b="0" strike="noStrike" spc="-1">
              <a:latin typeface="Times New Roman"/>
            </a:endParaRPr>
          </a:p>
        </p:txBody>
      </p:sp>
      <p:sp>
        <p:nvSpPr>
          <p:cNvPr id="45" name="PlaceHolder 5"/>
          <p:cNvSpPr>
            <a:spLocks noGrp="1"/>
          </p:cNvSpPr>
          <p:nvPr>
            <p:ph type="sldNum"/>
          </p:nvPr>
        </p:nvSpPr>
        <p:spPr>
          <a:xfrm>
            <a:off x="8610480" y="6356520"/>
            <a:ext cx="2742840" cy="364680"/>
          </a:xfrm>
          <a:prstGeom prst="rect">
            <a:avLst/>
          </a:prstGeom>
        </p:spPr>
        <p:txBody>
          <a:bodyPr anchor="ctr">
            <a:noAutofit/>
          </a:bodyPr>
          <a:lstStyle/>
          <a:p>
            <a:pPr algn="r">
              <a:lnSpc>
                <a:spcPct val="100000"/>
              </a:lnSpc>
            </a:pPr>
            <a:fld id="{93B61293-1B64-422C-86CC-0012FBDFA782}" type="slidenum">
              <a:rPr lang="fr-FR" sz="1200" b="0" strike="noStrike" spc="-1">
                <a:solidFill>
                  <a:srgbClr val="8B8B8B"/>
                </a:solidFill>
                <a:latin typeface="Calibri"/>
              </a:rPr>
              <a:t>‹N°›</a:t>
            </a:fld>
            <a:endParaRPr lang="fr-FR" sz="12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8.jpeg"/><Relationship Id="rId3" Type="http://schemas.openxmlformats.org/officeDocument/2006/relationships/hyperlink" Target="https://www.icomprovence.net/ressources-developpement-logiciels-dicom-marseille-21.html" TargetMode="External"/><Relationship Id="rId7" Type="http://schemas.openxmlformats.org/officeDocument/2006/relationships/image" Target="../media/image3.jpeg"/><Relationship Id="rId12"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2.png"/><Relationship Id="rId11" Type="http://schemas.openxmlformats.org/officeDocument/2006/relationships/hyperlink" Target="https://www.ac-montpellier.fr/ressources-numeriques-pour-les-formateurs-du-1er-degre-124832" TargetMode="External"/><Relationship Id="rId5" Type="http://schemas.openxmlformats.org/officeDocument/2006/relationships/image" Target="../media/image1.jpeg"/><Relationship Id="rId15" Type="http://schemas.openxmlformats.org/officeDocument/2006/relationships/image" Target="../media/image10.png"/><Relationship Id="rId10" Type="http://schemas.openxmlformats.org/officeDocument/2006/relationships/image" Target="../media/image6.png"/><Relationship Id="rId4" Type="http://schemas.openxmlformats.org/officeDocument/2006/relationships/hyperlink" Target="https://pedagogie.ac-orleans-tours.fr/lettres/enseigner_et_evaluer/eleves_a_besoins_particuliers/utiliser_un_dictionnaire_predictif_pour_faciliter_lecriture/" TargetMode="External"/><Relationship Id="rId9" Type="http://schemas.openxmlformats.org/officeDocument/2006/relationships/image" Target="../media/image5.png"/><Relationship Id="rId14" Type="http://schemas.openxmlformats.org/officeDocument/2006/relationships/image" Target="../media/image9.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TextShape 1"/>
          <p:cNvSpPr txBox="1"/>
          <p:nvPr/>
        </p:nvSpPr>
        <p:spPr>
          <a:xfrm>
            <a:off x="8559720" y="284760"/>
            <a:ext cx="3362760" cy="1755055"/>
          </a:xfrm>
          <a:prstGeom prst="rect">
            <a:avLst/>
          </a:prstGeom>
          <a:noFill/>
          <a:ln w="31680">
            <a:solidFill>
              <a:srgbClr val="2F5597"/>
            </a:solidFill>
            <a:round/>
          </a:ln>
        </p:spPr>
        <p:txBody>
          <a:bodyPr>
            <a:normAutofit/>
          </a:bodyPr>
          <a:lstStyle/>
          <a:p>
            <a:pPr>
              <a:lnSpc>
                <a:spcPct val="90000"/>
              </a:lnSpc>
              <a:spcBef>
                <a:spcPts val="1001"/>
              </a:spcBef>
              <a:tabLst>
                <a:tab pos="0" algn="l"/>
              </a:tabLst>
            </a:pPr>
            <a:endParaRPr lang="fr-FR" sz="200" b="1" strike="noStrike" spc="-1" dirty="0">
              <a:solidFill>
                <a:srgbClr val="000000"/>
              </a:solidFill>
              <a:latin typeface="Arial"/>
            </a:endParaRPr>
          </a:p>
          <a:p>
            <a:pPr>
              <a:lnSpc>
                <a:spcPct val="90000"/>
              </a:lnSpc>
              <a:spcBef>
                <a:spcPts val="1001"/>
              </a:spcBef>
              <a:tabLst>
                <a:tab pos="0" algn="l"/>
              </a:tabLst>
            </a:pPr>
            <a:r>
              <a:rPr lang="fr-FR" sz="1200" b="1" strike="noStrike" spc="-1" dirty="0">
                <a:solidFill>
                  <a:srgbClr val="000000"/>
                </a:solidFill>
                <a:latin typeface="Arial"/>
              </a:rPr>
              <a:t>Domaine : </a:t>
            </a:r>
            <a:r>
              <a:rPr lang="fr-FR" sz="1200" strike="noStrike" spc="-1" dirty="0">
                <a:solidFill>
                  <a:srgbClr val="000000"/>
                </a:solidFill>
                <a:latin typeface="Arial"/>
              </a:rPr>
              <a:t>Français (ou LVE) – outil d’aide à l’écriture pour les élèves à BEP</a:t>
            </a:r>
            <a:endParaRPr lang="fr-FR" sz="1200" strike="noStrike" spc="-1" dirty="0">
              <a:latin typeface="Arial"/>
            </a:endParaRPr>
          </a:p>
          <a:p>
            <a:pPr>
              <a:lnSpc>
                <a:spcPct val="90000"/>
              </a:lnSpc>
              <a:spcBef>
                <a:spcPts val="1001"/>
              </a:spcBef>
              <a:tabLst>
                <a:tab pos="0" algn="l"/>
              </a:tabLst>
            </a:pPr>
            <a:r>
              <a:rPr lang="fr-FR" sz="1200" b="1" strike="noStrike" spc="-1" dirty="0">
                <a:solidFill>
                  <a:srgbClr val="000000"/>
                </a:solidFill>
                <a:latin typeface="Arial"/>
              </a:rPr>
              <a:t>Niveau : </a:t>
            </a:r>
            <a:r>
              <a:rPr lang="fr-FR" sz="1200" strike="noStrike" spc="-1" dirty="0">
                <a:solidFill>
                  <a:srgbClr val="000000"/>
                </a:solidFill>
                <a:latin typeface="Arial"/>
              </a:rPr>
              <a:t>C2 – C3</a:t>
            </a:r>
          </a:p>
          <a:p>
            <a:pPr>
              <a:lnSpc>
                <a:spcPct val="90000"/>
              </a:lnSpc>
              <a:spcBef>
                <a:spcPts val="1001"/>
              </a:spcBef>
              <a:tabLst>
                <a:tab pos="0" algn="l"/>
              </a:tabLst>
            </a:pPr>
            <a:r>
              <a:rPr lang="fr-FR" sz="1200" b="1" strike="noStrike" spc="-1" dirty="0">
                <a:solidFill>
                  <a:srgbClr val="000000"/>
                </a:solidFill>
                <a:latin typeface="Arial"/>
              </a:rPr>
              <a:t>Facilité d’appropriation : </a:t>
            </a:r>
            <a:r>
              <a:rPr lang="fr-FR" sz="1200" strike="noStrike" spc="-1" dirty="0">
                <a:solidFill>
                  <a:srgbClr val="000000"/>
                </a:solidFill>
                <a:latin typeface="Arial"/>
              </a:rPr>
              <a:t>Facile</a:t>
            </a:r>
            <a:endParaRPr lang="fr-FR" sz="1200" strike="noStrike" spc="-1" dirty="0">
              <a:latin typeface="Arial"/>
            </a:endParaRPr>
          </a:p>
          <a:p>
            <a:pPr>
              <a:lnSpc>
                <a:spcPct val="90000"/>
              </a:lnSpc>
              <a:spcBef>
                <a:spcPts val="1001"/>
              </a:spcBef>
              <a:tabLst>
                <a:tab pos="0" algn="l"/>
              </a:tabLst>
            </a:pPr>
            <a:r>
              <a:rPr lang="fr-FR" sz="1200" b="1" strike="noStrike" spc="-1" dirty="0">
                <a:solidFill>
                  <a:srgbClr val="000000"/>
                </a:solidFill>
                <a:latin typeface="Arial"/>
              </a:rPr>
              <a:t>Matériel nécessaire : </a:t>
            </a:r>
            <a:r>
              <a:rPr lang="fr-FR" sz="1200" strike="noStrike" spc="-1" dirty="0">
                <a:solidFill>
                  <a:srgbClr val="000000"/>
                </a:solidFill>
                <a:latin typeface="Arial"/>
              </a:rPr>
              <a:t>Ordinateur sous </a:t>
            </a:r>
            <a:r>
              <a:rPr lang="fr-FR" sz="1200" strike="noStrike" spc="-1" dirty="0" err="1">
                <a:solidFill>
                  <a:srgbClr val="000000"/>
                </a:solidFill>
                <a:latin typeface="Arial"/>
              </a:rPr>
              <a:t>windows</a:t>
            </a:r>
            <a:endParaRPr lang="fr-FR" sz="1200" strike="noStrike" spc="-1" dirty="0">
              <a:latin typeface="Arial"/>
            </a:endParaRPr>
          </a:p>
        </p:txBody>
      </p:sp>
      <p:sp>
        <p:nvSpPr>
          <p:cNvPr id="84" name="CustomShape 2"/>
          <p:cNvSpPr/>
          <p:nvPr/>
        </p:nvSpPr>
        <p:spPr>
          <a:xfrm>
            <a:off x="528120" y="1510200"/>
            <a:ext cx="7900920" cy="829543"/>
          </a:xfrm>
          <a:prstGeom prst="rect">
            <a:avLst/>
          </a:prstGeom>
          <a:solidFill>
            <a:schemeClr val="accent1">
              <a:lumMod val="20000"/>
              <a:lumOff val="80000"/>
            </a:schemeClr>
          </a:solidFill>
          <a:ln w="0">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fr-FR" sz="1200" b="0" strike="noStrike" spc="-1" dirty="0">
                <a:latin typeface="Arial"/>
              </a:rPr>
              <a:t>DICOM est un logiciel de </a:t>
            </a:r>
            <a:r>
              <a:rPr lang="fr-FR" sz="1200" b="1" strike="noStrike" spc="-1" dirty="0">
                <a:latin typeface="Arial"/>
              </a:rPr>
              <a:t>prédiction de mots </a:t>
            </a:r>
            <a:r>
              <a:rPr lang="fr-FR" sz="1200" dirty="0"/>
              <a:t>pour aider à la saisie dans un traitement de texte ou tout autres logiciels où l’élève peut être amené à écrire au clavier. </a:t>
            </a:r>
          </a:p>
          <a:p>
            <a:pPr>
              <a:lnSpc>
                <a:spcPct val="100000"/>
              </a:lnSpc>
            </a:pPr>
            <a:r>
              <a:rPr lang="fr-FR" sz="1200" dirty="0"/>
              <a:t>Lors du début de la frappe d’un mot, une liste est proposée à l’élève dans laquelle </a:t>
            </a:r>
            <a:r>
              <a:rPr lang="fr-FR" sz="1200" b="1" dirty="0"/>
              <a:t>il choisit le mot convenable</a:t>
            </a:r>
            <a:r>
              <a:rPr lang="fr-FR" sz="1200" dirty="0"/>
              <a:t>.</a:t>
            </a:r>
          </a:p>
          <a:p>
            <a:pPr>
              <a:lnSpc>
                <a:spcPct val="100000"/>
              </a:lnSpc>
            </a:pPr>
            <a:r>
              <a:rPr lang="fr-FR" sz="1200" dirty="0"/>
              <a:t>Au besoin, il a la possibilité </a:t>
            </a:r>
            <a:r>
              <a:rPr lang="fr-FR" sz="1200" b="1" dirty="0"/>
              <a:t>d’écouter</a:t>
            </a:r>
            <a:r>
              <a:rPr lang="fr-FR" sz="1200" dirty="0"/>
              <a:t> chacun des mots proposés (voix de synthèse).</a:t>
            </a:r>
            <a:endParaRPr lang="fr-FR" sz="1200" b="0" strike="noStrike" spc="-1" dirty="0">
              <a:latin typeface="Arial"/>
            </a:endParaRPr>
          </a:p>
        </p:txBody>
      </p:sp>
      <p:sp>
        <p:nvSpPr>
          <p:cNvPr id="85" name="CustomShape 3"/>
          <p:cNvSpPr/>
          <p:nvPr/>
        </p:nvSpPr>
        <p:spPr>
          <a:xfrm>
            <a:off x="1117440" y="2621520"/>
            <a:ext cx="10658520" cy="32302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fr-FR" sz="1200" b="1" strike="noStrike" spc="-1" dirty="0">
                <a:solidFill>
                  <a:srgbClr val="000000"/>
                </a:solidFill>
                <a:latin typeface="Arial"/>
              </a:rPr>
              <a:t>Intérêt pédagogique</a:t>
            </a:r>
            <a:r>
              <a:rPr lang="fr-FR" sz="1200" b="0" strike="noStrike" spc="-1" dirty="0">
                <a:solidFill>
                  <a:srgbClr val="000000"/>
                </a:solidFill>
                <a:latin typeface="Arial"/>
              </a:rPr>
              <a:t> : Même si on peut envisager l’utilisation de DICOM pour l’ensemble d’une classe, ce logiciel est avant tout une aide efficace pour certains élèves ayant de grosses difficultés orthographiques ou un profil dyslexique. Lors de productions écrites, en utilisant DICOM, les élèves peuvent écrire des textes plus longs, mieux respecter les normes orthographiques, se rassurer, se relire plus facilement.</a:t>
            </a:r>
          </a:p>
          <a:p>
            <a:pPr>
              <a:lnSpc>
                <a:spcPct val="100000"/>
              </a:lnSpc>
            </a:pPr>
            <a:endParaRPr lang="fr-FR" sz="1200" b="0" strike="noStrike" spc="-1" dirty="0">
              <a:latin typeface="Arial"/>
            </a:endParaRPr>
          </a:p>
          <a:p>
            <a:pPr>
              <a:lnSpc>
                <a:spcPct val="100000"/>
              </a:lnSpc>
            </a:pPr>
            <a:r>
              <a:rPr lang="fr-FR" sz="1200" b="1" strike="noStrike" spc="-1" dirty="0">
                <a:solidFill>
                  <a:srgbClr val="000000"/>
                </a:solidFill>
                <a:latin typeface="Arial"/>
              </a:rPr>
              <a:t>Du côté de l’enseignant : </a:t>
            </a:r>
            <a:r>
              <a:rPr lang="fr-FR" sz="1200" strike="noStrike" spc="-1" dirty="0">
                <a:solidFill>
                  <a:srgbClr val="000000"/>
                </a:solidFill>
                <a:latin typeface="Arial"/>
              </a:rPr>
              <a:t>Permet à l’enseignant, dans le cadre d’une classe où certains élèves à BEP en auraient besoin (DYS, …), d’aider à palier cette déficience, de rendre l’élève plus autonome, de lui permettre petit à petit de mémoriser l’écriture exacte d’un mot.</a:t>
            </a:r>
            <a:endParaRPr lang="fr-FR" sz="1200" b="1" strike="noStrike" spc="-1" dirty="0">
              <a:solidFill>
                <a:srgbClr val="000000"/>
              </a:solidFill>
              <a:latin typeface="Arial"/>
            </a:endParaRPr>
          </a:p>
          <a:p>
            <a:pPr>
              <a:lnSpc>
                <a:spcPct val="100000"/>
              </a:lnSpc>
            </a:pPr>
            <a:endParaRPr lang="fr-FR" sz="1200" b="0" strike="noStrike" spc="-1" dirty="0">
              <a:latin typeface="Arial"/>
            </a:endParaRPr>
          </a:p>
          <a:p>
            <a:pPr>
              <a:lnSpc>
                <a:spcPct val="100000"/>
              </a:lnSpc>
            </a:pPr>
            <a:r>
              <a:rPr lang="fr-FR" sz="1200" b="1" strike="noStrike" spc="-1" dirty="0">
                <a:solidFill>
                  <a:srgbClr val="000000"/>
                </a:solidFill>
                <a:latin typeface="Arial"/>
              </a:rPr>
              <a:t>Les tutoriels de prise en main</a:t>
            </a:r>
            <a:r>
              <a:rPr lang="fr-FR" sz="1200" b="0" strike="noStrike" spc="-1" dirty="0">
                <a:solidFill>
                  <a:srgbClr val="000000"/>
                </a:solidFill>
                <a:latin typeface="Arial"/>
              </a:rPr>
              <a:t> : </a:t>
            </a:r>
            <a:r>
              <a:rPr lang="fr-FR" sz="1200" b="0" strike="noStrike" spc="-1" dirty="0">
                <a:solidFill>
                  <a:srgbClr val="000000"/>
                </a:solidFill>
                <a:latin typeface="Arial"/>
                <a:hlinkClick r:id="rId3"/>
              </a:rPr>
              <a:t>Manuels Dicom sur cette page</a:t>
            </a:r>
            <a:r>
              <a:rPr lang="fr-FR" sz="1200" b="0" strike="noStrike" spc="-1" dirty="0">
                <a:solidFill>
                  <a:srgbClr val="000000"/>
                </a:solidFill>
                <a:latin typeface="Arial"/>
              </a:rPr>
              <a:t>.</a:t>
            </a:r>
            <a:endParaRPr lang="fr-FR" sz="1200" b="0" strike="noStrike" spc="-1" dirty="0">
              <a:latin typeface="Arial"/>
            </a:endParaRPr>
          </a:p>
          <a:p>
            <a:pPr>
              <a:lnSpc>
                <a:spcPct val="100000"/>
              </a:lnSpc>
            </a:pPr>
            <a:endParaRPr lang="fr-FR" sz="1200" b="0" strike="noStrike" spc="-1" dirty="0">
              <a:latin typeface="Arial"/>
            </a:endParaRPr>
          </a:p>
          <a:p>
            <a:pPr>
              <a:lnSpc>
                <a:spcPct val="100000"/>
              </a:lnSpc>
            </a:pPr>
            <a:r>
              <a:rPr lang="fr-FR" sz="1200" b="1" strike="noStrike" spc="-1" dirty="0">
                <a:solidFill>
                  <a:srgbClr val="000000"/>
                </a:solidFill>
                <a:latin typeface="Arial"/>
              </a:rPr>
              <a:t>Les points forts</a:t>
            </a:r>
            <a:r>
              <a:rPr lang="fr-FR" sz="1200" b="0" strike="noStrike" spc="-1" dirty="0">
                <a:solidFill>
                  <a:srgbClr val="000000"/>
                </a:solidFill>
                <a:latin typeface="Arial"/>
              </a:rPr>
              <a:t> : Oralisation des mots suggérés – Possibilité d’ajouter des mots dans le répertoire ou de changer le dictionnaire des mots utilisés par le logiciel. Utilisation possible aussi en LVE (Anglais, …)</a:t>
            </a:r>
          </a:p>
          <a:p>
            <a:pPr>
              <a:lnSpc>
                <a:spcPct val="100000"/>
              </a:lnSpc>
            </a:pPr>
            <a:endParaRPr lang="fr-FR" sz="1200" spc="-1" dirty="0">
              <a:solidFill>
                <a:srgbClr val="000000"/>
              </a:solidFill>
              <a:latin typeface="Arial"/>
            </a:endParaRPr>
          </a:p>
          <a:p>
            <a:pPr>
              <a:lnSpc>
                <a:spcPct val="100000"/>
              </a:lnSpc>
            </a:pPr>
            <a:endParaRPr lang="fr-FR" sz="1200" b="1" strike="noStrike" spc="-1" dirty="0">
              <a:solidFill>
                <a:srgbClr val="000000"/>
              </a:solidFill>
              <a:latin typeface="Arial"/>
            </a:endParaRPr>
          </a:p>
          <a:p>
            <a:pPr>
              <a:lnSpc>
                <a:spcPct val="100000"/>
              </a:lnSpc>
            </a:pPr>
            <a:r>
              <a:rPr lang="fr-FR" sz="1200" b="1" strike="noStrike" spc="-1" dirty="0">
                <a:solidFill>
                  <a:srgbClr val="000000"/>
                </a:solidFill>
                <a:latin typeface="Arial"/>
              </a:rPr>
              <a:t>Liens utiles : </a:t>
            </a:r>
            <a:r>
              <a:rPr lang="fr-FR" sz="1200" strike="noStrike" spc="-1" dirty="0">
                <a:solidFill>
                  <a:srgbClr val="000000"/>
                </a:solidFill>
                <a:latin typeface="Arial"/>
              </a:rPr>
              <a:t>Vous trouverez </a:t>
            </a:r>
            <a:r>
              <a:rPr lang="fr-FR" sz="1200" strike="noStrike" spc="-1" dirty="0">
                <a:solidFill>
                  <a:srgbClr val="000000"/>
                </a:solidFill>
                <a:latin typeface="Arial"/>
                <a:hlinkClick r:id="rId3"/>
              </a:rPr>
              <a:t>sur le site d'ICOM </a:t>
            </a:r>
            <a:r>
              <a:rPr lang="fr-FR" sz="1200" strike="noStrike" spc="-1" dirty="0" err="1">
                <a:solidFill>
                  <a:srgbClr val="000000"/>
                </a:solidFill>
                <a:latin typeface="Arial"/>
                <a:hlinkClick r:id="rId3"/>
              </a:rPr>
              <a:t>provence</a:t>
            </a:r>
            <a:r>
              <a:rPr lang="fr-FR" sz="1200" strike="noStrike" spc="-1" dirty="0">
                <a:solidFill>
                  <a:srgbClr val="000000"/>
                </a:solidFill>
                <a:latin typeface="Arial"/>
              </a:rPr>
              <a:t> les liens de téléchargement ainsi que les voix nécessaires au bon fonctionnement du logiciel.</a:t>
            </a:r>
          </a:p>
          <a:p>
            <a:pPr>
              <a:lnSpc>
                <a:spcPct val="100000"/>
              </a:lnSpc>
            </a:pPr>
            <a:endParaRPr lang="fr-FR" sz="1200" strike="noStrike" spc="-1" dirty="0">
              <a:solidFill>
                <a:srgbClr val="000000"/>
              </a:solidFill>
              <a:latin typeface="Arial"/>
            </a:endParaRPr>
          </a:p>
          <a:p>
            <a:pPr>
              <a:lnSpc>
                <a:spcPct val="100000"/>
              </a:lnSpc>
            </a:pPr>
            <a:endParaRPr lang="fr-FR" sz="1200" b="0" strike="noStrike" spc="-1" dirty="0">
              <a:latin typeface="Arial"/>
            </a:endParaRPr>
          </a:p>
          <a:p>
            <a:pPr>
              <a:lnSpc>
                <a:spcPct val="100000"/>
              </a:lnSpc>
            </a:pPr>
            <a:r>
              <a:rPr lang="fr-FR" sz="1200" b="1" strike="noStrike" spc="-1" dirty="0">
                <a:solidFill>
                  <a:srgbClr val="000000"/>
                </a:solidFill>
                <a:latin typeface="Arial"/>
              </a:rPr>
              <a:t>Exemple de scénario pédagogique </a:t>
            </a:r>
            <a:r>
              <a:rPr lang="fr-FR" sz="1200" strike="noStrike" spc="-1" dirty="0">
                <a:solidFill>
                  <a:srgbClr val="000000"/>
                </a:solidFill>
                <a:latin typeface="Arial"/>
              </a:rPr>
              <a:t>: </a:t>
            </a:r>
            <a:r>
              <a:rPr lang="fr-FR" sz="1200" strike="noStrike" spc="-1" dirty="0">
                <a:solidFill>
                  <a:srgbClr val="000000"/>
                </a:solidFill>
                <a:latin typeface="Arial"/>
                <a:hlinkClick r:id="rId4"/>
              </a:rPr>
              <a:t>voir cette proposition sur le site de l’académie Orléans-Tours</a:t>
            </a:r>
            <a:r>
              <a:rPr lang="fr-FR" sz="1200" b="1" strike="noStrike" spc="-1" dirty="0">
                <a:solidFill>
                  <a:srgbClr val="000000"/>
                </a:solidFill>
                <a:latin typeface="Arial"/>
              </a:rPr>
              <a:t>. </a:t>
            </a:r>
            <a:endParaRPr lang="fr-FR" sz="1200" b="0" strike="noStrike" spc="-1" dirty="0">
              <a:latin typeface="Arial"/>
            </a:endParaRPr>
          </a:p>
        </p:txBody>
      </p:sp>
      <p:pic>
        <p:nvPicPr>
          <p:cNvPr id="86" name="Image 14"/>
          <p:cNvPicPr/>
          <p:nvPr/>
        </p:nvPicPr>
        <p:blipFill>
          <a:blip r:embed="rId5"/>
          <a:stretch/>
        </p:blipFill>
        <p:spPr>
          <a:xfrm>
            <a:off x="506160" y="2630880"/>
            <a:ext cx="551520" cy="551520"/>
          </a:xfrm>
          <a:prstGeom prst="rect">
            <a:avLst/>
          </a:prstGeom>
          <a:ln w="0">
            <a:noFill/>
          </a:ln>
        </p:spPr>
      </p:pic>
      <p:pic>
        <p:nvPicPr>
          <p:cNvPr id="87" name="Image 18"/>
          <p:cNvPicPr/>
          <p:nvPr/>
        </p:nvPicPr>
        <p:blipFill>
          <a:blip r:embed="rId6"/>
          <a:stretch/>
        </p:blipFill>
        <p:spPr>
          <a:xfrm>
            <a:off x="506160" y="4318200"/>
            <a:ext cx="507600" cy="507600"/>
          </a:xfrm>
          <a:prstGeom prst="rect">
            <a:avLst/>
          </a:prstGeom>
          <a:ln w="0">
            <a:noFill/>
          </a:ln>
        </p:spPr>
      </p:pic>
      <p:pic>
        <p:nvPicPr>
          <p:cNvPr id="88" name="Image 26"/>
          <p:cNvPicPr/>
          <p:nvPr/>
        </p:nvPicPr>
        <p:blipFill>
          <a:blip r:embed="rId7"/>
          <a:stretch/>
        </p:blipFill>
        <p:spPr>
          <a:xfrm>
            <a:off x="477360" y="4851720"/>
            <a:ext cx="507600" cy="507600"/>
          </a:xfrm>
          <a:prstGeom prst="rect">
            <a:avLst/>
          </a:prstGeom>
          <a:ln w="0">
            <a:noFill/>
          </a:ln>
        </p:spPr>
      </p:pic>
      <p:pic>
        <p:nvPicPr>
          <p:cNvPr id="89" name="Image 28"/>
          <p:cNvPicPr/>
          <p:nvPr/>
        </p:nvPicPr>
        <p:blipFill>
          <a:blip r:embed="rId8"/>
          <a:stretch/>
        </p:blipFill>
        <p:spPr>
          <a:xfrm>
            <a:off x="477360" y="5428800"/>
            <a:ext cx="558720" cy="551520"/>
          </a:xfrm>
          <a:prstGeom prst="rect">
            <a:avLst/>
          </a:prstGeom>
          <a:ln w="0">
            <a:noFill/>
          </a:ln>
        </p:spPr>
      </p:pic>
      <p:pic>
        <p:nvPicPr>
          <p:cNvPr id="91" name="Image 7"/>
          <p:cNvPicPr/>
          <p:nvPr/>
        </p:nvPicPr>
        <p:blipFill>
          <a:blip r:embed="rId9"/>
          <a:stretch/>
        </p:blipFill>
        <p:spPr>
          <a:xfrm>
            <a:off x="10862280" y="6324480"/>
            <a:ext cx="1060200" cy="409680"/>
          </a:xfrm>
          <a:prstGeom prst="rect">
            <a:avLst/>
          </a:prstGeom>
          <a:ln w="0">
            <a:noFill/>
          </a:ln>
        </p:spPr>
      </p:pic>
      <p:pic>
        <p:nvPicPr>
          <p:cNvPr id="92" name="Image 9"/>
          <p:cNvPicPr/>
          <p:nvPr/>
        </p:nvPicPr>
        <p:blipFill>
          <a:blip r:embed="rId10"/>
          <a:stretch/>
        </p:blipFill>
        <p:spPr>
          <a:xfrm>
            <a:off x="477360" y="3798720"/>
            <a:ext cx="613440" cy="536400"/>
          </a:xfrm>
          <a:prstGeom prst="rect">
            <a:avLst/>
          </a:prstGeom>
          <a:ln w="0">
            <a:noFill/>
          </a:ln>
        </p:spPr>
      </p:pic>
      <p:sp>
        <p:nvSpPr>
          <p:cNvPr id="93" name="CustomShape 5"/>
          <p:cNvSpPr/>
          <p:nvPr/>
        </p:nvSpPr>
        <p:spPr>
          <a:xfrm>
            <a:off x="2795400" y="284760"/>
            <a:ext cx="3875760" cy="1110600"/>
          </a:xfrm>
          <a:prstGeom prst="rect">
            <a:avLst/>
          </a:prstGeom>
          <a:noFill/>
          <a:ln w="28575">
            <a:solidFill>
              <a:srgbClr val="0070C0"/>
            </a:solidFill>
          </a:ln>
        </p:spPr>
        <p:style>
          <a:lnRef idx="2">
            <a:schemeClr val="accent1">
              <a:shade val="50000"/>
            </a:schemeClr>
          </a:lnRef>
          <a:fillRef idx="1">
            <a:schemeClr val="accent1"/>
          </a:fillRef>
          <a:effectRef idx="0">
            <a:schemeClr val="accent1"/>
          </a:effectRef>
          <a:fontRef idx="minor"/>
        </p:style>
      </p:sp>
      <p:sp>
        <p:nvSpPr>
          <p:cNvPr id="94" name="CustomShape 6"/>
          <p:cNvSpPr/>
          <p:nvPr/>
        </p:nvSpPr>
        <p:spPr>
          <a:xfrm>
            <a:off x="477360" y="6397380"/>
            <a:ext cx="3299400" cy="2577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fr-FR" sz="1100" b="1" strike="noStrike" spc="-1" dirty="0">
                <a:solidFill>
                  <a:srgbClr val="00B050"/>
                </a:solidFill>
                <a:latin typeface="Arial"/>
                <a:hlinkClick r:id="rId11"/>
              </a:rPr>
              <a:t>Retrouvez d’autres fiches </a:t>
            </a:r>
            <a:r>
              <a:rPr lang="fr-FR" sz="1100" b="1" strike="noStrike" spc="-1" dirty="0" err="1">
                <a:solidFill>
                  <a:srgbClr val="00B050"/>
                </a:solidFill>
                <a:latin typeface="Arial"/>
                <a:hlinkClick r:id="rId11"/>
              </a:rPr>
              <a:t>Rapid’Num</a:t>
            </a:r>
            <a:endParaRPr lang="fr-FR" sz="1100" b="0" strike="noStrike" spc="-1" dirty="0">
              <a:latin typeface="Arial"/>
            </a:endParaRPr>
          </a:p>
        </p:txBody>
      </p:sp>
      <p:pic>
        <p:nvPicPr>
          <p:cNvPr id="95" name="Image 19"/>
          <p:cNvPicPr/>
          <p:nvPr/>
        </p:nvPicPr>
        <p:blipFill>
          <a:blip r:embed="rId12"/>
          <a:stretch/>
        </p:blipFill>
        <p:spPr>
          <a:xfrm>
            <a:off x="596160" y="3287520"/>
            <a:ext cx="507600" cy="548280"/>
          </a:xfrm>
          <a:prstGeom prst="rect">
            <a:avLst/>
          </a:prstGeom>
          <a:ln w="0">
            <a:noFill/>
          </a:ln>
        </p:spPr>
      </p:pic>
      <p:pic>
        <p:nvPicPr>
          <p:cNvPr id="96" name="Image 5"/>
          <p:cNvPicPr/>
          <p:nvPr/>
        </p:nvPicPr>
        <p:blipFill>
          <a:blip r:embed="rId13"/>
          <a:stretch/>
        </p:blipFill>
        <p:spPr>
          <a:xfrm>
            <a:off x="396000" y="277200"/>
            <a:ext cx="2106720" cy="1134000"/>
          </a:xfrm>
          <a:prstGeom prst="rect">
            <a:avLst/>
          </a:prstGeom>
          <a:ln w="0">
            <a:noFill/>
          </a:ln>
        </p:spPr>
      </p:pic>
      <p:pic>
        <p:nvPicPr>
          <p:cNvPr id="5" name="Image 4">
            <a:extLst>
              <a:ext uri="{FF2B5EF4-FFF2-40B4-BE49-F238E27FC236}">
                <a16:creationId xmlns:a16="http://schemas.microsoft.com/office/drawing/2014/main" id="{FFE89251-D174-943A-B553-063F92E7E5AB}"/>
              </a:ext>
            </a:extLst>
          </p:cNvPr>
          <p:cNvPicPr>
            <a:picLocks noChangeAspect="1"/>
          </p:cNvPicPr>
          <p:nvPr/>
        </p:nvPicPr>
        <p:blipFill>
          <a:blip r:embed="rId14"/>
          <a:stretch>
            <a:fillRect/>
          </a:stretch>
        </p:blipFill>
        <p:spPr>
          <a:xfrm>
            <a:off x="2890713" y="507025"/>
            <a:ext cx="3735778" cy="666069"/>
          </a:xfrm>
          <a:prstGeom prst="rect">
            <a:avLst/>
          </a:prstGeom>
        </p:spPr>
      </p:pic>
      <p:pic>
        <p:nvPicPr>
          <p:cNvPr id="7" name="Image 6">
            <a:extLst>
              <a:ext uri="{FF2B5EF4-FFF2-40B4-BE49-F238E27FC236}">
                <a16:creationId xmlns:a16="http://schemas.microsoft.com/office/drawing/2014/main" id="{E5B650D8-5197-70FC-E7F5-71BDDF99B02B}"/>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6963840" y="251675"/>
            <a:ext cx="1159525" cy="1159525"/>
          </a:xfrm>
          <a:prstGeom prst="rect">
            <a:avLst/>
          </a:prstGeom>
        </p:spPr>
      </p:pic>
      <p:sp>
        <p:nvSpPr>
          <p:cNvPr id="19" name="Espace réservé du pied de page 4">
            <a:extLst>
              <a:ext uri="{FF2B5EF4-FFF2-40B4-BE49-F238E27FC236}">
                <a16:creationId xmlns:a16="http://schemas.microsoft.com/office/drawing/2014/main" id="{045B540D-0EF9-467E-8D15-27282488982E}"/>
              </a:ext>
            </a:extLst>
          </p:cNvPr>
          <p:cNvSpPr txBox="1">
            <a:spLocks/>
          </p:cNvSpPr>
          <p:nvPr/>
        </p:nvSpPr>
        <p:spPr>
          <a:xfrm>
            <a:off x="2657605" y="6410434"/>
            <a:ext cx="6876789"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fr-FR" sz="1200" dirty="0">
                <a:solidFill>
                  <a:schemeClr val="bg1">
                    <a:lumMod val="50000"/>
                  </a:schemeClr>
                </a:solidFill>
                <a:latin typeface="Calibri" panose="020F0502020204030204" pitchFamily="34" charset="0"/>
                <a:cs typeface="Calibri" panose="020F0502020204030204" pitchFamily="34" charset="0"/>
              </a:rPr>
              <a:t>DRANE Montpellier– Équipe des référents 1er degré</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5" name="Image 12"/>
          <p:cNvPicPr/>
          <p:nvPr/>
        </p:nvPicPr>
        <p:blipFill>
          <a:blip r:embed="rId3"/>
          <a:stretch/>
        </p:blipFill>
        <p:spPr>
          <a:xfrm>
            <a:off x="10862280" y="6324480"/>
            <a:ext cx="1060200" cy="409680"/>
          </a:xfrm>
          <a:prstGeom prst="rect">
            <a:avLst/>
          </a:prstGeom>
          <a:ln w="0">
            <a:noFill/>
          </a:ln>
        </p:spPr>
      </p:pic>
      <p:pic>
        <p:nvPicPr>
          <p:cNvPr id="3" name="Image 2">
            <a:extLst>
              <a:ext uri="{FF2B5EF4-FFF2-40B4-BE49-F238E27FC236}">
                <a16:creationId xmlns:a16="http://schemas.microsoft.com/office/drawing/2014/main" id="{6445D5B8-01CB-38B8-8AEE-3E6DF80B9743}"/>
              </a:ext>
            </a:extLst>
          </p:cNvPr>
          <p:cNvPicPr>
            <a:picLocks noChangeAspect="1"/>
          </p:cNvPicPr>
          <p:nvPr/>
        </p:nvPicPr>
        <p:blipFill>
          <a:blip r:embed="rId4"/>
          <a:stretch>
            <a:fillRect/>
          </a:stretch>
        </p:blipFill>
        <p:spPr>
          <a:xfrm>
            <a:off x="8258746" y="1835558"/>
            <a:ext cx="3401907" cy="2137543"/>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5" name="Image 4">
            <a:extLst>
              <a:ext uri="{FF2B5EF4-FFF2-40B4-BE49-F238E27FC236}">
                <a16:creationId xmlns:a16="http://schemas.microsoft.com/office/drawing/2014/main" id="{C60CF0FD-0047-BAD2-30BD-4F575CBF990F}"/>
              </a:ext>
            </a:extLst>
          </p:cNvPr>
          <p:cNvPicPr>
            <a:picLocks noChangeAspect="1"/>
          </p:cNvPicPr>
          <p:nvPr/>
        </p:nvPicPr>
        <p:blipFill>
          <a:blip r:embed="rId5"/>
          <a:stretch>
            <a:fillRect/>
          </a:stretch>
        </p:blipFill>
        <p:spPr>
          <a:xfrm>
            <a:off x="534619" y="1835558"/>
            <a:ext cx="3299252" cy="2137543"/>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7" name="Image 6">
            <a:extLst>
              <a:ext uri="{FF2B5EF4-FFF2-40B4-BE49-F238E27FC236}">
                <a16:creationId xmlns:a16="http://schemas.microsoft.com/office/drawing/2014/main" id="{9CFF849C-9E8A-32A7-DD4F-651A25BCBBD4}"/>
              </a:ext>
            </a:extLst>
          </p:cNvPr>
          <p:cNvPicPr>
            <a:picLocks noChangeAspect="1"/>
          </p:cNvPicPr>
          <p:nvPr/>
        </p:nvPicPr>
        <p:blipFill>
          <a:blip r:embed="rId6"/>
          <a:stretch>
            <a:fillRect/>
          </a:stretch>
        </p:blipFill>
        <p:spPr>
          <a:xfrm>
            <a:off x="4324530" y="1835558"/>
            <a:ext cx="3457789" cy="2137543"/>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8" name="ZoneTexte 7">
            <a:extLst>
              <a:ext uri="{FF2B5EF4-FFF2-40B4-BE49-F238E27FC236}">
                <a16:creationId xmlns:a16="http://schemas.microsoft.com/office/drawing/2014/main" id="{0082F42D-1677-7C24-B83E-EBF48CE0E3CA}"/>
              </a:ext>
            </a:extLst>
          </p:cNvPr>
          <p:cNvSpPr txBox="1"/>
          <p:nvPr/>
        </p:nvSpPr>
        <p:spPr>
          <a:xfrm>
            <a:off x="854412" y="549491"/>
            <a:ext cx="10007868" cy="646331"/>
          </a:xfrm>
          <a:prstGeom prst="rect">
            <a:avLst/>
          </a:prstGeom>
          <a:noFill/>
        </p:spPr>
        <p:txBody>
          <a:bodyPr wrap="none" rtlCol="0">
            <a:spAutoFit/>
          </a:bodyPr>
          <a:lstStyle/>
          <a:p>
            <a:r>
              <a:rPr lang="fr-FR" dirty="0">
                <a:solidFill>
                  <a:schemeClr val="accent5">
                    <a:lumMod val="75000"/>
                  </a:schemeClr>
                </a:solidFill>
              </a:rPr>
              <a:t>Au fur et à mesure de la frappe des premières lettres du mot, le tableau de propositions DICOM,</a:t>
            </a:r>
          </a:p>
          <a:p>
            <a:r>
              <a:rPr lang="fr-FR" dirty="0">
                <a:solidFill>
                  <a:schemeClr val="accent5">
                    <a:lumMod val="75000"/>
                  </a:schemeClr>
                </a:solidFill>
              </a:rPr>
              <a:t>en surcouche, affine ses propositions :</a:t>
            </a:r>
          </a:p>
        </p:txBody>
      </p:sp>
      <p:sp>
        <p:nvSpPr>
          <p:cNvPr id="11" name="ZoneTexte 10">
            <a:extLst>
              <a:ext uri="{FF2B5EF4-FFF2-40B4-BE49-F238E27FC236}">
                <a16:creationId xmlns:a16="http://schemas.microsoft.com/office/drawing/2014/main" id="{CB29A857-21C1-A806-CAC1-924F240B61CF}"/>
              </a:ext>
            </a:extLst>
          </p:cNvPr>
          <p:cNvSpPr txBox="1"/>
          <p:nvPr/>
        </p:nvSpPr>
        <p:spPr>
          <a:xfrm>
            <a:off x="2589663" y="4626286"/>
            <a:ext cx="8712642" cy="923330"/>
          </a:xfrm>
          <a:prstGeom prst="rect">
            <a:avLst/>
          </a:prstGeom>
          <a:noFill/>
        </p:spPr>
        <p:txBody>
          <a:bodyPr wrap="none" rtlCol="0">
            <a:spAutoFit/>
          </a:bodyPr>
          <a:lstStyle/>
          <a:p>
            <a:r>
              <a:rPr lang="fr-FR" dirty="0">
                <a:solidFill>
                  <a:schemeClr val="accent5">
                    <a:lumMod val="75000"/>
                  </a:schemeClr>
                </a:solidFill>
              </a:rPr>
              <a:t>Si l’élève passe la souris sur un des mots proposés, une voix de synthèse lit le mot.</a:t>
            </a:r>
          </a:p>
          <a:p>
            <a:r>
              <a:rPr lang="fr-FR" dirty="0">
                <a:solidFill>
                  <a:schemeClr val="accent5">
                    <a:lumMod val="75000"/>
                  </a:schemeClr>
                </a:solidFill>
              </a:rPr>
              <a:t> </a:t>
            </a:r>
          </a:p>
          <a:p>
            <a:r>
              <a:rPr lang="fr-FR" dirty="0">
                <a:solidFill>
                  <a:schemeClr val="accent5">
                    <a:lumMod val="75000"/>
                  </a:schemeClr>
                </a:solidFill>
              </a:rPr>
              <a:t>Quand il a choisi un mot, il clique dessus, le mot est complété dans le texte.</a:t>
            </a:r>
          </a:p>
        </p:txBody>
      </p:sp>
      <p:sp>
        <p:nvSpPr>
          <p:cNvPr id="9" name="Espace réservé du pied de page 4">
            <a:extLst>
              <a:ext uri="{FF2B5EF4-FFF2-40B4-BE49-F238E27FC236}">
                <a16:creationId xmlns:a16="http://schemas.microsoft.com/office/drawing/2014/main" id="{C4C0A31C-A32D-41DE-B148-945416F8EAA2}"/>
              </a:ext>
            </a:extLst>
          </p:cNvPr>
          <p:cNvSpPr txBox="1">
            <a:spLocks/>
          </p:cNvSpPr>
          <p:nvPr/>
        </p:nvSpPr>
        <p:spPr>
          <a:xfrm>
            <a:off x="2419951" y="6369035"/>
            <a:ext cx="6876789"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fr-FR" sz="1200" dirty="0">
                <a:solidFill>
                  <a:schemeClr val="bg1">
                    <a:lumMod val="50000"/>
                  </a:schemeClr>
                </a:solidFill>
                <a:latin typeface="Calibri" panose="020F0502020204030204" pitchFamily="34" charset="0"/>
                <a:cs typeface="Calibri" panose="020F0502020204030204" pitchFamily="34" charset="0"/>
              </a:rPr>
              <a:t>DRANE Montpellier– Équipe des référents 1er degré</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738</TotalTime>
  <Words>469</Words>
  <Application>Microsoft Office PowerPoint</Application>
  <PresentationFormat>Grand écran</PresentationFormat>
  <Paragraphs>38</Paragraphs>
  <Slides>2</Slides>
  <Notes>2</Notes>
  <HiddenSlides>0</HiddenSlides>
  <MMClips>0</MMClips>
  <ScaleCrop>false</ScaleCrop>
  <HeadingPairs>
    <vt:vector size="6" baseType="variant">
      <vt:variant>
        <vt:lpstr>Polices utilisées</vt:lpstr>
      </vt:variant>
      <vt:variant>
        <vt:i4>7</vt:i4>
      </vt:variant>
      <vt:variant>
        <vt:lpstr>Thème</vt:lpstr>
      </vt:variant>
      <vt:variant>
        <vt:i4>2</vt:i4>
      </vt:variant>
      <vt:variant>
        <vt:lpstr>Titres des diapositives</vt:lpstr>
      </vt:variant>
      <vt:variant>
        <vt:i4>2</vt:i4>
      </vt:variant>
    </vt:vector>
  </HeadingPairs>
  <TitlesOfParts>
    <vt:vector size="11" baseType="lpstr">
      <vt:lpstr>Arial</vt:lpstr>
      <vt:lpstr>Calibri</vt:lpstr>
      <vt:lpstr>Calibri Light</vt:lpstr>
      <vt:lpstr>DejaVu Sans</vt:lpstr>
      <vt:lpstr>Symbol</vt:lpstr>
      <vt:lpstr>Times New Roman</vt:lpstr>
      <vt:lpstr>Wingdings</vt:lpstr>
      <vt:lpstr>Office Theme</vt:lpstr>
      <vt:lpstr>Office Theme</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subject/>
  <dc:creator>Rouvelet Vincent</dc:creator>
  <dc:description/>
  <cp:lastModifiedBy>Rouvelet Vincent</cp:lastModifiedBy>
  <cp:revision>64</cp:revision>
  <dcterms:created xsi:type="dcterms:W3CDTF">2022-02-07T08:41:22Z</dcterms:created>
  <dcterms:modified xsi:type="dcterms:W3CDTF">2022-10-03T09:22:40Z</dcterms:modified>
  <dc:language>fr-FR</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0</vt:i4>
  </property>
  <property fmtid="{D5CDD505-2E9C-101B-9397-08002B2CF9AE}" pid="8" name="PresentationFormat">
    <vt:lpwstr>Grand écran</vt:lpwstr>
  </property>
  <property fmtid="{D5CDD505-2E9C-101B-9397-08002B2CF9AE}" pid="9" name="ScaleCrop">
    <vt:bool>false</vt:bool>
  </property>
  <property fmtid="{D5CDD505-2E9C-101B-9397-08002B2CF9AE}" pid="10" name="ShareDoc">
    <vt:bool>false</vt:bool>
  </property>
  <property fmtid="{D5CDD505-2E9C-101B-9397-08002B2CF9AE}" pid="11" name="Slides">
    <vt:i4>2</vt:i4>
  </property>
</Properties>
</file>