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uvelet Vincent" initials="RV" lastIdx="1" clrIdx="0">
    <p:extLst>
      <p:ext uri="{19B8F6BF-5375-455C-9EA6-DF929625EA0E}">
        <p15:presenceInfo xmlns:p15="http://schemas.microsoft.com/office/powerpoint/2012/main" userId="Rouvelet Vincent" providerId="None"/>
      </p:ext>
    </p:extLst>
  </p:cmAuthor>
  <p:cmAuthor id="2" name="Jean-Baptiste FERRER" initials="JF" lastIdx="1" clrIdx="1">
    <p:extLst>
      <p:ext uri="{19B8F6BF-5375-455C-9EA6-DF929625EA0E}">
        <p15:presenceInfo xmlns:p15="http://schemas.microsoft.com/office/powerpoint/2012/main" userId="Jean-Baptiste FERR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0803" autoAdjust="0"/>
  </p:normalViewPr>
  <p:slideViewPr>
    <p:cSldViewPr snapToGrid="0">
      <p:cViewPr varScale="1">
        <p:scale>
          <a:sx n="83" d="100"/>
          <a:sy n="83" d="100"/>
        </p:scale>
        <p:origin x="8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EB195-0813-4326-93D3-151F05D7289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9579A-F2B4-4BA2-9C11-FAB33D467D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765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Au préalable : </a:t>
            </a:r>
          </a:p>
          <a:p>
            <a:r>
              <a:rPr lang="fr-FR" dirty="0"/>
              <a:t>1) se créer un compte enseignant</a:t>
            </a:r>
          </a:p>
          <a:p>
            <a:r>
              <a:rPr lang="fr-FR" dirty="0"/>
              <a:t>2) Créer une classe avec des profils élèves pour les stagiaires</a:t>
            </a:r>
          </a:p>
          <a:p>
            <a:r>
              <a:rPr lang="fr-FR" dirty="0"/>
              <a:t>3) Faire en amont un test de positionnement pour 1 élève virtuel (cela permettra de montrer le tableau de bord complet)</a:t>
            </a:r>
          </a:p>
          <a:p>
            <a:r>
              <a:rPr lang="fr-FR" dirty="0"/>
              <a:t>3) Mettre en activité les stagiaires avec les premiers exercices élèves (exercices de positionnement)</a:t>
            </a:r>
          </a:p>
          <a:p>
            <a:r>
              <a:rPr lang="fr-FR" dirty="0"/>
              <a:t>4) Présenter le tableau de bord enseignant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9579A-F2B4-4BA2-9C11-FAB33D467D0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969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02C8C0-8C73-401F-8CC6-4811AE554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6209809-EA30-4D27-85EF-D62BB9A1B1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2B3CB6-A230-44A1-B2FC-337AB5321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763B-B6FC-4C19-BEFB-634034E8727A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1E2E92-D056-4675-8057-5AC96E303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174FF7-3A91-446A-895C-CED949027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4795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A9D19D-E669-42F3-9B8E-EF427788C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F48C054-3BBC-460B-ABAF-408E08F7C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1A7D44-ED9A-4186-A74E-8840CFBF0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E918A-5B78-46D7-8E37-B631A985A129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D32BB8-26A2-4749-8FD0-999FDA160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608979-61E4-476E-AA64-DB5C6EE34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2565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3D9647F-699D-492E-B9B0-9AAAEAD212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D859B3F-1FF8-4472-AB52-2A049E2F86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D5094A-8F8F-4B3B-BA36-2F9832DD3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65CD-9D8D-4CF3-82A4-9E5875726FA9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41354C-1D03-4725-B243-F7ED91ADA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9753C7-3B97-4A5F-8148-BF2524EB4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93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C35BD9-1A55-4A54-8638-D97B03C42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D4A775-EFDE-4916-99E1-605C8DE6E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882EAA-A091-4E22-8F6A-B4A729A93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A7FD-92BB-4ED1-B40C-DC5452CC30C2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E87F2F-85C1-4033-A12E-D56554DD7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EBC44E-BF47-49D4-839D-2F1AB57E5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387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18311F-683E-4CA4-B5BD-A470CF5F4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35D6F9-A2C4-45AE-BD59-424B32255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DA903C-8509-4F68-B31F-CC157101B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AAAE-8480-4E76-BD26-9BA7FEEBBFAA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615656-C295-4274-9D6C-5F5D16E78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D6EF4A-BEBB-4043-82FA-F454C5AC5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5723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C8F5D-42A2-4AA6-BA7F-134389B8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CB715F-8945-4591-BB0C-05AFA8C280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5A9DCD1-57D1-4830-8061-0468EBCBB2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4BAB177-9211-44EC-BD89-E0FA21E25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63E7B-228C-45F5-973A-778289E3BE73}" type="datetime1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1340E3F-BA34-48AD-B8BE-CE3E6BD2C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177D3F-FD58-4F0B-819E-189AA5138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574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03DD50-9A6B-4668-AC41-622436771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48A333-429F-4338-8996-3CCC24DA5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2E483F9-36AD-46F5-8EF0-39819D33B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C21F162-AF07-4ADB-956A-A28AA27DB8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9C28F00-8AF3-4F88-BA96-0B174D4343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DB73E30-4B6B-442B-98EF-3D6C89D6B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76D6-E8A3-4962-885A-8E3592908B47}" type="datetime1">
              <a:rPr lang="fr-FR" smtClean="0"/>
              <a:t>03/10/2022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71AD2CE-1DDA-4700-8EC1-10867FC8F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32BDFF4-E724-416A-9210-CDFF813E6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0215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A09280-6EFE-4083-B5C6-7B44A217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7C07851-173C-4EB2-8DEA-58C5B0268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4515-F075-4093-B715-829708D42B4D}" type="datetime1">
              <a:rPr lang="fr-FR" smtClean="0"/>
              <a:t>03/10/2022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5D2177-8759-48F8-BE55-E6B971108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70308A8-D36E-4192-8C98-623A4479B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526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543C4D1-B5F5-4839-979E-CE20CA372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A4A5-4DD1-46AB-9A8E-6CE861286D14}" type="datetime1">
              <a:rPr lang="fr-FR" smtClean="0"/>
              <a:t>03/10/2022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16A990-08FE-4579-AB4C-8473BCE48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39E9BB2-2435-477F-BA72-FF2049631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081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C53D98-03C9-433E-9A3F-C81209782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34A5B1-09B9-4FD4-9AE9-CED0E5E80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854D92-0633-435D-A732-8370C3B7D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82F0BB8-BE74-48B4-987E-57E2944B1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D426-1456-4CA1-8FA4-D00A27FF7B27}" type="datetime1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44D2DB-D662-4209-88F2-D7E03CF46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43F54F-E8A7-4E20-93F2-F66EA6317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80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85FCB9-0663-441A-93E7-40649EB08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85EEBEE-237D-4D69-9150-B21C477088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F6B8C4-48A1-4952-95A7-0BA1492392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B5E0F2-CF31-4E0B-A361-AC8C6B855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2C7D5-6EA3-472B-AB55-1D1B45F8310B}" type="datetime1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50D6295-A315-4BD5-B028-68EB77490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13764B-A6CF-4BF4-959B-FD031F1CE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048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02BE9AD-6A42-488B-BCFB-A04E2334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D3E17B-706B-4B27-90FB-6FE16D87A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8EEE34-5241-4160-924D-905FCD09C5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282F0-006F-40D0-83AD-A078EA7941F6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93B70A-AB15-4C5E-93E2-6D6809B56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5526A1-7A9A-4FE8-971E-8B4E89B52A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451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13" Type="http://schemas.openxmlformats.org/officeDocument/2006/relationships/image" Target="../media/image6.png"/><Relationship Id="rId18" Type="http://schemas.openxmlformats.org/officeDocument/2006/relationships/image" Target="../media/image10.png"/><Relationship Id="rId3" Type="http://schemas.openxmlformats.org/officeDocument/2006/relationships/hyperlink" Target="https://www.lalilo.com/resources" TargetMode="External"/><Relationship Id="rId7" Type="http://schemas.openxmlformats.org/officeDocument/2006/relationships/hyperlink" Target="https://www.loom.com/share/164f6aeda0bf4d1db517f49624300b87" TargetMode="External"/><Relationship Id="rId12" Type="http://schemas.openxmlformats.org/officeDocument/2006/relationships/image" Target="../media/image5.png"/><Relationship Id="rId17" Type="http://schemas.openxmlformats.org/officeDocument/2006/relationships/image" Target="../media/image9.png"/><Relationship Id="rId2" Type="http://schemas.openxmlformats.org/officeDocument/2006/relationships/hyperlink" Target="https://help2.renaissance.com/lalilo-fr/default#/" TargetMode="External"/><Relationship Id="rId16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essources.lalilo.com/progression_pedagogique_Lalilo.pdf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s://youtu.be/c_7jhCli3AE" TargetMode="External"/><Relationship Id="rId15" Type="http://schemas.openxmlformats.org/officeDocument/2006/relationships/image" Target="../media/image7.jpg"/><Relationship Id="rId10" Type="http://schemas.openxmlformats.org/officeDocument/2006/relationships/image" Target="../media/image3.jpg"/><Relationship Id="rId4" Type="http://schemas.openxmlformats.org/officeDocument/2006/relationships/hyperlink" Target="https://lalilo.com/" TargetMode="External"/><Relationship Id="rId9" Type="http://schemas.openxmlformats.org/officeDocument/2006/relationships/image" Target="../media/image2.png"/><Relationship Id="rId14" Type="http://schemas.openxmlformats.org/officeDocument/2006/relationships/hyperlink" Target="https://www.ac-montpellier.fr/ressources-numeriques-pour-les-formateurs-du-1er-degre-124832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hyperlink" Target="https://youtu.be/C8CS1qNniAg" TargetMode="External"/><Relationship Id="rId7" Type="http://schemas.openxmlformats.org/officeDocument/2006/relationships/image" Target="../media/image1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5.png"/><Relationship Id="rId4" Type="http://schemas.openxmlformats.org/officeDocument/2006/relationships/hyperlink" Target="https://www.loom.com/share/38f1e5c9908845acad3bdefcd6296d4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7619AB0-9236-44DE-B7D5-309605425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59656" y="284894"/>
            <a:ext cx="3363159" cy="1896446"/>
          </a:xfrm>
          <a:ln w="3175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l"/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Domaine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Français – Lecture </a:t>
            </a:r>
          </a:p>
          <a:p>
            <a:pPr algn="l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Niveau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Cycles 2</a:t>
            </a:r>
          </a:p>
          <a:p>
            <a:pPr algn="l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Facilité d’appropriation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Très accessible</a:t>
            </a:r>
          </a:p>
          <a:p>
            <a:pPr algn="l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Matériel nécessaire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Ordinateur ou tablette connecté à internet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B0E312C-14A3-484E-B3A8-CAA956F38DAB}"/>
              </a:ext>
            </a:extLst>
          </p:cNvPr>
          <p:cNvSpPr txBox="1"/>
          <p:nvPr/>
        </p:nvSpPr>
        <p:spPr>
          <a:xfrm>
            <a:off x="506256" y="1601171"/>
            <a:ext cx="790133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fr-FR" sz="1200" dirty="0" err="1">
                <a:latin typeface="Arial" panose="020B0604020202020204" pitchFamily="34" charset="0"/>
                <a:cs typeface="Arial" panose="020B0604020202020204" pitchFamily="34" charset="0"/>
              </a:rPr>
              <a:t>Lalilo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est une application web construite avec et pour les professeurs des écoles permettant un suivi en classe et à la maison. Grâce à un partenariat d’innovation avec le Ministère de l'Education nationale, </a:t>
            </a:r>
            <a:r>
              <a:rPr lang="fr-FR" sz="1200" dirty="0" err="1">
                <a:latin typeface="Arial" panose="020B0604020202020204" pitchFamily="34" charset="0"/>
                <a:cs typeface="Arial" panose="020B0604020202020204" pitchFamily="34" charset="0"/>
              </a:rPr>
              <a:t>Lalilo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est gratuit en France. </a:t>
            </a:r>
            <a:r>
              <a:rPr lang="fr-FR" sz="1200" dirty="0" err="1">
                <a:latin typeface="Arial" panose="020B0604020202020204" pitchFamily="34" charset="0"/>
                <a:cs typeface="Arial" panose="020B0604020202020204" pitchFamily="34" charset="0"/>
              </a:rPr>
              <a:t>Lalilo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est un assistant pédagogique numérique destiné aux enseignants du cycle deux qui permet un enseignement différencié de la lecture en classe.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0B24859-F228-4122-ACE9-AD39AF39DED3}"/>
              </a:ext>
            </a:extLst>
          </p:cNvPr>
          <p:cNvSpPr txBox="1"/>
          <p:nvPr/>
        </p:nvSpPr>
        <p:spPr>
          <a:xfrm>
            <a:off x="1117599" y="2646167"/>
            <a:ext cx="1065876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Intérêt pédagogique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 : Côté pédagogie, </a:t>
            </a:r>
            <a:r>
              <a:rPr lang="fr-FR" sz="1200" dirty="0" err="1">
                <a:latin typeface="Arial" panose="020B0604020202020204" pitchFamily="34" charset="0"/>
                <a:cs typeface="Arial" panose="020B0604020202020204" pitchFamily="34" charset="0"/>
              </a:rPr>
              <a:t>Lalilo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fait travailler les compétences suivantes : conscience phonologique, principe alphabétique, combinatoire, fluence, compréhension orale et écrite, lecture à voix haute. </a:t>
            </a:r>
            <a:r>
              <a:rPr lang="fr-FR" sz="1200" dirty="0" err="1">
                <a:latin typeface="Arial" panose="020B0604020202020204" pitchFamily="34" charset="0"/>
                <a:cs typeface="Arial" panose="020B0604020202020204" pitchFamily="34" charset="0"/>
              </a:rPr>
              <a:t>Lalilo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adapte des exercices d’identification, de compréhension et de lecture à voix haute au niveau de chaque élève.</a:t>
            </a:r>
          </a:p>
          <a:p>
            <a:pPr algn="just"/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Du côté de l’enseignant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L’enseignant peut voir le niveau d’avancement de sa classe ainsi que celui de chacun de ses élèves. Il peut aussi attribuer des activités spécifiques à des groupes d’élèves.</a:t>
            </a: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Les tutoriels de prise en main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 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Rubrique d’aide à la prise en main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Toutes les ressources de l’application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Les points forts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 : Simple d’utilisation - Compatible avec toutes les plateformes – Gratuit – Intelligence Artificielle pour l’aide à la décision  </a:t>
            </a:r>
          </a:p>
          <a:p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Liens utiles : 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Site officiel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  - 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Présentation de LALILO (vidéo) 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Progression pédagogique complète</a:t>
            </a:r>
            <a:endParaRPr lang="fr-FR" sz="1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Exemples de scénarii pédagogiques :</a:t>
            </a:r>
          </a:p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Première séance avec LALILO (vidéo)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766C9E9-CDAD-4EF6-AEB4-5F7F82F2C2A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56" y="2630750"/>
            <a:ext cx="551934" cy="551934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05C11209-589A-4F71-9618-FF44F76551E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56" y="4318147"/>
            <a:ext cx="508116" cy="508116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A945B03A-C106-48CF-BB74-6C23CB8DC33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60" y="4851767"/>
            <a:ext cx="508117" cy="508117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A63C0C22-3F09-4634-B006-171E8DDB635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60" y="5516800"/>
            <a:ext cx="558921" cy="551934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43C3196-B496-4BCC-9BF5-C116ACAF0EF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2388" y="6324654"/>
            <a:ext cx="1060427" cy="40999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D7C1DED1-54F6-43FD-86DC-600B6A5884E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60" y="3798731"/>
            <a:ext cx="613625" cy="53692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8ED8531-8925-406A-838C-F4808752C43E}"/>
              </a:ext>
            </a:extLst>
          </p:cNvPr>
          <p:cNvSpPr/>
          <p:nvPr/>
        </p:nvSpPr>
        <p:spPr>
          <a:xfrm>
            <a:off x="2795543" y="284894"/>
            <a:ext cx="3875979" cy="111093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221797B-2126-49A9-A119-77AEBB4B2F26}"/>
              </a:ext>
            </a:extLst>
          </p:cNvPr>
          <p:cNvSpPr txBox="1"/>
          <p:nvPr/>
        </p:nvSpPr>
        <p:spPr>
          <a:xfrm>
            <a:off x="859330" y="6399807"/>
            <a:ext cx="32997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Retrouvez d’autres fiches </a:t>
            </a:r>
            <a:r>
              <a:rPr lang="fr-FR" sz="11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Rapid’Num</a:t>
            </a:r>
            <a:r>
              <a:rPr lang="fr-FR" sz="11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 </a:t>
            </a:r>
            <a:endParaRPr lang="fr-FR" sz="11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17142158-1C79-4A46-98EE-6662073C045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176" y="3287410"/>
            <a:ext cx="508116" cy="54876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E3D822A-5F93-4A97-8482-7F4CAD39966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63" y="277299"/>
            <a:ext cx="2107152" cy="113433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A167F299-4F40-4CC7-9B2F-7C567826B38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523504" y="367443"/>
            <a:ext cx="2420056" cy="1002246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F4C17712-C283-4316-881C-E35FA892904D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7655" y="137980"/>
            <a:ext cx="1439064" cy="1439064"/>
          </a:xfrm>
          <a:prstGeom prst="rect">
            <a:avLst/>
          </a:prstGeom>
        </p:spPr>
      </p:pic>
      <p:sp>
        <p:nvSpPr>
          <p:cNvPr id="18" name="Espace réservé du pied de page 4">
            <a:extLst>
              <a:ext uri="{FF2B5EF4-FFF2-40B4-BE49-F238E27FC236}">
                <a16:creationId xmlns:a16="http://schemas.microsoft.com/office/drawing/2014/main" id="{5ED193D6-C3E6-4326-9D78-3AD9ACECFF52}"/>
              </a:ext>
            </a:extLst>
          </p:cNvPr>
          <p:cNvSpPr txBox="1">
            <a:spLocks/>
          </p:cNvSpPr>
          <p:nvPr/>
        </p:nvSpPr>
        <p:spPr>
          <a:xfrm>
            <a:off x="3132167" y="6410434"/>
            <a:ext cx="6876789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DRANE Montpellier– Équipe des référents 1er degré</a:t>
            </a:r>
          </a:p>
        </p:txBody>
      </p:sp>
    </p:spTree>
    <p:extLst>
      <p:ext uri="{BB962C8B-B14F-4D97-AF65-F5344CB8AC3E}">
        <p14:creationId xmlns:p14="http://schemas.microsoft.com/office/powerpoint/2010/main" val="3098490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895DA203-67C0-4349-8677-21B3D58718BD}"/>
              </a:ext>
            </a:extLst>
          </p:cNvPr>
          <p:cNvSpPr txBox="1"/>
          <p:nvPr/>
        </p:nvSpPr>
        <p:spPr>
          <a:xfrm>
            <a:off x="1025236" y="961660"/>
            <a:ext cx="33937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Une interface élève ludique, adaptée à l’élève et à son ressenti :</a:t>
            </a: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Vidéo de présentation (48s)</a:t>
            </a:r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EA94768-DE64-4B59-8EC2-71FA25B7522D}"/>
              </a:ext>
            </a:extLst>
          </p:cNvPr>
          <p:cNvSpPr txBox="1"/>
          <p:nvPr/>
        </p:nvSpPr>
        <p:spPr>
          <a:xfrm>
            <a:off x="350428" y="3429000"/>
            <a:ext cx="406853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Un tableau de bord enseignant pour suivre et paramétrer les activités réalisées par les élèves (</a:t>
            </a: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vidéo de présentation</a:t>
            </a: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) sur proposition de l’IA : </a:t>
            </a:r>
            <a:r>
              <a:rPr lang="fr-FR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Lalilo</a:t>
            </a: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 adapte de manière automatique, grâce à l’intelligence artificielle, le parcours de chaque élève en étude du code, compréhension, fluence, et étude de la langue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EE9A5CD-2852-4834-9939-038D985EBC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2388" y="6324654"/>
            <a:ext cx="1060427" cy="40999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FBEB1ED4-6503-4AA6-88DD-79DA4439F9B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7799" y="278469"/>
            <a:ext cx="3393725" cy="254529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B077965-E3BD-43C1-9761-1EE7EBEB132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6853" y="518847"/>
            <a:ext cx="3490372" cy="206453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205A0F25-4BAC-4420-886C-2C5090B471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96501" y="3532543"/>
            <a:ext cx="7452498" cy="2420582"/>
          </a:xfrm>
          <a:prstGeom prst="rect">
            <a:avLst/>
          </a:prstGeom>
        </p:spPr>
      </p:pic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F74E3A8B-0ECD-4492-8D4F-7781DFBA0AFA}"/>
              </a:ext>
            </a:extLst>
          </p:cNvPr>
          <p:cNvSpPr txBox="1">
            <a:spLocks/>
          </p:cNvSpPr>
          <p:nvPr/>
        </p:nvSpPr>
        <p:spPr>
          <a:xfrm>
            <a:off x="2657605" y="6410434"/>
            <a:ext cx="6876789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DRANE Montpellier– Équipe des référents 1er degré</a:t>
            </a:r>
          </a:p>
        </p:txBody>
      </p:sp>
    </p:spTree>
    <p:extLst>
      <p:ext uri="{BB962C8B-B14F-4D97-AF65-F5344CB8AC3E}">
        <p14:creationId xmlns:p14="http://schemas.microsoft.com/office/powerpoint/2010/main" val="3759113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420</Words>
  <Application>Microsoft Office PowerPoint</Application>
  <PresentationFormat>Grand écran</PresentationFormat>
  <Paragraphs>34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Rouvelet Vincent</dc:creator>
  <cp:lastModifiedBy>Rouvelet Vincent</cp:lastModifiedBy>
  <cp:revision>65</cp:revision>
  <dcterms:created xsi:type="dcterms:W3CDTF">2022-02-07T08:41:22Z</dcterms:created>
  <dcterms:modified xsi:type="dcterms:W3CDTF">2022-10-03T09:21:00Z</dcterms:modified>
</cp:coreProperties>
</file>