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uvelet Vincent" initials="RV" lastIdx="1" clrIdx="0">
    <p:extLst>
      <p:ext uri="{19B8F6BF-5375-455C-9EA6-DF929625EA0E}">
        <p15:presenceInfo xmlns:p15="http://schemas.microsoft.com/office/powerpoint/2012/main" userId="Rouvelet Vincent" providerId="None"/>
      </p:ext>
    </p:extLst>
  </p:cmAuthor>
  <p:cmAuthor id="2" name="Jean-Baptiste FERRER" initials="JF" lastIdx="1" clrIdx="1">
    <p:extLst>
      <p:ext uri="{19B8F6BF-5375-455C-9EA6-DF929625EA0E}">
        <p15:presenceInfo xmlns:p15="http://schemas.microsoft.com/office/powerpoint/2012/main" userId="Jean-Baptiste FERR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3212" autoAdjust="0"/>
  </p:normalViewPr>
  <p:slideViewPr>
    <p:cSldViewPr snapToGrid="0">
      <p:cViewPr varScale="1">
        <p:scale>
          <a:sx n="76" d="100"/>
          <a:sy n="76" d="100"/>
        </p:scale>
        <p:origin x="11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7EB195-0813-4326-93D3-151F05D7289F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9579A-F2B4-4BA2-9C11-FAB33D467D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0765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Les options de l’appli permettent de configurer la droite.</a:t>
            </a:r>
          </a:p>
          <a:p>
            <a:endParaRPr lang="fr-FR" dirty="0"/>
          </a:p>
          <a:p>
            <a:r>
              <a:rPr lang="fr-FR" dirty="0"/>
              <a:t>    1 ) Indiquer le nombre minimum et le nombre maximum pour définir les points de départ et d’arrivée de la droite.</a:t>
            </a:r>
          </a:p>
          <a:p>
            <a:r>
              <a:rPr lang="fr-FR" dirty="0"/>
              <a:t>    2) Indiquer le nombre de divisions pour définir la graduation principale (1 division minimum). Cocher/décocher la case pour afficher/masquer les nombres.</a:t>
            </a:r>
          </a:p>
          <a:p>
            <a:r>
              <a:rPr lang="fr-FR" dirty="0"/>
              <a:t>    3) Si nécessaire, indiquer le nombre de sous-divisions pour définir la graduation secondaire (Indiquer 0 pour ne pas utiliser cette graduation). Cocher/décocher la case pour afficher/masquer les nombres.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9579A-F2B4-4BA2-9C11-FAB33D467D0D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3741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02C8C0-8C73-401F-8CC6-4811AE554F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6209809-EA30-4D27-85EF-D62BB9A1B1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72B3CB6-A230-44A1-B2FC-337AB5321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763B-B6FC-4C19-BEFB-634034E8727A}" type="datetime1">
              <a:rPr lang="fr-FR" smtClean="0"/>
              <a:t>03/10/2022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01E2E92-D056-4675-8057-5AC96E303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D174FF7-3A91-446A-895C-CED949027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4795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A9D19D-E669-42F3-9B8E-EF427788C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F48C054-3BBC-460B-ABAF-408E08F7C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1A7D44-ED9A-4186-A74E-8840CFBF0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E918A-5B78-46D7-8E37-B631A985A129}" type="datetime1">
              <a:rPr lang="fr-FR" smtClean="0"/>
              <a:t>03/10/2022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1D32BB8-26A2-4749-8FD0-999FDA160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0608979-61E4-476E-AA64-DB5C6EE34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2565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3D9647F-699D-492E-B9B0-9AAAEAD212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D859B3F-1FF8-4472-AB52-2A049E2F86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FD5094A-8F8F-4B3B-BA36-2F9832DD3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D65CD-9D8D-4CF3-82A4-9E5875726FA9}" type="datetime1">
              <a:rPr lang="fr-FR" smtClean="0"/>
              <a:t>03/10/2022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E41354C-1D03-4725-B243-F7ED91ADA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09753C7-3B97-4A5F-8148-BF2524EB4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4934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C35BD9-1A55-4A54-8638-D97B03C42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6D4A775-EFDE-4916-99E1-605C8DE6EE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8882EAA-A091-4E22-8F6A-B4A729A93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2A7FD-92BB-4ED1-B40C-DC5452CC30C2}" type="datetime1">
              <a:rPr lang="fr-FR" smtClean="0"/>
              <a:t>03/10/2022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2E87F2F-85C1-4033-A12E-D56554DD7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EBC44E-BF47-49D4-839D-2F1AB57E5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3872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18311F-683E-4CA4-B5BD-A470CF5F4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A35D6F9-A2C4-45AE-BD59-424B32255F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CDA903C-8509-4F68-B31F-CC157101B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1AAAE-8480-4E76-BD26-9BA7FEEBBFAA}" type="datetime1">
              <a:rPr lang="fr-FR" smtClean="0"/>
              <a:t>03/10/2022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B615656-C295-4274-9D6C-5F5D16E78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8D6EF4A-BEBB-4043-82FA-F454C5AC5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5723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7C8F5D-42A2-4AA6-BA7F-134389B81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BCB715F-8945-4591-BB0C-05AFA8C280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5A9DCD1-57D1-4830-8061-0468EBCBB2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4BAB177-9211-44EC-BD89-E0FA21E25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63E7B-228C-45F5-973A-778289E3BE73}" type="datetime1">
              <a:rPr lang="fr-FR" smtClean="0"/>
              <a:t>03/10/2022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1340E3F-BA34-48AD-B8BE-CE3E6BD2C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5177D3F-FD58-4F0B-819E-189AA5138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8574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03DD50-9A6B-4668-AC41-622436771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748A333-429F-4338-8996-3CCC24DA55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2E483F9-36AD-46F5-8EF0-39819D33BF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C21F162-AF07-4ADB-956A-A28AA27DB8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9C28F00-8AF3-4F88-BA96-0B174D4343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DB73E30-4B6B-442B-98EF-3D6C89D6B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76D6-E8A3-4962-885A-8E3592908B47}" type="datetime1">
              <a:rPr lang="fr-FR" smtClean="0"/>
              <a:t>03/10/2022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71AD2CE-1DDA-4700-8EC1-10867FC8F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32BDFF4-E724-416A-9210-CDFF813E6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0215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A09280-6EFE-4083-B5C6-7B44A2179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7C07851-173C-4EB2-8DEA-58C5B0268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C4515-F075-4093-B715-829708D42B4D}" type="datetime1">
              <a:rPr lang="fr-FR" smtClean="0"/>
              <a:t>03/10/2022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B5D2177-8759-48F8-BE55-E6B971108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70308A8-D36E-4192-8C98-623A4479B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526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543C4D1-B5F5-4839-979E-CE20CA372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9A4A5-4DD1-46AB-9A8E-6CE861286D14}" type="datetime1">
              <a:rPr lang="fr-FR" smtClean="0"/>
              <a:t>03/10/2022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016A990-08FE-4579-AB4C-8473BCE48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39E9BB2-2435-477F-BA72-FF2049631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7081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C53D98-03C9-433E-9A3F-C81209782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134A5B1-09B9-4FD4-9AE9-CED0E5E803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6854D92-0633-435D-A732-8370C3B7D3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82F0BB8-BE74-48B4-987E-57E2944B1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3D426-1456-4CA1-8FA4-D00A27FF7B27}" type="datetime1">
              <a:rPr lang="fr-FR" smtClean="0"/>
              <a:t>03/10/2022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E44D2DB-D662-4209-88F2-D7E03CF46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D43F54F-E8A7-4E20-93F2-F66EA6317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801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85FCB9-0663-441A-93E7-40649EB08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85EEBEE-237D-4D69-9150-B21C477088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4F6B8C4-48A1-4952-95A7-0BA1492392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BB5E0F2-CF31-4E0B-A361-AC8C6B855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2C7D5-6EA3-472B-AB55-1D1B45F8310B}" type="datetime1">
              <a:rPr lang="fr-FR" smtClean="0"/>
              <a:t>03/10/2022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50D6295-A315-4BD5-B028-68EB77490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E13764B-A6CF-4BF4-959B-FD031F1CE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4048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02BE9AD-6A42-488B-BCFB-A04E2334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D3E17B-706B-4B27-90FB-6FE16D87A9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D8EEE34-5241-4160-924D-905FCD09C5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282F0-006F-40D0-83AD-A078EA7941F6}" type="datetime1">
              <a:rPr lang="fr-FR" smtClean="0"/>
              <a:t>03/10/2022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693B70A-AB15-4C5E-93E2-6D6809B565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DRANE - Référents numériques pour le 1er degré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35526A1-7A9A-4FE8-971E-8B4E89B52A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4451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13" Type="http://schemas.openxmlformats.org/officeDocument/2006/relationships/image" Target="../media/image6.png"/><Relationship Id="rId18" Type="http://schemas.openxmlformats.org/officeDocument/2006/relationships/image" Target="../media/image10.png"/><Relationship Id="rId3" Type="http://schemas.openxmlformats.org/officeDocument/2006/relationships/hyperlink" Target="https://monappli.net/site/progressive-web-app/" TargetMode="External"/><Relationship Id="rId7" Type="http://schemas.openxmlformats.org/officeDocument/2006/relationships/hyperlink" Target="https://maths.circo25.ac-besancon.fr/wp-content/uploads/sites/28/2020/02/B2a-graduations_droites-graduees-1.pdf" TargetMode="External"/><Relationship Id="rId12" Type="http://schemas.openxmlformats.org/officeDocument/2006/relationships/image" Target="../media/image5.png"/><Relationship Id="rId17" Type="http://schemas.openxmlformats.org/officeDocument/2006/relationships/image" Target="../media/image9.png"/><Relationship Id="rId2" Type="http://schemas.openxmlformats.org/officeDocument/2006/relationships/hyperlink" Target="https://monappli.net/site/lignes-nombres/" TargetMode="External"/><Relationship Id="rId16" Type="http://schemas.openxmlformats.org/officeDocument/2006/relationships/image" Target="../media/image8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pedagogie.ac-nantes.fr/maths-sciences-et-technologie/scenarios-pedagogiques/placer-des-fractions-decimales-sur-une-droite-graduee-881619.kjsp?RH=1398174037802" TargetMode="External"/><Relationship Id="rId11" Type="http://schemas.openxmlformats.org/officeDocument/2006/relationships/image" Target="../media/image4.png"/><Relationship Id="rId5" Type="http://schemas.openxmlformats.org/officeDocument/2006/relationships/hyperlink" Target="https://monappli.net/app/" TargetMode="External"/><Relationship Id="rId15" Type="http://schemas.openxmlformats.org/officeDocument/2006/relationships/image" Target="../media/image7.jpg"/><Relationship Id="rId10" Type="http://schemas.openxmlformats.org/officeDocument/2006/relationships/image" Target="../media/image3.jpg"/><Relationship Id="rId4" Type="http://schemas.openxmlformats.org/officeDocument/2006/relationships/hyperlink" Target="https://pod.ac-normandie.fr/video/27515-monapplinetmp4/" TargetMode="External"/><Relationship Id="rId9" Type="http://schemas.openxmlformats.org/officeDocument/2006/relationships/image" Target="../media/image2.png"/><Relationship Id="rId14" Type="http://schemas.openxmlformats.org/officeDocument/2006/relationships/hyperlink" Target="https://www.ac-montpellier.fr/ressources-numeriques-pour-les-formateurs-du-1er-degre-124832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C7619AB0-9236-44DE-B7D5-3096054259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59656" y="284895"/>
            <a:ext cx="3363159" cy="1951848"/>
          </a:xfrm>
          <a:ln w="31750"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algn="l"/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Domaine :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Mathématiques – Nombres et calcul – La droite graduée</a:t>
            </a:r>
          </a:p>
          <a:p>
            <a:pPr algn="l"/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Niveau :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Cycle 3</a:t>
            </a:r>
          </a:p>
          <a:p>
            <a:pPr algn="l"/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Facilité d’appropriation :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Très accessible</a:t>
            </a:r>
          </a:p>
          <a:p>
            <a:pPr algn="l"/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Matériel nécessaire :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Ordinateur ou tablette connecté à internet et hors ligne ensuite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2B0E312C-14A3-484E-B3A8-CAA956F38DAB}"/>
              </a:ext>
            </a:extLst>
          </p:cNvPr>
          <p:cNvSpPr txBox="1"/>
          <p:nvPr/>
        </p:nvSpPr>
        <p:spPr>
          <a:xfrm>
            <a:off x="596176" y="1479984"/>
            <a:ext cx="7901335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monAppli.net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 propose un ensemble d'</a:t>
            </a: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applications éducatives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 spécialement conçues pour </a:t>
            </a: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l'école primaire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. Pour le professeur et ses élèves, ces applications permettent de créer des activités scolaires à l'aide d'un support numérique tel qu'un </a:t>
            </a: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ordinateur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, une </a:t>
            </a: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tablette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 ou un </a:t>
            </a: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tableau blanc interactif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. Ces applications sont conçues comme des outils pédagogiques permettant de créer des activités de manipulations et/ou des exercices interactifs.</a:t>
            </a:r>
          </a:p>
          <a:p>
            <a:pPr algn="just"/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Chaque activité peut être adaptée au niveau des élèves au travers d'options à configurer selon les besoins spécifiques.</a:t>
            </a:r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A0B24859-F228-4122-ACE9-AD39AF39DED3}"/>
              </a:ext>
            </a:extLst>
          </p:cNvPr>
          <p:cNvSpPr txBox="1"/>
          <p:nvPr/>
        </p:nvSpPr>
        <p:spPr>
          <a:xfrm>
            <a:off x="1055877" y="2874120"/>
            <a:ext cx="10658763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Intérêt pédagogique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 : Ces applications sont conçues comme des outils pédagogiques permettant de créer des activités de manipulations et/ou des exercices interactifs. Certaines applications se prêtent à une utilisation individuelle, tandis que d'autres sont intéressantes pour mener des réflexions de groupe. Chaque activité peut être adaptée au niveau des élèves au travers d'options à configurer selon les besoins spécifiques.</a:t>
            </a:r>
          </a:p>
          <a:p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Du côté de l’enseignant :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L’appli présente une ligne de nombres que l’on peut configurer en définissant les valeurs minimales et maximales ainsi que le nombre de divisions et de sous-divisions.</a:t>
            </a:r>
          </a:p>
          <a:p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Les tutoriels de prise en main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 :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Tutoriel de la droite graduée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Installer l’application hors ligne</a:t>
            </a: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Les points forts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 : Simple d’utilisation - Compatible avec toutes les plateformes– Adaptable facilement – Modèle découverte ou exercice – Possibilité de création de compte pour suivre les réponses des élèves</a:t>
            </a:r>
          </a:p>
          <a:p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Liens utiles :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Présentation vidéo des applications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monAppli.net (site officiel)</a:t>
            </a: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Exemples de scénarii pédagogiques : </a:t>
            </a:r>
          </a:p>
          <a:p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Placer des fractions décimale sur une droite graduée</a:t>
            </a: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Comprendre la suite écrite des nombres</a:t>
            </a: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2766C9E9-CDAD-4EF6-AEB4-5F7F82F2C2A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256" y="2746500"/>
            <a:ext cx="551934" cy="551934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05C11209-589A-4F71-9618-FF44F76551E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439" y="4474741"/>
            <a:ext cx="508116" cy="508116"/>
          </a:xfrm>
          <a:prstGeom prst="rect">
            <a:avLst/>
          </a:prstGeom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A945B03A-C106-48CF-BB74-6C23CB8DC33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273" y="4998189"/>
            <a:ext cx="508117" cy="508117"/>
          </a:xfrm>
          <a:prstGeom prst="rect">
            <a:avLst/>
          </a:prstGeom>
        </p:spPr>
      </p:pic>
      <p:pic>
        <p:nvPicPr>
          <p:cNvPr id="29" name="Image 28">
            <a:extLst>
              <a:ext uri="{FF2B5EF4-FFF2-40B4-BE49-F238E27FC236}">
                <a16:creationId xmlns:a16="http://schemas.microsoft.com/office/drawing/2014/main" id="{A63C0C22-3F09-4634-B006-171E8DDB635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360" y="5559196"/>
            <a:ext cx="558921" cy="551934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A43C3196-B496-4BCC-9BF5-C116ACAF0EFE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2388" y="6324654"/>
            <a:ext cx="1060427" cy="409991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D7C1DED1-54F6-43FD-86DC-600B6A5884ED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798" y="3953025"/>
            <a:ext cx="613625" cy="536922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38ED8531-8925-406A-838C-F4808752C43E}"/>
              </a:ext>
            </a:extLst>
          </p:cNvPr>
          <p:cNvSpPr/>
          <p:nvPr/>
        </p:nvSpPr>
        <p:spPr>
          <a:xfrm>
            <a:off x="2795543" y="284894"/>
            <a:ext cx="3875979" cy="1110931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221797B-2126-49A9-A119-77AEBB4B2F26}"/>
              </a:ext>
            </a:extLst>
          </p:cNvPr>
          <p:cNvSpPr txBox="1"/>
          <p:nvPr/>
        </p:nvSpPr>
        <p:spPr>
          <a:xfrm>
            <a:off x="994390" y="6373204"/>
            <a:ext cx="32997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hlinkClick r:id="rId14"/>
              </a:rPr>
              <a:t>Retrouvez d’autres fiches </a:t>
            </a:r>
            <a:r>
              <a:rPr lang="fr-FR" sz="11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hlinkClick r:id="rId14"/>
              </a:rPr>
              <a:t>Rapid’Num</a:t>
            </a:r>
            <a:r>
              <a:rPr lang="fr-FR" sz="11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hlinkClick r:id="rId14"/>
              </a:rPr>
              <a:t> </a:t>
            </a:r>
            <a:endParaRPr lang="fr-FR" sz="11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17142158-1C79-4A46-98EE-6662073C045B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176" y="3403160"/>
            <a:ext cx="508116" cy="548765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0E3D822A-5F93-4A97-8482-7F4CAD399663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63" y="277299"/>
            <a:ext cx="2107152" cy="113433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1136AD84-333D-4016-A6AC-AF228D28F11E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295472" y="335486"/>
            <a:ext cx="2876120" cy="969479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A2CC9B02-43D6-4477-BEC5-D0B228F6A4A0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3901" y="149744"/>
            <a:ext cx="1333575" cy="1333575"/>
          </a:xfrm>
          <a:prstGeom prst="rect">
            <a:avLst/>
          </a:prstGeom>
        </p:spPr>
      </p:pic>
      <p:sp>
        <p:nvSpPr>
          <p:cNvPr id="18" name="Espace réservé du pied de page 4">
            <a:extLst>
              <a:ext uri="{FF2B5EF4-FFF2-40B4-BE49-F238E27FC236}">
                <a16:creationId xmlns:a16="http://schemas.microsoft.com/office/drawing/2014/main" id="{DAAEADB6-0B24-4D4C-98B7-7F73DAF42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94690" y="6366430"/>
            <a:ext cx="6876789" cy="365125"/>
          </a:xfrm>
        </p:spPr>
        <p:txBody>
          <a:bodyPr/>
          <a:lstStyle/>
          <a:p>
            <a:r>
              <a:rPr lang="fr-FR" dirty="0"/>
              <a:t>DRANE Montpellier– Équipe des référents 1er degré</a:t>
            </a:r>
          </a:p>
        </p:txBody>
      </p:sp>
    </p:spTree>
    <p:extLst>
      <p:ext uri="{BB962C8B-B14F-4D97-AF65-F5344CB8AC3E}">
        <p14:creationId xmlns:p14="http://schemas.microsoft.com/office/powerpoint/2010/main" val="3098490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895DA203-67C0-4349-8677-21B3D58718BD}"/>
              </a:ext>
            </a:extLst>
          </p:cNvPr>
          <p:cNvSpPr txBox="1"/>
          <p:nvPr/>
        </p:nvSpPr>
        <p:spPr>
          <a:xfrm>
            <a:off x="494270" y="350787"/>
            <a:ext cx="33937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Un large choix de configurations de droites graduées possible : graduations décimales, droite unité, </a:t>
            </a:r>
            <a:r>
              <a:rPr lang="fr-FR" b="1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endParaRPr lang="fr-F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EA94768-DE64-4B59-8EC2-71FA25B7522D}"/>
              </a:ext>
            </a:extLst>
          </p:cNvPr>
          <p:cNvSpPr txBox="1"/>
          <p:nvPr/>
        </p:nvSpPr>
        <p:spPr>
          <a:xfrm>
            <a:off x="2408467" y="3059668"/>
            <a:ext cx="7719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2 types d’exercices…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6EE9A5CD-2852-4834-9939-038D985EBC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2388" y="6324654"/>
            <a:ext cx="1060427" cy="409991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1587DB84-60E8-4654-BBB9-256D06F7B81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270" y="3788765"/>
            <a:ext cx="5123935" cy="180954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B0DD404A-C82C-418B-9F8A-DB958E156B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3797" y="3828888"/>
            <a:ext cx="5065966" cy="1769417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389D692F-E653-4759-BA7D-2E4085EFC06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08231" y="350787"/>
            <a:ext cx="3575538" cy="1130463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049E4F58-48E2-4479-9A34-F9C4858996D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71099" y="350787"/>
            <a:ext cx="3751716" cy="1162426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DAE0351A-ED9E-4C0E-A008-C37693E0B48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08231" y="2118849"/>
            <a:ext cx="5315692" cy="838317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942101F3-125A-4899-806E-F37D40418608}"/>
              </a:ext>
            </a:extLst>
          </p:cNvPr>
          <p:cNvSpPr txBox="1"/>
          <p:nvPr/>
        </p:nvSpPr>
        <p:spPr>
          <a:xfrm>
            <a:off x="488710" y="2255899"/>
            <a:ext cx="38395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Un menu de configuration simple</a:t>
            </a:r>
          </a:p>
        </p:txBody>
      </p:sp>
      <p:sp>
        <p:nvSpPr>
          <p:cNvPr id="14" name="Espace réservé du pied de page 4">
            <a:extLst>
              <a:ext uri="{FF2B5EF4-FFF2-40B4-BE49-F238E27FC236}">
                <a16:creationId xmlns:a16="http://schemas.microsoft.com/office/drawing/2014/main" id="{666891F6-A397-4257-8AB7-DE87DF2CA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57605" y="6306074"/>
            <a:ext cx="6876789" cy="365125"/>
          </a:xfrm>
        </p:spPr>
        <p:txBody>
          <a:bodyPr/>
          <a:lstStyle/>
          <a:p>
            <a:r>
              <a:rPr lang="fr-FR" dirty="0"/>
              <a:t>DRANE Montpellier– Équipe des référents 1er degré</a:t>
            </a:r>
          </a:p>
        </p:txBody>
      </p:sp>
    </p:spTree>
    <p:extLst>
      <p:ext uri="{BB962C8B-B14F-4D97-AF65-F5344CB8AC3E}">
        <p14:creationId xmlns:p14="http://schemas.microsoft.com/office/powerpoint/2010/main" val="37591133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718</TotalTime>
  <Words>453</Words>
  <Application>Microsoft Office PowerPoint</Application>
  <PresentationFormat>Grand écran</PresentationFormat>
  <Paragraphs>32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Rouvelet Vincent</dc:creator>
  <cp:lastModifiedBy>Rouvelet Vincent</cp:lastModifiedBy>
  <cp:revision>68</cp:revision>
  <dcterms:created xsi:type="dcterms:W3CDTF">2022-02-07T08:41:22Z</dcterms:created>
  <dcterms:modified xsi:type="dcterms:W3CDTF">2022-10-03T09:06:12Z</dcterms:modified>
</cp:coreProperties>
</file>