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uvelet Vincent" initials="RV" lastIdx="1" clrIdx="0"/>
  <p:cmAuthor id="1" name="Jean-Michel HUGUES" initials="JMH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93" autoAdjust="0"/>
  </p:normalViewPr>
  <p:slideViewPr>
    <p:cSldViewPr snapToGrid="0">
      <p:cViewPr varScale="1">
        <p:scale>
          <a:sx n="78" d="100"/>
          <a:sy n="78" d="100"/>
        </p:scale>
        <p:origin x="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E0E4D-DC27-4EF9-AE9C-677AC8ECA424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E68BA-6F5E-4077-A12E-F8CBC130C1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21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E68BA-6F5E-4077-A12E-F8CBC130C1D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302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Accompagnement pour les formateurs / Mise en activité des enseignants :</a:t>
            </a:r>
          </a:p>
          <a:p>
            <a:endParaRPr lang="fr-FR" dirty="0"/>
          </a:p>
          <a:p>
            <a:r>
              <a:rPr lang="fr-FR" dirty="0"/>
              <a:t>1 - Découvrir librement sur PC ou tablette.</a:t>
            </a:r>
          </a:p>
          <a:p>
            <a:r>
              <a:rPr lang="fr-FR" dirty="0"/>
              <a:t>2 – Analyser les types d’erreurs produites lors de la retranscription.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E68BA-6F5E-4077-A12E-F8CBC130C1D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451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6619498-D559-47A8-8436-A221B8F1123E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D3BBA98-6F00-4610-9F50-E95FB1D616CA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Modifier les styles du texte du masque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Deuxième niveau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3B7F660-5A3D-403C-BE08-123EAE604C57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3B61293-1B64-422C-86CC-0012FBDFA782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7.jpeg"/><Relationship Id="rId3" Type="http://schemas.openxmlformats.org/officeDocument/2006/relationships/hyperlink" Target="https://tube-cycle-2.apps.education.fr/w/tpF6SYfs7ueyixmVPazhgr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11" Type="http://schemas.openxmlformats.org/officeDocument/2006/relationships/hyperlink" Target="https://www.ac-montpellier.fr/ressources-numeriques-pour-les-formateurs-du-1er-degre-124832" TargetMode="External"/><Relationship Id="rId5" Type="http://schemas.openxmlformats.org/officeDocument/2006/relationships/hyperlink" Target="https://play.google.com/store/apps/details?id=co.speechnotes.speechnotes" TargetMode="External"/><Relationship Id="rId15" Type="http://schemas.openxmlformats.org/officeDocument/2006/relationships/image" Target="../media/image9.png"/><Relationship Id="rId10" Type="http://schemas.openxmlformats.org/officeDocument/2006/relationships/image" Target="../media/image5.png"/><Relationship Id="rId4" Type="http://schemas.openxmlformats.org/officeDocument/2006/relationships/hyperlink" Target="https://speechnotes.co/fr/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559720" y="284760"/>
            <a:ext cx="3362760" cy="2054983"/>
          </a:xfrm>
          <a:prstGeom prst="rect">
            <a:avLst/>
          </a:prstGeom>
          <a:noFill/>
          <a:ln w="31680">
            <a:solidFill>
              <a:srgbClr val="2F5597"/>
            </a:solidFill>
            <a:round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Domaine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Français – outil d’aide à l’écriture pour les élèves à BEP</a:t>
            </a:r>
            <a:endParaRPr lang="fr-FR" sz="120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Niveau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C2 – C3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Facilité d’appropriation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Facile</a:t>
            </a:r>
            <a:endParaRPr lang="fr-FR" sz="120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Matériel nécessaire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Ordinateur (avec micro et </a:t>
            </a:r>
            <a:r>
              <a:rPr lang="fr-FR" sz="1200" spc="-1" dirty="0">
                <a:solidFill>
                  <a:srgbClr val="000000"/>
                </a:solidFill>
              </a:rPr>
              <a:t>navigateur Chrome)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ou tablette Android, connectés à internet</a:t>
            </a:r>
            <a:endParaRPr lang="fr-FR" sz="1200" strike="noStrike" spc="-1" dirty="0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528120" y="1571985"/>
            <a:ext cx="7900920" cy="829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latin typeface="Arial"/>
              </a:rPr>
              <a:t>Speechnotes</a:t>
            </a:r>
            <a:r>
              <a:rPr lang="fr-FR" sz="1200" b="0" strike="noStrike" spc="-1" dirty="0">
                <a:latin typeface="Arial"/>
              </a:rPr>
              <a:t> permet </a:t>
            </a:r>
            <a:r>
              <a:rPr lang="fr-FR" sz="1200" b="1" strike="noStrike" spc="-1" dirty="0">
                <a:latin typeface="Arial"/>
              </a:rPr>
              <a:t>la retranscription écrite d’un texte dicté oralement </a:t>
            </a:r>
            <a:r>
              <a:rPr lang="fr-FR" sz="1200" strike="noStrike" spc="-1" dirty="0">
                <a:latin typeface="Arial"/>
              </a:rPr>
              <a:t>par l’élève.</a:t>
            </a: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latin typeface="Arial"/>
              </a:rPr>
              <a:t>Ce blog note en ligne nécessite, une fois le texte dicté, de le sauvegarder ou de le copier coller dans un document texte pour le conserver.</a:t>
            </a:r>
          </a:p>
          <a:p>
            <a:pPr>
              <a:lnSpc>
                <a:spcPct val="100000"/>
              </a:lnSpc>
            </a:pPr>
            <a:r>
              <a:rPr lang="fr-FR" sz="1200" spc="-1" dirty="0">
                <a:latin typeface="Arial"/>
              </a:rPr>
              <a:t>Une </a:t>
            </a:r>
            <a:r>
              <a:rPr lang="fr-FR" sz="1200" b="1" spc="-1" dirty="0">
                <a:latin typeface="Arial"/>
              </a:rPr>
              <a:t>application </a:t>
            </a:r>
            <a:r>
              <a:rPr lang="fr-FR" sz="1200" b="1" spc="-1" dirty="0" err="1">
                <a:latin typeface="Arial"/>
              </a:rPr>
              <a:t>Speechnotes</a:t>
            </a:r>
            <a:r>
              <a:rPr lang="fr-FR" sz="1200" b="1" spc="-1" dirty="0">
                <a:latin typeface="Arial"/>
              </a:rPr>
              <a:t> pour tablettes</a:t>
            </a:r>
            <a:r>
              <a:rPr lang="fr-FR" sz="1200" b="1" strike="noStrike" spc="-1" dirty="0">
                <a:latin typeface="Arial"/>
              </a:rPr>
              <a:t> </a:t>
            </a:r>
            <a:r>
              <a:rPr lang="fr-FR" sz="1200" b="0" strike="noStrike" spc="-1" dirty="0">
                <a:latin typeface="Arial"/>
              </a:rPr>
              <a:t>existe mais sous Android uniquement.</a:t>
            </a:r>
          </a:p>
        </p:txBody>
      </p:sp>
      <p:sp>
        <p:nvSpPr>
          <p:cNvPr id="85" name="CustomShape 3"/>
          <p:cNvSpPr/>
          <p:nvPr/>
        </p:nvSpPr>
        <p:spPr>
          <a:xfrm>
            <a:off x="1117440" y="2621520"/>
            <a:ext cx="1065852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Intérêt pédagogique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Même si on peut envisager l’utilisation de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Speechnotes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pour l’ensemble d’une classe, cette aide est avant tout efficace pour certains élèves ayant des difficultés d’écriture (Handicap </a:t>
            </a:r>
            <a:r>
              <a:rPr lang="fr-FR" sz="1200" spc="-1" dirty="0">
                <a:solidFill>
                  <a:srgbClr val="000000"/>
                </a:solidFill>
                <a:latin typeface="Arial"/>
              </a:rPr>
              <a:t>moteur, difficultés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orthographiques, profil dyslexique, …) Lors de productions écrites, en utilisant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Speechnotes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, les élèves peuvent dicter aisément à l’ordinateur des textes, mieux respecter les normes orthographiques, se rassurer, se relire plus facilement.</a:t>
            </a: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Du côté de l’enseignant : 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Permet à l’enseignant, dans le cadre d’une classe où certains élèves à BEP en auraient besoin, d’aider à palier une déficience, de rendre l’élève plus autonome : il se concentre sur la construction de son texte, déchargé du geste graphique et/ou du souci orthographique.</a:t>
            </a: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tutoriels de prise en main :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hlinkClick r:id="rId3"/>
              </a:rPr>
              <a:t>Exemple de dictée de texte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(vidéo)</a:t>
            </a: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points forts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Peut aussi aider l’élève à produire un écrit en LVE dans une autre langue. (Nécessité de changer la langue dans l’application et de prononcer correctement). Peut aussi être utile pour aider des élèves EANA à produire des textes en français.</a:t>
            </a:r>
          </a:p>
          <a:p>
            <a:pPr>
              <a:lnSpc>
                <a:spcPct val="100000"/>
              </a:lnSpc>
            </a:pPr>
            <a:endParaRPr lang="fr-FR" sz="1200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Liens utiles : </a:t>
            </a:r>
            <a:r>
              <a:rPr lang="fr-FR" sz="1200" strike="noStrike" spc="-1" dirty="0" err="1">
                <a:solidFill>
                  <a:srgbClr val="000000"/>
                </a:solidFill>
                <a:latin typeface="Arial"/>
                <a:hlinkClick r:id="rId4"/>
              </a:rPr>
              <a:t>Speechnotes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4"/>
              </a:rPr>
              <a:t> en ligne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(Navigateur Google Chrome uniquement) –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5"/>
              </a:rPr>
              <a:t>Application </a:t>
            </a:r>
            <a:r>
              <a:rPr lang="fr-FR" sz="1200" strike="noStrike" spc="-1" dirty="0" err="1">
                <a:solidFill>
                  <a:srgbClr val="000000"/>
                </a:solidFill>
                <a:latin typeface="Arial"/>
                <a:hlinkClick r:id="rId5"/>
              </a:rPr>
              <a:t>Speechnote</a:t>
            </a:r>
            <a:r>
              <a:rPr lang="fr-FR" sz="1200" spc="-1" dirty="0" err="1">
                <a:solidFill>
                  <a:srgbClr val="000000"/>
                </a:solidFill>
                <a:latin typeface="Arial"/>
                <a:hlinkClick r:id="rId5"/>
              </a:rPr>
              <a:t>s</a:t>
            </a:r>
            <a:r>
              <a:rPr lang="fr-FR" sz="1200" spc="-1" dirty="0">
                <a:solidFill>
                  <a:srgbClr val="000000"/>
                </a:solidFill>
                <a:latin typeface="Arial"/>
                <a:hlinkClick r:id="rId5"/>
              </a:rPr>
              <a:t> </a:t>
            </a:r>
            <a:r>
              <a:rPr lang="fr-FR" sz="1200" spc="-1" dirty="0">
                <a:solidFill>
                  <a:srgbClr val="000000"/>
                </a:solidFill>
                <a:latin typeface="Arial"/>
              </a:rPr>
              <a:t>pour Android.</a:t>
            </a:r>
            <a:endParaRPr lang="fr-FR" sz="120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</p:txBody>
      </p:sp>
      <p:pic>
        <p:nvPicPr>
          <p:cNvPr id="86" name="Image 14"/>
          <p:cNvPicPr/>
          <p:nvPr/>
        </p:nvPicPr>
        <p:blipFill>
          <a:blip r:embed="rId6"/>
          <a:stretch/>
        </p:blipFill>
        <p:spPr>
          <a:xfrm>
            <a:off x="506160" y="2630880"/>
            <a:ext cx="551520" cy="551520"/>
          </a:xfrm>
          <a:prstGeom prst="rect">
            <a:avLst/>
          </a:prstGeom>
          <a:ln w="0">
            <a:noFill/>
          </a:ln>
        </p:spPr>
      </p:pic>
      <p:pic>
        <p:nvPicPr>
          <p:cNvPr id="87" name="Image 18"/>
          <p:cNvPicPr/>
          <p:nvPr/>
        </p:nvPicPr>
        <p:blipFill>
          <a:blip r:embed="rId7"/>
          <a:stretch/>
        </p:blipFill>
        <p:spPr>
          <a:xfrm>
            <a:off x="463320" y="4793118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88" name="Image 26"/>
          <p:cNvPicPr/>
          <p:nvPr/>
        </p:nvPicPr>
        <p:blipFill>
          <a:blip r:embed="rId8"/>
          <a:stretch/>
        </p:blipFill>
        <p:spPr>
          <a:xfrm>
            <a:off x="477360" y="5365972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91" name="Image 7"/>
          <p:cNvPicPr/>
          <p:nvPr/>
        </p:nvPicPr>
        <p:blipFill>
          <a:blip r:embed="rId9"/>
          <a:stretch/>
        </p:blipFill>
        <p:spPr>
          <a:xfrm>
            <a:off x="10862280" y="6324480"/>
            <a:ext cx="1060200" cy="409680"/>
          </a:xfrm>
          <a:prstGeom prst="rect">
            <a:avLst/>
          </a:prstGeom>
          <a:ln w="0">
            <a:noFill/>
          </a:ln>
        </p:spPr>
      </p:pic>
      <p:pic>
        <p:nvPicPr>
          <p:cNvPr id="92" name="Image 9"/>
          <p:cNvPicPr/>
          <p:nvPr/>
        </p:nvPicPr>
        <p:blipFill>
          <a:blip r:embed="rId10"/>
          <a:stretch/>
        </p:blipFill>
        <p:spPr>
          <a:xfrm>
            <a:off x="457426" y="4157787"/>
            <a:ext cx="613440" cy="536400"/>
          </a:xfrm>
          <a:prstGeom prst="rect">
            <a:avLst/>
          </a:prstGeom>
          <a:ln w="0">
            <a:noFill/>
          </a:ln>
        </p:spPr>
      </p:pic>
      <p:sp>
        <p:nvSpPr>
          <p:cNvPr id="93" name="CustomShape 5"/>
          <p:cNvSpPr/>
          <p:nvPr/>
        </p:nvSpPr>
        <p:spPr>
          <a:xfrm>
            <a:off x="2795400" y="284760"/>
            <a:ext cx="3875760" cy="11106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CustomShape 6"/>
          <p:cNvSpPr/>
          <p:nvPr/>
        </p:nvSpPr>
        <p:spPr>
          <a:xfrm>
            <a:off x="477360" y="6425181"/>
            <a:ext cx="3299400" cy="25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100" b="1" strike="noStrike" spc="-1" dirty="0">
                <a:solidFill>
                  <a:srgbClr val="00B050"/>
                </a:solidFill>
                <a:latin typeface="Arial"/>
                <a:hlinkClick r:id="rId11"/>
              </a:rPr>
              <a:t>Retrouvez d’autres fiches </a:t>
            </a:r>
            <a:r>
              <a:rPr lang="fr-FR" sz="1100" b="1" strike="noStrike" spc="-1" dirty="0" err="1">
                <a:solidFill>
                  <a:srgbClr val="00B050"/>
                </a:solidFill>
                <a:latin typeface="Arial"/>
                <a:hlinkClick r:id="rId11"/>
              </a:rPr>
              <a:t>Rapid’Num</a:t>
            </a:r>
            <a:endParaRPr lang="fr-FR" sz="1100" b="0" strike="noStrike" spc="-1" dirty="0">
              <a:latin typeface="Arial"/>
            </a:endParaRPr>
          </a:p>
        </p:txBody>
      </p:sp>
      <p:pic>
        <p:nvPicPr>
          <p:cNvPr id="95" name="Image 19"/>
          <p:cNvPicPr/>
          <p:nvPr/>
        </p:nvPicPr>
        <p:blipFill>
          <a:blip r:embed="rId12"/>
          <a:stretch/>
        </p:blipFill>
        <p:spPr>
          <a:xfrm>
            <a:off x="543600" y="3438616"/>
            <a:ext cx="507600" cy="548280"/>
          </a:xfrm>
          <a:prstGeom prst="rect">
            <a:avLst/>
          </a:prstGeom>
          <a:ln w="0">
            <a:noFill/>
          </a:ln>
        </p:spPr>
      </p:pic>
      <p:pic>
        <p:nvPicPr>
          <p:cNvPr id="96" name="Image 5"/>
          <p:cNvPicPr/>
          <p:nvPr/>
        </p:nvPicPr>
        <p:blipFill>
          <a:blip r:embed="rId13"/>
          <a:stretch/>
        </p:blipFill>
        <p:spPr>
          <a:xfrm>
            <a:off x="396000" y="277200"/>
            <a:ext cx="2106720" cy="1134000"/>
          </a:xfrm>
          <a:prstGeom prst="rect">
            <a:avLst/>
          </a:prstGeom>
          <a:ln w="0"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1B9DA2F-C36F-7789-BE4C-F54BAE21977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62" y="307192"/>
            <a:ext cx="2400635" cy="102884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AE57AE2-C689-542C-17BD-9B331865256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452" y="285648"/>
            <a:ext cx="1110600" cy="1110600"/>
          </a:xfrm>
          <a:prstGeom prst="rect">
            <a:avLst/>
          </a:prstGeom>
        </p:spPr>
      </p:pic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C5D23C95-ADD9-427B-AC9C-4B8C447061FC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Image 12"/>
          <p:cNvPicPr/>
          <p:nvPr/>
        </p:nvPicPr>
        <p:blipFill>
          <a:blip r:embed="rId3"/>
          <a:stretch/>
        </p:blipFill>
        <p:spPr>
          <a:xfrm>
            <a:off x="10862280" y="6324480"/>
            <a:ext cx="1060200" cy="409680"/>
          </a:xfrm>
          <a:prstGeom prst="rect">
            <a:avLst/>
          </a:prstGeom>
          <a:ln w="0">
            <a:noFill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721BDB7-3C3A-2314-D8ED-09A8A1A50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67" y="1186963"/>
            <a:ext cx="7350426" cy="34757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E4FB35F7-645B-E1F9-92F9-F9F58CCAA517}"/>
              </a:ext>
            </a:extLst>
          </p:cNvPr>
          <p:cNvSpPr/>
          <p:nvPr/>
        </p:nvSpPr>
        <p:spPr>
          <a:xfrm>
            <a:off x="8842342" y="1395167"/>
            <a:ext cx="1140644" cy="240383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 : en angle 11">
            <a:extLst>
              <a:ext uri="{FF2B5EF4-FFF2-40B4-BE49-F238E27FC236}">
                <a16:creationId xmlns:a16="http://schemas.microsoft.com/office/drawing/2014/main" id="{277B6E2C-CA6F-682B-0DCC-B282A52A986E}"/>
              </a:ext>
            </a:extLst>
          </p:cNvPr>
          <p:cNvCxnSpPr>
            <a:cxnSpLocks/>
          </p:cNvCxnSpPr>
          <p:nvPr/>
        </p:nvCxnSpPr>
        <p:spPr>
          <a:xfrm flipV="1">
            <a:off x="9982986" y="1517715"/>
            <a:ext cx="471340" cy="216817"/>
          </a:xfrm>
          <a:prstGeom prst="bent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A2D99ECC-FADA-57E4-0034-F2944162E42D}"/>
              </a:ext>
            </a:extLst>
          </p:cNvPr>
          <p:cNvSpPr txBox="1"/>
          <p:nvPr/>
        </p:nvSpPr>
        <p:spPr>
          <a:xfrm>
            <a:off x="10454326" y="1379901"/>
            <a:ext cx="17620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Zone pour l’ajout de</a:t>
            </a:r>
          </a:p>
          <a:p>
            <a:r>
              <a:rPr lang="fr-FR" sz="1200" dirty="0">
                <a:solidFill>
                  <a:srgbClr val="C00000"/>
                </a:solidFill>
              </a:rPr>
              <a:t>la ponctuation, de mise</a:t>
            </a:r>
          </a:p>
          <a:p>
            <a:r>
              <a:rPr lang="fr-FR" sz="1200" dirty="0">
                <a:solidFill>
                  <a:srgbClr val="C00000"/>
                </a:solidFill>
              </a:rPr>
              <a:t>en forme du texte, …</a:t>
            </a:r>
          </a:p>
          <a:p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A3FA2FE-79BE-B45F-DA0B-408A485DCFE5}"/>
              </a:ext>
            </a:extLst>
          </p:cNvPr>
          <p:cNvSpPr txBox="1"/>
          <p:nvPr/>
        </p:nvSpPr>
        <p:spPr>
          <a:xfrm>
            <a:off x="10218656" y="2009412"/>
            <a:ext cx="61085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Ces commandes peuvent</a:t>
            </a:r>
          </a:p>
          <a:p>
            <a:r>
              <a:rPr lang="fr-FR" sz="1200" dirty="0">
                <a:solidFill>
                  <a:srgbClr val="C00000"/>
                </a:solidFill>
              </a:rPr>
              <a:t>être cliquées ou dictées</a:t>
            </a:r>
          </a:p>
          <a:p>
            <a:r>
              <a:rPr lang="fr-FR" sz="1200" dirty="0">
                <a:solidFill>
                  <a:srgbClr val="C00000"/>
                </a:solidFill>
              </a:rPr>
              <a:t>oralement. 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4D295F8-E865-E346-ABD9-07D6F761C765}"/>
              </a:ext>
            </a:extLst>
          </p:cNvPr>
          <p:cNvSpPr/>
          <p:nvPr/>
        </p:nvSpPr>
        <p:spPr>
          <a:xfrm>
            <a:off x="8284813" y="4251273"/>
            <a:ext cx="383805" cy="42279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 : en angle 19">
            <a:extLst>
              <a:ext uri="{FF2B5EF4-FFF2-40B4-BE49-F238E27FC236}">
                <a16:creationId xmlns:a16="http://schemas.microsoft.com/office/drawing/2014/main" id="{5DEE6D31-28A0-57CF-BD67-BCE3D6CA0F80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8668618" y="4462670"/>
            <a:ext cx="822815" cy="660799"/>
          </a:xfrm>
          <a:prstGeom prst="bent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CEFCA961-E31E-51FE-9A14-1511FC481E88}"/>
              </a:ext>
            </a:extLst>
          </p:cNvPr>
          <p:cNvSpPr txBox="1"/>
          <p:nvPr/>
        </p:nvSpPr>
        <p:spPr>
          <a:xfrm>
            <a:off x="9491433" y="4951371"/>
            <a:ext cx="61085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Copie du texte pour le sauvegarder</a:t>
            </a:r>
          </a:p>
          <a:p>
            <a:r>
              <a:rPr lang="fr-FR" sz="1200" dirty="0">
                <a:solidFill>
                  <a:srgbClr val="C00000"/>
                </a:solidFill>
              </a:rPr>
              <a:t>dans un document sur le PC.</a:t>
            </a:r>
          </a:p>
          <a:p>
            <a:endParaRPr lang="fr-FR" sz="1200" dirty="0">
              <a:solidFill>
                <a:srgbClr val="C00000"/>
              </a:solidFill>
            </a:endParaRPr>
          </a:p>
          <a:p>
            <a:r>
              <a:rPr lang="fr-FR" sz="1200" dirty="0">
                <a:solidFill>
                  <a:srgbClr val="C00000"/>
                </a:solidFill>
              </a:rPr>
              <a:t>Une relecture est nécessaire, </a:t>
            </a:r>
          </a:p>
          <a:p>
            <a:r>
              <a:rPr lang="fr-FR" sz="1200" dirty="0">
                <a:solidFill>
                  <a:srgbClr val="C00000"/>
                </a:solidFill>
              </a:rPr>
              <a:t>des erreurs sont fréquentes …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94F9F10-F0E2-8477-633B-ECE2248DE8F4}"/>
              </a:ext>
            </a:extLst>
          </p:cNvPr>
          <p:cNvSpPr/>
          <p:nvPr/>
        </p:nvSpPr>
        <p:spPr>
          <a:xfrm>
            <a:off x="8472283" y="1379900"/>
            <a:ext cx="302051" cy="35463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272ED901-FEEF-D688-F242-7834C0EA012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559413" y="745357"/>
            <a:ext cx="698439" cy="570648"/>
          </a:xfrm>
          <a:prstGeom prst="bent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B0255CAB-C2EE-EC7D-906A-DE19C85A2A4D}"/>
              </a:ext>
            </a:extLst>
          </p:cNvPr>
          <p:cNvSpPr txBox="1"/>
          <p:nvPr/>
        </p:nvSpPr>
        <p:spPr>
          <a:xfrm>
            <a:off x="9008130" y="211066"/>
            <a:ext cx="6108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Cliquer sur le micro pour lancer</a:t>
            </a:r>
          </a:p>
          <a:p>
            <a:r>
              <a:rPr lang="fr-FR" sz="1200" dirty="0">
                <a:solidFill>
                  <a:srgbClr val="C00000"/>
                </a:solidFill>
              </a:rPr>
              <a:t>l’enregistrement ou le mettre en pause.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6D0DC430-0F48-5DF4-7C6A-5EB5F0A16DBF}"/>
              </a:ext>
            </a:extLst>
          </p:cNvPr>
          <p:cNvSpPr/>
          <p:nvPr/>
        </p:nvSpPr>
        <p:spPr>
          <a:xfrm>
            <a:off x="7765899" y="1473723"/>
            <a:ext cx="663069" cy="1524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CEAA722A-429B-EDBD-1384-C868F557CE53}"/>
              </a:ext>
            </a:extLst>
          </p:cNvPr>
          <p:cNvCxnSpPr>
            <a:cxnSpLocks/>
          </p:cNvCxnSpPr>
          <p:nvPr/>
        </p:nvCxnSpPr>
        <p:spPr>
          <a:xfrm rot="16200000" flipV="1">
            <a:off x="7439442" y="807415"/>
            <a:ext cx="891377" cy="437802"/>
          </a:xfrm>
          <a:prstGeom prst="bent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1127112B-C884-6B86-7AF9-EA555FA0DF14}"/>
              </a:ext>
            </a:extLst>
          </p:cNvPr>
          <p:cNvSpPr txBox="1"/>
          <p:nvPr/>
        </p:nvSpPr>
        <p:spPr>
          <a:xfrm>
            <a:off x="6996114" y="285846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Choix de la langue.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EBC54D6-3D2F-8287-9114-EB16C38133C0}"/>
              </a:ext>
            </a:extLst>
          </p:cNvPr>
          <p:cNvSpPr txBox="1"/>
          <p:nvPr/>
        </p:nvSpPr>
        <p:spPr>
          <a:xfrm>
            <a:off x="871707" y="2163741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Réglages</a:t>
            </a:r>
            <a:r>
              <a:rPr lang="fr-FR" sz="1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C23F552-AA01-744B-4B5A-9AE051945B64}"/>
              </a:ext>
            </a:extLst>
          </p:cNvPr>
          <p:cNvSpPr txBox="1"/>
          <p:nvPr/>
        </p:nvSpPr>
        <p:spPr>
          <a:xfrm>
            <a:off x="871707" y="2378744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Nouvelle note</a:t>
            </a:r>
            <a:r>
              <a:rPr lang="fr-FR" sz="1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D64DCE1-FAFC-5979-8BA9-53F759F0FA73}"/>
              </a:ext>
            </a:extLst>
          </p:cNvPr>
          <p:cNvSpPr txBox="1"/>
          <p:nvPr/>
        </p:nvSpPr>
        <p:spPr>
          <a:xfrm>
            <a:off x="871707" y="2576649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Dossier de sauvegarde</a:t>
            </a:r>
            <a:r>
              <a:rPr lang="fr-FR" sz="1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FBF89A4-4A6A-0BE9-F86E-AD56ABD8F03E}"/>
              </a:ext>
            </a:extLst>
          </p:cNvPr>
          <p:cNvSpPr txBox="1"/>
          <p:nvPr/>
        </p:nvSpPr>
        <p:spPr>
          <a:xfrm>
            <a:off x="871707" y="2771217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Envoi par mail</a:t>
            </a:r>
            <a:r>
              <a:rPr lang="fr-FR" sz="1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E11721F-EA01-733E-3EE7-D66C0EE019D8}"/>
              </a:ext>
            </a:extLst>
          </p:cNvPr>
          <p:cNvSpPr txBox="1"/>
          <p:nvPr/>
        </p:nvSpPr>
        <p:spPr>
          <a:xfrm>
            <a:off x="0" y="2974684"/>
            <a:ext cx="249890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Sauvegardes (drive / fichier .txt ou .doc)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6589BCF-428E-0490-3461-B8B0EBA969A0}"/>
              </a:ext>
            </a:extLst>
          </p:cNvPr>
          <p:cNvSpPr txBox="1"/>
          <p:nvPr/>
        </p:nvSpPr>
        <p:spPr>
          <a:xfrm>
            <a:off x="871707" y="3163690"/>
            <a:ext cx="1627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Impression</a:t>
            </a:r>
            <a:r>
              <a:rPr lang="fr-FR" sz="1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AC62353-6D09-A534-343E-BB6C8F46627C}"/>
              </a:ext>
            </a:extLst>
          </p:cNvPr>
          <p:cNvSpPr txBox="1"/>
          <p:nvPr/>
        </p:nvSpPr>
        <p:spPr>
          <a:xfrm>
            <a:off x="871707" y="3467818"/>
            <a:ext cx="162719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000" dirty="0">
                <a:solidFill>
                  <a:srgbClr val="C00000"/>
                </a:solidFill>
              </a:rPr>
              <a:t>Zooms</a:t>
            </a:r>
            <a:endParaRPr lang="fr-FR" sz="1200" dirty="0">
              <a:solidFill>
                <a:srgbClr val="C00000"/>
              </a:solidFill>
            </a:endParaRP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381BD9E-5E73-ECCB-9F31-C64AFF06A506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2498901" y="2302241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286CC209-AC14-7730-F15D-A5DDD9356CD7}"/>
              </a:ext>
            </a:extLst>
          </p:cNvPr>
          <p:cNvCxnSpPr>
            <a:cxnSpLocks/>
          </p:cNvCxnSpPr>
          <p:nvPr/>
        </p:nvCxnSpPr>
        <p:spPr>
          <a:xfrm>
            <a:off x="2498901" y="2536847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9AF3F3B4-B139-895D-8531-A66C448053AF}"/>
              </a:ext>
            </a:extLst>
          </p:cNvPr>
          <p:cNvCxnSpPr>
            <a:cxnSpLocks/>
          </p:cNvCxnSpPr>
          <p:nvPr/>
        </p:nvCxnSpPr>
        <p:spPr>
          <a:xfrm>
            <a:off x="2498901" y="2732705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0D161C83-F0AE-A0B6-7E16-6B7244BD3E92}"/>
              </a:ext>
            </a:extLst>
          </p:cNvPr>
          <p:cNvCxnSpPr>
            <a:cxnSpLocks/>
          </p:cNvCxnSpPr>
          <p:nvPr/>
        </p:nvCxnSpPr>
        <p:spPr>
          <a:xfrm>
            <a:off x="2498901" y="2926693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1708F5AB-0019-364D-0AB9-6104D7D659A4}"/>
              </a:ext>
            </a:extLst>
          </p:cNvPr>
          <p:cNvCxnSpPr>
            <a:cxnSpLocks/>
          </p:cNvCxnSpPr>
          <p:nvPr/>
        </p:nvCxnSpPr>
        <p:spPr>
          <a:xfrm>
            <a:off x="2498901" y="3130359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45EAFAA1-4222-C420-273D-7D67264FE8B6}"/>
              </a:ext>
            </a:extLst>
          </p:cNvPr>
          <p:cNvCxnSpPr>
            <a:cxnSpLocks/>
          </p:cNvCxnSpPr>
          <p:nvPr/>
        </p:nvCxnSpPr>
        <p:spPr>
          <a:xfrm>
            <a:off x="2481918" y="3338684"/>
            <a:ext cx="235632" cy="24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0CA6C52B-D2D2-28DF-8827-02950B8378D5}"/>
              </a:ext>
            </a:extLst>
          </p:cNvPr>
          <p:cNvCxnSpPr>
            <a:cxnSpLocks/>
            <a:stCxn id="39" idx="3"/>
          </p:cNvCxnSpPr>
          <p:nvPr/>
        </p:nvCxnSpPr>
        <p:spPr>
          <a:xfrm>
            <a:off x="2498901" y="3590929"/>
            <a:ext cx="218649" cy="13557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05531270-1132-E92D-CBF8-CDF000A24F4A}"/>
              </a:ext>
            </a:extLst>
          </p:cNvPr>
          <p:cNvCxnSpPr>
            <a:cxnSpLocks/>
          </p:cNvCxnSpPr>
          <p:nvPr/>
        </p:nvCxnSpPr>
        <p:spPr>
          <a:xfrm flipV="1">
            <a:off x="2498901" y="3562369"/>
            <a:ext cx="218649" cy="3639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space réservé du pied de page 4">
            <a:extLst>
              <a:ext uri="{FF2B5EF4-FFF2-40B4-BE49-F238E27FC236}">
                <a16:creationId xmlns:a16="http://schemas.microsoft.com/office/drawing/2014/main" id="{322C37B7-9F3B-48D1-AD2A-BCE2DFB4C749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</TotalTime>
  <Words>447</Words>
  <Application>Microsoft Office PowerPoint</Application>
  <PresentationFormat>Grand écran</PresentationFormat>
  <Paragraphs>51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Rouvelet Vincent</dc:creator>
  <dc:description/>
  <cp:lastModifiedBy>Rouvelet Vincent</cp:lastModifiedBy>
  <cp:revision>67</cp:revision>
  <dcterms:created xsi:type="dcterms:W3CDTF">2022-02-07T08:41:22Z</dcterms:created>
  <dcterms:modified xsi:type="dcterms:W3CDTF">2022-10-03T09:19:15Z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