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6"/>
  </p:notesMasterIdLst>
  <p:sldIdLst>
    <p:sldId id="256" r:id="rId3"/>
    <p:sldId id="257" r:id="rId4"/>
    <p:sldId id="258" r:id="rId5"/>
  </p:sldIdLst>
  <p:sldSz cx="12192000" cy="6858000"/>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uvelet Vincent" initials="RV" lastIdx="1" clrIdx="0"/>
  <p:cmAuthor id="1" name="Jean-Michel HUGUES" initials="JMH" lastIdx="3" clrIdx="1">
    <p:extLst>
      <p:ext uri="{19B8F6BF-5375-455C-9EA6-DF929625EA0E}">
        <p15:presenceInfo xmlns:p15="http://schemas.microsoft.com/office/powerpoint/2012/main" userId="Jean-Michel HUGU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737" autoAdjust="0"/>
  </p:normalViewPr>
  <p:slideViewPr>
    <p:cSldViewPr snapToGrid="0">
      <p:cViewPr varScale="1">
        <p:scale>
          <a:sx n="80" d="100"/>
          <a:sy n="80" d="100"/>
        </p:scale>
        <p:origin x="94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commentAuthors" Target="commentAuthor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15AE0E4D-DC27-4EF9-AE9C-677AC8ECA424}" type="datetimeFigureOut">
              <a:rPr lang="fr-FR" smtClean="0"/>
              <a:t>03/10/2022</a:t>
            </a:fld>
            <a:endParaRPr lang="fr-FR"/>
          </a:p>
        </p:txBody>
      </p:sp>
      <p:sp>
        <p:nvSpPr>
          <p:cNvPr id="4" name="Espace réservé de l'image des diapositives 3"/>
          <p:cNvSpPr>
            <a:spLocks noGrp="1" noRot="1" noChangeAspect="1"/>
          </p:cNvSpPr>
          <p:nvPr>
            <p:ph type="sldImg" idx="2"/>
          </p:nvPr>
        </p:nvSpPr>
        <p:spPr>
          <a:xfrm>
            <a:off x="573088" y="1336675"/>
            <a:ext cx="6413500" cy="360838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768E68BA-6F5E-4077-A12E-F8CBC130C1D4}" type="slidenum">
              <a:rPr lang="fr-FR" smtClean="0"/>
              <a:t>‹N°›</a:t>
            </a:fld>
            <a:endParaRPr lang="fr-FR"/>
          </a:p>
        </p:txBody>
      </p:sp>
    </p:spTree>
    <p:extLst>
      <p:ext uri="{BB962C8B-B14F-4D97-AF65-F5344CB8AC3E}">
        <p14:creationId xmlns:p14="http://schemas.microsoft.com/office/powerpoint/2010/main" val="2253215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youtube.com/watch?v=6IcAqiSb6C8"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tacit.univ-rennes2.fr/documents/manuel/enseignant"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tacit.univ-rennes2.fr/documents/manuel/enseignant"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tacit.univ-rennes2.fr/documents/manuel/enseignant"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La </a:t>
            </a:r>
            <a:r>
              <a:rPr lang="fr-FR" sz="1200" spc="-1" dirty="0">
                <a:solidFill>
                  <a:srgbClr val="000000"/>
                </a:solidFill>
                <a:latin typeface="Arial"/>
                <a:hlinkClick r:id="rId3"/>
              </a:rPr>
              <a:t>Vidéo de présentation TACIT</a:t>
            </a:r>
            <a:r>
              <a:rPr lang="fr-FR" sz="1200" strike="noStrike" spc="-1" dirty="0">
                <a:solidFill>
                  <a:srgbClr val="000000"/>
                </a:solidFill>
                <a:latin typeface="Arial"/>
              </a:rPr>
              <a:t> ( 3 min. 27) permet  de faire une présentation rapide et synthétique de l’application.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strike="noStrike" spc="-1" dirty="0">
              <a:solidFill>
                <a:srgbClr val="000000"/>
              </a:solidFill>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strike="noStrike" spc="-1" dirty="0">
              <a:solidFill>
                <a:srgbClr val="000000"/>
              </a:solidFill>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strike="noStrike" spc="-1" dirty="0">
                <a:solidFill>
                  <a:srgbClr val="000000"/>
                </a:solidFill>
                <a:latin typeface="Arial"/>
              </a:rPr>
              <a:t>Vous pouvez demander un accès « formateur » au site pour une démonstration en direct (Voir §5 de la page </a:t>
            </a:r>
            <a:r>
              <a:rPr lang="fr-FR" sz="1200" b="0" strike="noStrike" spc="-1" dirty="0">
                <a:solidFill>
                  <a:srgbClr val="000000"/>
                </a:solidFill>
                <a:latin typeface="Arial"/>
                <a:hlinkClick r:id="rId4"/>
              </a:rPr>
              <a:t>documentation du site TACIT</a:t>
            </a:r>
            <a:r>
              <a:rPr lang="fr-FR" sz="1200" b="0" strike="noStrike" spc="-1" dirty="0">
                <a:solidFill>
                  <a:srgbClr val="000000"/>
                </a:solidFill>
                <a:latin typeface="Arial"/>
              </a:rPr>
              <a:t>.)</a:t>
            </a:r>
            <a:endParaRPr lang="fr-FR" sz="1200" strike="noStrike" spc="-1" dirty="0">
              <a:solidFill>
                <a:srgbClr val="000000"/>
              </a:solidFill>
              <a:latin typeface="Arial"/>
            </a:endParaRPr>
          </a:p>
        </p:txBody>
      </p:sp>
      <p:sp>
        <p:nvSpPr>
          <p:cNvPr id="4" name="Espace réservé du numéro de diapositive 3"/>
          <p:cNvSpPr>
            <a:spLocks noGrp="1"/>
          </p:cNvSpPr>
          <p:nvPr>
            <p:ph type="sldNum" sz="quarter" idx="5"/>
          </p:nvPr>
        </p:nvSpPr>
        <p:spPr/>
        <p:txBody>
          <a:bodyPr/>
          <a:lstStyle/>
          <a:p>
            <a:fld id="{768E68BA-6F5E-4077-A12E-F8CBC130C1D4}" type="slidenum">
              <a:rPr lang="fr-FR" smtClean="0"/>
              <a:t>1</a:t>
            </a:fld>
            <a:endParaRPr lang="fr-FR"/>
          </a:p>
        </p:txBody>
      </p:sp>
    </p:spTree>
    <p:extLst>
      <p:ext uri="{BB962C8B-B14F-4D97-AF65-F5344CB8AC3E}">
        <p14:creationId xmlns:p14="http://schemas.microsoft.com/office/powerpoint/2010/main" val="2724708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Accompagnement pour les formateurs / Mise en activité des enseignants :</a:t>
            </a:r>
          </a:p>
          <a:p>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Découvrir librement (utiliser un compte formateur : demander </a:t>
            </a:r>
            <a:r>
              <a:rPr lang="fr-FR" sz="1200" strike="noStrike" spc="-1" dirty="0">
                <a:solidFill>
                  <a:srgbClr val="000000"/>
                </a:solidFill>
                <a:latin typeface="Arial"/>
              </a:rPr>
              <a:t>un accès « formateur » au site pour une démonstration en direct (Voir §5 de la page </a:t>
            </a:r>
            <a:r>
              <a:rPr lang="fr-FR" sz="1200" b="0" strike="noStrike" spc="-1" dirty="0">
                <a:solidFill>
                  <a:srgbClr val="000000"/>
                </a:solidFill>
                <a:latin typeface="Arial"/>
                <a:hlinkClick r:id="rId3"/>
              </a:rPr>
              <a:t>documentation du site TACIT</a:t>
            </a:r>
            <a:r>
              <a:rPr lang="fr-FR" sz="1200" b="0" strike="noStrike" spc="-1" dirty="0">
                <a:solidFill>
                  <a:srgbClr val="000000"/>
                </a:solidFill>
                <a:latin typeface="Arial"/>
              </a:rPr>
              <a:t>.)</a:t>
            </a:r>
            <a:endParaRPr lang="fr-FR" sz="1200" strike="noStrike" spc="-1" dirty="0">
              <a:solidFill>
                <a:srgbClr val="000000"/>
              </a:solidFill>
              <a:latin typeface="Arial"/>
            </a:endParaRPr>
          </a:p>
        </p:txBody>
      </p:sp>
      <p:sp>
        <p:nvSpPr>
          <p:cNvPr id="4" name="Espace réservé du numéro de diapositive 3"/>
          <p:cNvSpPr>
            <a:spLocks noGrp="1"/>
          </p:cNvSpPr>
          <p:nvPr>
            <p:ph type="sldNum" sz="quarter" idx="5"/>
          </p:nvPr>
        </p:nvSpPr>
        <p:spPr/>
        <p:txBody>
          <a:bodyPr/>
          <a:lstStyle/>
          <a:p>
            <a:fld id="{768E68BA-6F5E-4077-A12E-F8CBC130C1D4}" type="slidenum">
              <a:rPr lang="fr-FR" smtClean="0"/>
              <a:t>2</a:t>
            </a:fld>
            <a:endParaRPr lang="fr-FR"/>
          </a:p>
        </p:txBody>
      </p:sp>
    </p:spTree>
    <p:extLst>
      <p:ext uri="{BB962C8B-B14F-4D97-AF65-F5344CB8AC3E}">
        <p14:creationId xmlns:p14="http://schemas.microsoft.com/office/powerpoint/2010/main" val="2646451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Accompagnement pour les formateurs / Mise en activité des enseignants :</a:t>
            </a:r>
          </a:p>
          <a:p>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Découvrir librement (utiliser un compte formateur : demander </a:t>
            </a:r>
            <a:r>
              <a:rPr lang="fr-FR" sz="1200" strike="noStrike" spc="-1" dirty="0">
                <a:solidFill>
                  <a:srgbClr val="000000"/>
                </a:solidFill>
                <a:latin typeface="Arial"/>
              </a:rPr>
              <a:t>un accès « formateur » au site pour une démonstration en direct (Voir §5 de la page </a:t>
            </a:r>
            <a:r>
              <a:rPr lang="fr-FR" sz="1200" b="0" strike="noStrike" spc="-1" dirty="0">
                <a:solidFill>
                  <a:srgbClr val="000000"/>
                </a:solidFill>
                <a:latin typeface="Arial"/>
                <a:hlinkClick r:id="rId3"/>
              </a:rPr>
              <a:t>documentation du site TACIT</a:t>
            </a:r>
            <a:r>
              <a:rPr lang="fr-FR" sz="1200" b="0" strike="noStrike" spc="-1" dirty="0">
                <a:solidFill>
                  <a:srgbClr val="000000"/>
                </a:solidFill>
                <a:latin typeface="Arial"/>
              </a:rPr>
              <a:t>.)</a:t>
            </a:r>
            <a:endParaRPr lang="fr-FR" sz="1200" strike="noStrike" spc="-1" dirty="0">
              <a:solidFill>
                <a:srgbClr val="000000"/>
              </a:solidFill>
              <a:latin typeface="Arial"/>
            </a:endParaRPr>
          </a:p>
        </p:txBody>
      </p:sp>
      <p:sp>
        <p:nvSpPr>
          <p:cNvPr id="4" name="Espace réservé du numéro de diapositive 3"/>
          <p:cNvSpPr>
            <a:spLocks noGrp="1"/>
          </p:cNvSpPr>
          <p:nvPr>
            <p:ph type="sldNum" sz="quarter" idx="5"/>
          </p:nvPr>
        </p:nvSpPr>
        <p:spPr/>
        <p:txBody>
          <a:bodyPr/>
          <a:lstStyle/>
          <a:p>
            <a:fld id="{768E68BA-6F5E-4077-A12E-F8CBC130C1D4}" type="slidenum">
              <a:rPr lang="fr-FR" smtClean="0"/>
              <a:t>3</a:t>
            </a:fld>
            <a:endParaRPr lang="fr-FR"/>
          </a:p>
        </p:txBody>
      </p:sp>
    </p:spTree>
    <p:extLst>
      <p:ext uri="{BB962C8B-B14F-4D97-AF65-F5344CB8AC3E}">
        <p14:creationId xmlns:p14="http://schemas.microsoft.com/office/powerpoint/2010/main" val="3620325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fr-FR" sz="6000" b="0" strike="noStrike" spc="-1">
                <a:solidFill>
                  <a:srgbClr val="000000"/>
                </a:solidFill>
                <a:latin typeface="Calibri Light"/>
              </a:rPr>
              <a:t>Modifiez le style du titre</a:t>
            </a:r>
            <a:endParaRPr lang="fr-F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36619498-D559-47A8-8436-A221B8F1123E}" type="datetime1">
              <a:rPr lang="fr-FR" sz="1200" b="0" strike="noStrike" spc="-1">
                <a:solidFill>
                  <a:srgbClr val="8B8B8B"/>
                </a:solidFill>
                <a:latin typeface="Calibri"/>
              </a:rPr>
              <a:t>03/10/2022</a:t>
            </a:fld>
            <a:endParaRPr lang="fr-FR"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lstStyle/>
          <a:p>
            <a:pPr algn="ctr">
              <a:lnSpc>
                <a:spcPct val="100000"/>
              </a:lnSpc>
            </a:pPr>
            <a:r>
              <a:rPr lang="fr-FR" sz="1200" b="0" strike="noStrike" spc="-1">
                <a:solidFill>
                  <a:srgbClr val="8B8B8B"/>
                </a:solidFill>
                <a:latin typeface="Calibri"/>
              </a:rPr>
              <a:t>DRANE - Référents numériques pour le 1er degré</a:t>
            </a:r>
            <a:endParaRPr lang="fr-FR" sz="12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3D3BBA98-6F00-4610-9F50-E95FB1D616CA}" type="slidenum">
              <a:rPr lang="fr-FR" sz="1200" b="0" strike="noStrike" spc="-1">
                <a:solidFill>
                  <a:srgbClr val="8B8B8B"/>
                </a:solidFill>
                <a:latin typeface="Calibri"/>
              </a:rPr>
              <a:t>‹N°›</a:t>
            </a:fld>
            <a:endParaRPr lang="fr-FR"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2800" b="0" strike="noStrike" spc="-1">
                <a:solidFill>
                  <a:srgbClr val="000000"/>
                </a:solidFill>
                <a:latin typeface="Calibri"/>
              </a:rPr>
              <a:t>Cliquez pour éditer le format du plan de texte</a:t>
            </a:r>
          </a:p>
          <a:p>
            <a:pPr marL="864000" lvl="1" indent="-324000">
              <a:spcBef>
                <a:spcPts val="1134"/>
              </a:spcBef>
              <a:buClr>
                <a:srgbClr val="000000"/>
              </a:buClr>
              <a:buSzPct val="75000"/>
              <a:buFont typeface="Symbol" charset="2"/>
              <a:buChar char=""/>
            </a:pPr>
            <a:r>
              <a:rPr lang="fr-FR" sz="2000" b="0" strike="noStrike" spc="-1">
                <a:solidFill>
                  <a:srgbClr val="000000"/>
                </a:solidFill>
                <a:latin typeface="Calibri"/>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Calibri"/>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Calibri"/>
              </a:rPr>
              <a:t>Quatrième niveau de plan</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Calibri"/>
              </a:rPr>
              <a:t>Cinquième niveau de plan</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Calibri"/>
              </a:rPr>
              <a:t>Sixième niveau de plan</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Calibri"/>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fr-FR" sz="4400" b="0" strike="noStrike" spc="-1">
                <a:solidFill>
                  <a:srgbClr val="000000"/>
                </a:solidFill>
                <a:latin typeface="Calibri Light"/>
              </a:rPr>
              <a:t>Modifiez le style du titre</a:t>
            </a:r>
            <a:endParaRPr lang="fr-F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fr-FR" sz="2800" b="0" strike="noStrike" spc="-1">
                <a:solidFill>
                  <a:srgbClr val="000000"/>
                </a:solidFill>
                <a:latin typeface="Calibri"/>
              </a:rPr>
              <a:t>Modifier les styles du texte du masque</a:t>
            </a:r>
          </a:p>
          <a:p>
            <a:pPr marL="685800" lvl="1" indent="-228240">
              <a:lnSpc>
                <a:spcPct val="90000"/>
              </a:lnSpc>
              <a:spcBef>
                <a:spcPts val="499"/>
              </a:spcBef>
              <a:buClr>
                <a:srgbClr val="000000"/>
              </a:buClr>
              <a:buFont typeface="Arial"/>
              <a:buChar char="•"/>
            </a:pPr>
            <a:r>
              <a:rPr lang="fr-FR" sz="2400" b="0" strike="noStrike" spc="-1">
                <a:solidFill>
                  <a:srgbClr val="000000"/>
                </a:solidFill>
                <a:latin typeface="Calibri"/>
              </a:rPr>
              <a:t>Deuxième niveau</a:t>
            </a:r>
          </a:p>
          <a:p>
            <a:pPr marL="1143000" lvl="2" indent="-228240">
              <a:lnSpc>
                <a:spcPct val="90000"/>
              </a:lnSpc>
              <a:spcBef>
                <a:spcPts val="499"/>
              </a:spcBef>
              <a:buClr>
                <a:srgbClr val="000000"/>
              </a:buClr>
              <a:buFont typeface="Arial"/>
              <a:buChar char="•"/>
            </a:pPr>
            <a:r>
              <a:rPr lang="fr-FR" sz="2000" b="0" strike="noStrike" spc="-1">
                <a:solidFill>
                  <a:srgbClr val="000000"/>
                </a:solidFill>
                <a:latin typeface="Calibri"/>
              </a:rPr>
              <a:t>Troisième niveau</a:t>
            </a:r>
          </a:p>
          <a:p>
            <a:pPr marL="1600200" lvl="3" indent="-228240">
              <a:lnSpc>
                <a:spcPct val="90000"/>
              </a:lnSpc>
              <a:spcBef>
                <a:spcPts val="499"/>
              </a:spcBef>
              <a:buClr>
                <a:srgbClr val="000000"/>
              </a:buClr>
              <a:buFont typeface="Arial"/>
              <a:buChar char="•"/>
            </a:pPr>
            <a:r>
              <a:rPr lang="fr-FR" sz="1800" b="0" strike="noStrike" spc="-1">
                <a:solidFill>
                  <a:srgbClr val="000000"/>
                </a:solidFill>
                <a:latin typeface="Calibri"/>
              </a:rPr>
              <a:t>Quatrième niveau</a:t>
            </a:r>
          </a:p>
          <a:p>
            <a:pPr marL="2057400" lvl="4" indent="-228240">
              <a:lnSpc>
                <a:spcPct val="90000"/>
              </a:lnSpc>
              <a:spcBef>
                <a:spcPts val="499"/>
              </a:spcBef>
              <a:buClr>
                <a:srgbClr val="000000"/>
              </a:buClr>
              <a:buFont typeface="Arial"/>
              <a:buChar char="•"/>
            </a:pPr>
            <a:r>
              <a:rPr lang="fr-FR" sz="1800" b="0" strike="noStrike" spc="-1">
                <a:solidFill>
                  <a:srgbClr val="000000"/>
                </a:solidFill>
                <a:latin typeface="Calibri"/>
              </a:rPr>
              <a:t>Cinquième niveau</a:t>
            </a:r>
          </a:p>
        </p:txBody>
      </p:sp>
      <p:sp>
        <p:nvSpPr>
          <p:cNvPr id="43"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03B7F660-5A3D-403C-BE08-123EAE604C57}" type="datetime1">
              <a:rPr lang="fr-FR" sz="1200" b="0" strike="noStrike" spc="-1">
                <a:solidFill>
                  <a:srgbClr val="8B8B8B"/>
                </a:solidFill>
                <a:latin typeface="Calibri"/>
              </a:rPr>
              <a:t>03/10/2022</a:t>
            </a:fld>
            <a:endParaRPr lang="fr-FR"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noAutofit/>
          </a:bodyPr>
          <a:lstStyle/>
          <a:p>
            <a:pPr algn="ctr">
              <a:lnSpc>
                <a:spcPct val="100000"/>
              </a:lnSpc>
            </a:pPr>
            <a:r>
              <a:rPr lang="fr-FR" sz="1200" b="0" strike="noStrike" spc="-1">
                <a:solidFill>
                  <a:srgbClr val="8B8B8B"/>
                </a:solidFill>
                <a:latin typeface="Calibri"/>
              </a:rPr>
              <a:t>DRANE - Référents numériques pour le 1er degré</a:t>
            </a:r>
            <a:endParaRPr lang="fr-FR" sz="12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93B61293-1B64-422C-86CC-0012FBDFA782}" type="slidenum">
              <a:rPr lang="fr-FR" sz="1200" b="0" strike="noStrike" spc="-1">
                <a:solidFill>
                  <a:srgbClr val="8B8B8B"/>
                </a:solidFill>
                <a:latin typeface="Calibri"/>
              </a:rPr>
              <a:t>‹N°›</a:t>
            </a:fld>
            <a:endParaRPr lang="fr-F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youtube.com/watch?v=6IcAqiSb6C8" TargetMode="External"/><Relationship Id="rId13" Type="http://schemas.openxmlformats.org/officeDocument/2006/relationships/image" Target="../media/image3.png"/><Relationship Id="rId18" Type="http://schemas.openxmlformats.org/officeDocument/2006/relationships/image" Target="../media/image8.png"/><Relationship Id="rId3" Type="http://schemas.openxmlformats.org/officeDocument/2006/relationships/hyperlink" Target="https://tacit.univ-rennes2.fr/documents/manuel/enseignant" TargetMode="External"/><Relationship Id="rId7" Type="http://schemas.openxmlformats.org/officeDocument/2006/relationships/hyperlink" Target="https://tacit.univ-rennes2.fr/" TargetMode="External"/><Relationship Id="rId12" Type="http://schemas.openxmlformats.org/officeDocument/2006/relationships/image" Target="../media/image2.jpeg"/><Relationship Id="rId17" Type="http://schemas.openxmlformats.org/officeDocument/2006/relationships/image" Target="../media/image7.jpeg"/><Relationship Id="rId2" Type="http://schemas.openxmlformats.org/officeDocument/2006/relationships/notesSlide" Target="../notesSlides/notesSlide1.xml"/><Relationship Id="rId16" Type="http://schemas.openxmlformats.org/officeDocument/2006/relationships/image" Target="../media/image6.png"/><Relationship Id="rId20"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hyperlink" Target="https://www.youtube.com/watch?v=x4WjfTLuolo" TargetMode="External"/><Relationship Id="rId11" Type="http://schemas.openxmlformats.org/officeDocument/2006/relationships/hyperlink" Target="https://www.ac-montpellier.fr/ressources-numeriques-pour-les-formateurs-du-1er-degre-124832" TargetMode="External"/><Relationship Id="rId5" Type="http://schemas.openxmlformats.org/officeDocument/2006/relationships/hyperlink" Target="https://www.youtube.com/watch?v=df90rUJZ8q8" TargetMode="External"/><Relationship Id="rId15" Type="http://schemas.openxmlformats.org/officeDocument/2006/relationships/image" Target="../media/image5.jpeg"/><Relationship Id="rId10" Type="http://schemas.openxmlformats.org/officeDocument/2006/relationships/image" Target="../media/image1.png"/><Relationship Id="rId19" Type="http://schemas.openxmlformats.org/officeDocument/2006/relationships/image" Target="../media/image9.png"/><Relationship Id="rId4" Type="http://schemas.openxmlformats.org/officeDocument/2006/relationships/hyperlink" Target="https://www.youtube.com/watch?v=wepD88rCpmQ" TargetMode="External"/><Relationship Id="rId9" Type="http://schemas.openxmlformats.org/officeDocument/2006/relationships/hyperlink" Target="https://primabord.eduscol.education.fr/travailler-la-comprehension-en-lecture-avec-l-outil-numerique-tacit" TargetMode="External"/><Relationship Id="rId1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8559720" y="284760"/>
            <a:ext cx="3362760" cy="2157704"/>
          </a:xfrm>
          <a:prstGeom prst="rect">
            <a:avLst/>
          </a:prstGeom>
          <a:noFill/>
          <a:ln w="31680">
            <a:solidFill>
              <a:srgbClr val="2F5597"/>
            </a:solidFill>
            <a:round/>
          </a:ln>
        </p:spPr>
        <p:txBody>
          <a:bodyPr>
            <a:normAutofit/>
          </a:bodyPr>
          <a:lstStyle/>
          <a:p>
            <a:pPr>
              <a:lnSpc>
                <a:spcPct val="90000"/>
              </a:lnSpc>
              <a:spcBef>
                <a:spcPts val="1001"/>
              </a:spcBef>
              <a:tabLst>
                <a:tab pos="0" algn="l"/>
              </a:tabLst>
            </a:pPr>
            <a:endParaRPr lang="fr-FR" sz="1200" b="1" strike="noStrike" spc="-1" dirty="0">
              <a:solidFill>
                <a:srgbClr val="000000"/>
              </a:solidFill>
              <a:latin typeface="Arial"/>
            </a:endParaRPr>
          </a:p>
          <a:p>
            <a:pPr>
              <a:lnSpc>
                <a:spcPct val="90000"/>
              </a:lnSpc>
              <a:spcBef>
                <a:spcPts val="1001"/>
              </a:spcBef>
              <a:tabLst>
                <a:tab pos="0" algn="l"/>
              </a:tabLst>
            </a:pPr>
            <a:r>
              <a:rPr lang="fr-FR" sz="1200" b="1" strike="noStrike" spc="-1" dirty="0">
                <a:solidFill>
                  <a:srgbClr val="000000"/>
                </a:solidFill>
                <a:latin typeface="Arial"/>
              </a:rPr>
              <a:t>Domaine : </a:t>
            </a:r>
            <a:r>
              <a:rPr lang="fr-FR" sz="1200" strike="noStrike" spc="-1" dirty="0">
                <a:solidFill>
                  <a:srgbClr val="000000"/>
                </a:solidFill>
                <a:latin typeface="Arial"/>
              </a:rPr>
              <a:t>Français – lecture – compréhension – vocabulaire</a:t>
            </a:r>
            <a:endParaRPr lang="fr-FR" sz="1200" strike="noStrike" spc="-1" dirty="0">
              <a:latin typeface="Arial"/>
            </a:endParaRPr>
          </a:p>
          <a:p>
            <a:pPr>
              <a:lnSpc>
                <a:spcPct val="90000"/>
              </a:lnSpc>
              <a:spcBef>
                <a:spcPts val="1001"/>
              </a:spcBef>
              <a:tabLst>
                <a:tab pos="0" algn="l"/>
              </a:tabLst>
            </a:pPr>
            <a:r>
              <a:rPr lang="fr-FR" sz="1200" b="1" strike="noStrike" spc="-1" dirty="0">
                <a:solidFill>
                  <a:srgbClr val="000000"/>
                </a:solidFill>
                <a:latin typeface="Arial"/>
              </a:rPr>
              <a:t>Niveau : </a:t>
            </a:r>
            <a:r>
              <a:rPr lang="fr-FR" sz="1200" strike="noStrike" spc="-1" dirty="0">
                <a:solidFill>
                  <a:srgbClr val="000000"/>
                </a:solidFill>
                <a:latin typeface="Arial"/>
              </a:rPr>
              <a:t>CE – Cycle 3 - Cycle 4</a:t>
            </a:r>
          </a:p>
          <a:p>
            <a:pPr>
              <a:lnSpc>
                <a:spcPct val="90000"/>
              </a:lnSpc>
              <a:spcBef>
                <a:spcPts val="1001"/>
              </a:spcBef>
              <a:tabLst>
                <a:tab pos="0" algn="l"/>
              </a:tabLst>
            </a:pPr>
            <a:r>
              <a:rPr lang="fr-FR" sz="1200" b="1" strike="noStrike" spc="-1" dirty="0">
                <a:solidFill>
                  <a:srgbClr val="000000"/>
                </a:solidFill>
                <a:latin typeface="Arial"/>
              </a:rPr>
              <a:t>Facilité d’appropriation : </a:t>
            </a:r>
            <a:r>
              <a:rPr lang="fr-FR" sz="1200" strike="noStrike" spc="-1" dirty="0">
                <a:solidFill>
                  <a:srgbClr val="000000"/>
                </a:solidFill>
                <a:latin typeface="Arial"/>
              </a:rPr>
              <a:t>moyenne</a:t>
            </a:r>
            <a:endParaRPr lang="fr-FR" sz="1200" strike="noStrike" spc="-1" dirty="0">
              <a:latin typeface="Arial"/>
            </a:endParaRPr>
          </a:p>
          <a:p>
            <a:pPr>
              <a:lnSpc>
                <a:spcPct val="90000"/>
              </a:lnSpc>
              <a:spcBef>
                <a:spcPts val="1001"/>
              </a:spcBef>
              <a:tabLst>
                <a:tab pos="0" algn="l"/>
              </a:tabLst>
            </a:pPr>
            <a:r>
              <a:rPr lang="fr-FR" sz="1200" b="1" strike="noStrike" spc="-1" dirty="0">
                <a:solidFill>
                  <a:srgbClr val="000000"/>
                </a:solidFill>
                <a:latin typeface="Arial"/>
              </a:rPr>
              <a:t>Matériel nécessaire : </a:t>
            </a:r>
            <a:r>
              <a:rPr lang="fr-FR" sz="1200" strike="noStrike" spc="-1" dirty="0">
                <a:solidFill>
                  <a:srgbClr val="000000"/>
                </a:solidFill>
                <a:latin typeface="Arial"/>
              </a:rPr>
              <a:t>Ordinateur ou tablette reliée à internet. Éventuellement un moyen de vidéo projection (VP, TBI, ENI, …)</a:t>
            </a:r>
            <a:endParaRPr lang="fr-FR" sz="1200" strike="noStrike" spc="-1" dirty="0">
              <a:latin typeface="Arial"/>
            </a:endParaRPr>
          </a:p>
        </p:txBody>
      </p:sp>
      <p:sp>
        <p:nvSpPr>
          <p:cNvPr id="84" name="CustomShape 2"/>
          <p:cNvSpPr/>
          <p:nvPr/>
        </p:nvSpPr>
        <p:spPr>
          <a:xfrm>
            <a:off x="528120" y="1510200"/>
            <a:ext cx="7900920" cy="983431"/>
          </a:xfrm>
          <a:prstGeom prst="rect">
            <a:avLst/>
          </a:prstGeom>
          <a:solidFill>
            <a:schemeClr val="accent1">
              <a:lumMod val="20000"/>
              <a:lumOff val="80000"/>
            </a:schemeClr>
          </a:solid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200" b="1" strike="noStrike" spc="-1" dirty="0">
                <a:latin typeface="Arial"/>
              </a:rPr>
              <a:t>TACIT</a:t>
            </a:r>
            <a:r>
              <a:rPr lang="fr-FR" sz="1200" b="0" strike="noStrike" spc="-1" dirty="0">
                <a:latin typeface="Arial"/>
              </a:rPr>
              <a:t> est une application en ligne </a:t>
            </a:r>
            <a:r>
              <a:rPr lang="fr-FR" sz="1200" b="1" strike="noStrike" spc="-1" dirty="0">
                <a:latin typeface="Arial"/>
              </a:rPr>
              <a:t>auto adaptative </a:t>
            </a:r>
            <a:r>
              <a:rPr lang="fr-FR" sz="1200" b="0" strike="noStrike" spc="-1" dirty="0">
                <a:latin typeface="Arial"/>
              </a:rPr>
              <a:t>qui permet de faire développer aux élèves </a:t>
            </a:r>
            <a:r>
              <a:rPr lang="fr-FR" sz="1200" b="1" strike="noStrike" spc="-1" dirty="0">
                <a:latin typeface="Arial"/>
              </a:rPr>
              <a:t>des stratégies de lecture</a:t>
            </a:r>
            <a:r>
              <a:rPr lang="fr-FR" sz="1200" b="0" strike="noStrike" spc="-1" dirty="0">
                <a:latin typeface="Arial"/>
              </a:rPr>
              <a:t> pour améliorer soit la compréhension </a:t>
            </a:r>
            <a:r>
              <a:rPr lang="fr-FR" sz="1200" b="1" strike="noStrike" spc="-1" dirty="0">
                <a:latin typeface="Arial"/>
              </a:rPr>
              <a:t>des inférences dans un texte, </a:t>
            </a:r>
            <a:r>
              <a:rPr lang="fr-FR" sz="1200" b="0" strike="noStrike" spc="-1" dirty="0">
                <a:latin typeface="Arial"/>
              </a:rPr>
              <a:t>soit la compréhension des éléments de </a:t>
            </a:r>
            <a:r>
              <a:rPr lang="fr-FR" sz="1200" b="1" strike="noStrike" spc="-1" dirty="0">
                <a:latin typeface="Arial"/>
              </a:rPr>
              <a:t>vocabulaire.</a:t>
            </a:r>
            <a:r>
              <a:rPr lang="fr-FR" sz="1200" strike="noStrike" spc="-1" dirty="0">
                <a:latin typeface="Arial"/>
              </a:rPr>
              <a:t> Des exercices sont aussi prévus pour être travaillés collectivement en classe (VP, TBI, …)</a:t>
            </a:r>
          </a:p>
          <a:p>
            <a:pPr>
              <a:lnSpc>
                <a:spcPct val="100000"/>
              </a:lnSpc>
            </a:pPr>
            <a:endParaRPr lang="fr-FR" sz="1200" spc="-1" dirty="0">
              <a:latin typeface="Arial"/>
            </a:endParaRPr>
          </a:p>
          <a:p>
            <a:pPr algn="r">
              <a:lnSpc>
                <a:spcPct val="100000"/>
              </a:lnSpc>
            </a:pPr>
            <a:r>
              <a:rPr lang="fr-FR" sz="1000" b="0" i="1" strike="noStrike" spc="-1" dirty="0">
                <a:latin typeface="Arial"/>
              </a:rPr>
              <a:t>Proposée par l’Université de Rennes 2, cette application est payante : 2 € par élève et par an</a:t>
            </a:r>
          </a:p>
        </p:txBody>
      </p:sp>
      <p:sp>
        <p:nvSpPr>
          <p:cNvPr id="85" name="CustomShape 3"/>
          <p:cNvSpPr/>
          <p:nvPr/>
        </p:nvSpPr>
        <p:spPr>
          <a:xfrm>
            <a:off x="1117440" y="2621520"/>
            <a:ext cx="10658520" cy="3968864"/>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fr-FR" sz="1200" b="1" strike="noStrike" spc="-1" dirty="0">
                <a:solidFill>
                  <a:srgbClr val="000000"/>
                </a:solidFill>
                <a:latin typeface="Arial"/>
              </a:rPr>
              <a:t>Intérêt pédagogique</a:t>
            </a:r>
            <a:r>
              <a:rPr lang="fr-FR" sz="1200" b="0" strike="noStrike" spc="-1" dirty="0">
                <a:solidFill>
                  <a:srgbClr val="000000"/>
                </a:solidFill>
                <a:latin typeface="Arial"/>
              </a:rPr>
              <a:t> : Constatant que le niveau de compréhension en lecture est très varié au sein d’une même classe, cette application permet de différencier les exercices de lecture proposés individuellement. Après une série d’exercices </a:t>
            </a:r>
            <a:r>
              <a:rPr lang="fr-FR" sz="1200" b="0" strike="noStrike" spc="-1" dirty="0">
                <a:solidFill>
                  <a:srgbClr val="000000"/>
                </a:solidFill>
                <a:latin typeface="Berlin Sans FB" panose="020E0602020502020306" pitchFamily="34" charset="0"/>
              </a:rPr>
              <a:t>" </a:t>
            </a:r>
            <a:r>
              <a:rPr lang="fr-FR" sz="1200" b="0" strike="noStrike" spc="-1" dirty="0">
                <a:solidFill>
                  <a:srgbClr val="000000"/>
                </a:solidFill>
                <a:latin typeface="Arial"/>
              </a:rPr>
              <a:t>test</a:t>
            </a:r>
            <a:r>
              <a:rPr lang="fr-FR" sz="1200" b="0" strike="noStrike" spc="-1" dirty="0">
                <a:solidFill>
                  <a:srgbClr val="000000"/>
                </a:solidFill>
                <a:latin typeface="Berlin Sans FB" panose="020E0602020502020306" pitchFamily="34" charset="0"/>
              </a:rPr>
              <a:t>"</a:t>
            </a:r>
            <a:r>
              <a:rPr lang="fr-FR" sz="1200" b="0" strike="noStrike" spc="-1" dirty="0">
                <a:solidFill>
                  <a:srgbClr val="000000"/>
                </a:solidFill>
                <a:latin typeface="Arial"/>
              </a:rPr>
              <a:t> chaque élève est rattaché à un niveau de compréhension virtuel, qui n’est pas associé à un niveau de classe. </a:t>
            </a:r>
          </a:p>
          <a:p>
            <a:pPr>
              <a:lnSpc>
                <a:spcPct val="100000"/>
              </a:lnSpc>
            </a:pPr>
            <a:endParaRPr lang="fr-FR" sz="1200" spc="-1" dirty="0">
              <a:solidFill>
                <a:srgbClr val="000000"/>
              </a:solidFill>
              <a:latin typeface="Arial"/>
            </a:endParaRPr>
          </a:p>
          <a:p>
            <a:r>
              <a:rPr lang="fr-FR" sz="1200" b="1" strike="noStrike" spc="-1" dirty="0">
                <a:solidFill>
                  <a:srgbClr val="000000"/>
                </a:solidFill>
                <a:latin typeface="Arial"/>
              </a:rPr>
              <a:t>Du côté de l’enseignant : </a:t>
            </a:r>
            <a:r>
              <a:rPr lang="fr-FR" sz="1200" strike="noStrike" spc="-1" dirty="0">
                <a:solidFill>
                  <a:srgbClr val="000000"/>
                </a:solidFill>
                <a:latin typeface="Arial"/>
              </a:rPr>
              <a:t>l’application, après quelques séances de prise en main, permet de laisser travailler un groupe d’élèves de façon entièrement autonome. Il suit ensuite la progression et les résultats des élèves de manière fine, grâce à une interface qui enregistre tous les résultats et les traduit en graphiques. Il peut ajuster le niveau des exercices proposés aux élèves, s’il le sent nécessaire. </a:t>
            </a:r>
            <a:r>
              <a:rPr lang="fr-FR" sz="1200" b="0" strike="noStrike" spc="-1" dirty="0">
                <a:solidFill>
                  <a:srgbClr val="000000"/>
                </a:solidFill>
                <a:latin typeface="Arial"/>
              </a:rPr>
              <a:t>Des phases de travail en commun régulières </a:t>
            </a:r>
            <a:r>
              <a:rPr lang="fr-FR" sz="1200" b="0" strike="noStrike" spc="-1" dirty="0" err="1">
                <a:solidFill>
                  <a:srgbClr val="000000"/>
                </a:solidFill>
                <a:latin typeface="Arial"/>
              </a:rPr>
              <a:t>permettentde</a:t>
            </a:r>
            <a:r>
              <a:rPr lang="fr-FR" sz="1200" b="0" strike="noStrike" spc="-1" dirty="0">
                <a:solidFill>
                  <a:srgbClr val="000000"/>
                </a:solidFill>
                <a:latin typeface="Arial"/>
              </a:rPr>
              <a:t> repérer et d’expliciter les stratégies à développer.</a:t>
            </a:r>
          </a:p>
          <a:p>
            <a:pPr>
              <a:lnSpc>
                <a:spcPct val="100000"/>
              </a:lnSpc>
            </a:pPr>
            <a:endParaRPr lang="fr-FR" sz="1200" strike="noStrike" spc="-1" dirty="0">
              <a:solidFill>
                <a:srgbClr val="000000"/>
              </a:solidFill>
              <a:latin typeface="Arial"/>
            </a:endParaRPr>
          </a:p>
          <a:p>
            <a:pPr>
              <a:lnSpc>
                <a:spcPct val="100000"/>
              </a:lnSpc>
            </a:pPr>
            <a:r>
              <a:rPr lang="fr-FR" sz="1200" b="1" strike="noStrike" spc="-1" dirty="0">
                <a:solidFill>
                  <a:srgbClr val="000000"/>
                </a:solidFill>
                <a:latin typeface="Arial"/>
              </a:rPr>
              <a:t>Les tutoriels de prise en main</a:t>
            </a:r>
            <a:r>
              <a:rPr lang="fr-FR" sz="1200" b="0" strike="noStrike" spc="-1" dirty="0">
                <a:solidFill>
                  <a:srgbClr val="000000"/>
                </a:solidFill>
                <a:latin typeface="Arial"/>
              </a:rPr>
              <a:t> : </a:t>
            </a:r>
            <a:r>
              <a:rPr lang="fr-FR" sz="1200" b="0" strike="noStrike" spc="-1" dirty="0">
                <a:solidFill>
                  <a:srgbClr val="000000"/>
                </a:solidFill>
                <a:latin typeface="Arial"/>
                <a:hlinkClick r:id="rId3"/>
              </a:rPr>
              <a:t>Toute la documentation TACIT</a:t>
            </a:r>
            <a:r>
              <a:rPr lang="fr-FR" sz="1200" b="0" strike="noStrike" spc="-1" dirty="0">
                <a:solidFill>
                  <a:srgbClr val="000000"/>
                </a:solidFill>
                <a:latin typeface="Arial"/>
              </a:rPr>
              <a:t>. Tutoriels vidéos : </a:t>
            </a:r>
            <a:r>
              <a:rPr lang="fr-FR" sz="1200" spc="-1" dirty="0">
                <a:solidFill>
                  <a:srgbClr val="000000"/>
                </a:solidFill>
                <a:latin typeface="Arial"/>
                <a:hlinkClick r:id="rId4"/>
              </a:rPr>
              <a:t>bien commencer avec TACIT</a:t>
            </a:r>
            <a:r>
              <a:rPr lang="fr-FR" sz="1200" spc="-1" dirty="0">
                <a:solidFill>
                  <a:srgbClr val="000000"/>
                </a:solidFill>
                <a:latin typeface="Arial"/>
              </a:rPr>
              <a:t> / </a:t>
            </a:r>
            <a:r>
              <a:rPr lang="fr-FR" sz="1200" spc="-1" dirty="0">
                <a:solidFill>
                  <a:srgbClr val="000000"/>
                </a:solidFill>
                <a:latin typeface="Arial"/>
                <a:hlinkClick r:id="rId5"/>
              </a:rPr>
              <a:t>comptes TACIT </a:t>
            </a:r>
            <a:r>
              <a:rPr lang="fr-FR" sz="1200" spc="-1" dirty="0">
                <a:solidFill>
                  <a:srgbClr val="000000"/>
                </a:solidFill>
                <a:latin typeface="Arial"/>
              </a:rPr>
              <a:t>/ </a:t>
            </a:r>
            <a:r>
              <a:rPr lang="fr-FR" sz="1200" spc="-1" dirty="0">
                <a:solidFill>
                  <a:srgbClr val="000000"/>
                </a:solidFill>
                <a:latin typeface="Arial"/>
                <a:hlinkClick r:id="rId6"/>
              </a:rPr>
              <a:t>Mode tutoré</a:t>
            </a:r>
            <a:endParaRPr lang="fr-FR" sz="1200" b="0" strike="noStrike" spc="-1" dirty="0">
              <a:latin typeface="Arial"/>
            </a:endParaRP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Les points forts</a:t>
            </a:r>
            <a:r>
              <a:rPr lang="fr-FR" sz="1200" b="0" strike="noStrike" spc="-1" dirty="0">
                <a:solidFill>
                  <a:srgbClr val="000000"/>
                </a:solidFill>
                <a:latin typeface="Arial"/>
              </a:rPr>
              <a:t> : Outre le côté auto adaptif qui permet de différencier son enseignement, le site propose des aides et des options pour les élèves à BEP : police DYS, fichiers sons pour les élèves en difficulté de lecture, aides et indices supplémentaires.</a:t>
            </a:r>
          </a:p>
          <a:p>
            <a:pPr>
              <a:lnSpc>
                <a:spcPct val="100000"/>
              </a:lnSpc>
            </a:pPr>
            <a:endParaRPr lang="fr-FR" sz="1200" b="0" strike="noStrike" spc="-1" dirty="0">
              <a:solidFill>
                <a:srgbClr val="000000"/>
              </a:solidFill>
              <a:latin typeface="Arial"/>
            </a:endParaRPr>
          </a:p>
          <a:p>
            <a:pPr>
              <a:lnSpc>
                <a:spcPct val="100000"/>
              </a:lnSpc>
            </a:pPr>
            <a:endParaRPr lang="fr-FR" sz="1200" spc="-1" dirty="0">
              <a:solidFill>
                <a:srgbClr val="000000"/>
              </a:solidFill>
              <a:latin typeface="Arial"/>
            </a:endParaRPr>
          </a:p>
          <a:p>
            <a:pPr>
              <a:lnSpc>
                <a:spcPct val="100000"/>
              </a:lnSpc>
            </a:pPr>
            <a:r>
              <a:rPr lang="fr-FR" sz="1200" b="1" strike="noStrike" spc="-1" dirty="0">
                <a:solidFill>
                  <a:srgbClr val="000000"/>
                </a:solidFill>
                <a:latin typeface="Arial"/>
              </a:rPr>
              <a:t>Liens utiles :</a:t>
            </a:r>
            <a:r>
              <a:rPr lang="fr-FR" sz="1200" strike="noStrike" spc="-1" dirty="0">
                <a:solidFill>
                  <a:srgbClr val="000000"/>
                </a:solidFill>
                <a:latin typeface="Arial"/>
              </a:rPr>
              <a:t> </a:t>
            </a:r>
            <a:r>
              <a:rPr lang="fr-FR" sz="1200" strike="noStrike" spc="-1" dirty="0">
                <a:solidFill>
                  <a:srgbClr val="000000"/>
                </a:solidFill>
                <a:latin typeface="Arial"/>
                <a:hlinkClick r:id="rId7"/>
              </a:rPr>
              <a:t>Site TACIT </a:t>
            </a:r>
            <a:r>
              <a:rPr lang="fr-FR" sz="1200" strike="noStrike" spc="-1" dirty="0">
                <a:solidFill>
                  <a:srgbClr val="000000"/>
                </a:solidFill>
                <a:latin typeface="Arial"/>
              </a:rPr>
              <a:t>– </a:t>
            </a:r>
            <a:r>
              <a:rPr lang="fr-FR" sz="1200" spc="-1" dirty="0">
                <a:solidFill>
                  <a:srgbClr val="000000"/>
                </a:solidFill>
                <a:latin typeface="Arial"/>
                <a:hlinkClick r:id="rId8"/>
              </a:rPr>
              <a:t>Vidéo de présentation TACIT</a:t>
            </a:r>
            <a:r>
              <a:rPr lang="fr-FR" sz="1200" strike="noStrike" spc="-1" dirty="0">
                <a:solidFill>
                  <a:srgbClr val="000000"/>
                </a:solidFill>
                <a:latin typeface="Arial"/>
              </a:rPr>
              <a:t> </a:t>
            </a:r>
          </a:p>
          <a:p>
            <a:pPr>
              <a:lnSpc>
                <a:spcPct val="100000"/>
              </a:lnSpc>
            </a:pPr>
            <a:endParaRPr lang="fr-FR" sz="1200" strike="noStrike" spc="-1" dirty="0">
              <a:solidFill>
                <a:srgbClr val="000000"/>
              </a:solidFill>
              <a:latin typeface="Arial"/>
            </a:endParaRPr>
          </a:p>
          <a:p>
            <a:pPr>
              <a:lnSpc>
                <a:spcPct val="100000"/>
              </a:lnSpc>
            </a:pPr>
            <a:endParaRPr lang="fr-FR" sz="1200" b="0" strike="noStrike" spc="-1" dirty="0">
              <a:latin typeface="Arial"/>
            </a:endParaRPr>
          </a:p>
          <a:p>
            <a:r>
              <a:rPr lang="fr-FR" sz="1200" b="1" strike="noStrike" spc="-1" dirty="0">
                <a:solidFill>
                  <a:srgbClr val="000000"/>
                </a:solidFill>
                <a:latin typeface="Arial"/>
              </a:rPr>
              <a:t>Exemples de scénario pédagogique : </a:t>
            </a:r>
            <a:r>
              <a:rPr lang="fr-FR" sz="1200" strike="noStrike" spc="-1" dirty="0">
                <a:solidFill>
                  <a:srgbClr val="000000"/>
                </a:solidFill>
                <a:latin typeface="Arial"/>
                <a:hlinkClick r:id="rId9"/>
              </a:rPr>
              <a:t>Proposition sur </a:t>
            </a:r>
            <a:r>
              <a:rPr lang="fr-FR" sz="1200" strike="noStrike" spc="-1" dirty="0" err="1">
                <a:solidFill>
                  <a:srgbClr val="000000"/>
                </a:solidFill>
                <a:latin typeface="Arial"/>
                <a:hlinkClick r:id="rId9"/>
              </a:rPr>
              <a:t>Primabord</a:t>
            </a:r>
            <a:r>
              <a:rPr lang="fr-FR" sz="1200" strike="noStrike" spc="-1" dirty="0">
                <a:solidFill>
                  <a:srgbClr val="000000"/>
                </a:solidFill>
                <a:latin typeface="Arial"/>
                <a:hlinkClick r:id="rId9"/>
              </a:rPr>
              <a:t>, </a:t>
            </a:r>
            <a:r>
              <a:rPr lang="fr-FR" sz="1200" strike="noStrike" spc="-1" dirty="0">
                <a:solidFill>
                  <a:srgbClr val="000000"/>
                </a:solidFill>
                <a:latin typeface="Arial"/>
              </a:rPr>
              <a:t>avec alternances de phases individuelles et de phases collectives.</a:t>
            </a:r>
          </a:p>
          <a:p>
            <a:pPr>
              <a:lnSpc>
                <a:spcPct val="100000"/>
              </a:lnSpc>
            </a:pPr>
            <a:endParaRPr lang="fr-FR" sz="1200" b="0" strike="noStrike" spc="-1" dirty="0">
              <a:latin typeface="Arial"/>
            </a:endParaRPr>
          </a:p>
          <a:p>
            <a:pPr>
              <a:lnSpc>
                <a:spcPct val="100000"/>
              </a:lnSpc>
            </a:pPr>
            <a:endParaRPr lang="fr-FR" sz="1200" b="0" strike="noStrike" spc="-1" dirty="0">
              <a:latin typeface="Arial"/>
            </a:endParaRPr>
          </a:p>
        </p:txBody>
      </p:sp>
      <p:pic>
        <p:nvPicPr>
          <p:cNvPr id="91" name="Image 7"/>
          <p:cNvPicPr/>
          <p:nvPr/>
        </p:nvPicPr>
        <p:blipFill>
          <a:blip r:embed="rId10"/>
          <a:stretch/>
        </p:blipFill>
        <p:spPr>
          <a:xfrm>
            <a:off x="10862280" y="6324480"/>
            <a:ext cx="1060200" cy="409680"/>
          </a:xfrm>
          <a:prstGeom prst="rect">
            <a:avLst/>
          </a:prstGeom>
          <a:ln w="0">
            <a:noFill/>
          </a:ln>
        </p:spPr>
      </p:pic>
      <p:sp>
        <p:nvSpPr>
          <p:cNvPr id="94" name="CustomShape 6"/>
          <p:cNvSpPr/>
          <p:nvPr/>
        </p:nvSpPr>
        <p:spPr>
          <a:xfrm>
            <a:off x="1040760" y="6378431"/>
            <a:ext cx="3299400" cy="257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100" b="1" strike="noStrike" spc="-1" dirty="0">
                <a:solidFill>
                  <a:srgbClr val="00B050"/>
                </a:solidFill>
                <a:latin typeface="Arial"/>
                <a:hlinkClick r:id="rId11"/>
              </a:rPr>
              <a:t>Retrouvez d’autres fiches </a:t>
            </a:r>
            <a:r>
              <a:rPr lang="fr-FR" sz="1100" b="1" strike="noStrike" spc="-1" dirty="0" err="1">
                <a:solidFill>
                  <a:srgbClr val="00B050"/>
                </a:solidFill>
                <a:latin typeface="Arial"/>
                <a:hlinkClick r:id="rId11"/>
              </a:rPr>
              <a:t>Rapid’Num</a:t>
            </a:r>
            <a:endParaRPr lang="fr-FR" sz="1100" b="0" strike="noStrike" spc="-1" dirty="0">
              <a:latin typeface="Arial"/>
            </a:endParaRPr>
          </a:p>
        </p:txBody>
      </p:sp>
      <p:pic>
        <p:nvPicPr>
          <p:cNvPr id="96" name="Image 5"/>
          <p:cNvPicPr/>
          <p:nvPr/>
        </p:nvPicPr>
        <p:blipFill>
          <a:blip r:embed="rId12"/>
          <a:stretch/>
        </p:blipFill>
        <p:spPr>
          <a:xfrm>
            <a:off x="396000" y="277200"/>
            <a:ext cx="2106720" cy="1134000"/>
          </a:xfrm>
          <a:prstGeom prst="rect">
            <a:avLst/>
          </a:prstGeom>
          <a:ln w="0">
            <a:noFill/>
          </a:ln>
        </p:spPr>
      </p:pic>
      <p:pic>
        <p:nvPicPr>
          <p:cNvPr id="5" name="Image 4">
            <a:extLst>
              <a:ext uri="{FF2B5EF4-FFF2-40B4-BE49-F238E27FC236}">
                <a16:creationId xmlns:a16="http://schemas.microsoft.com/office/drawing/2014/main" id="{0DF8D744-63EE-C578-F88D-0762D0E4945B}"/>
              </a:ext>
            </a:extLst>
          </p:cNvPr>
          <p:cNvPicPr>
            <a:picLocks noChangeAspect="1"/>
          </p:cNvPicPr>
          <p:nvPr/>
        </p:nvPicPr>
        <p:blipFill>
          <a:blip r:embed="rId13"/>
          <a:stretch>
            <a:fillRect/>
          </a:stretch>
        </p:blipFill>
        <p:spPr>
          <a:xfrm>
            <a:off x="2633400" y="287250"/>
            <a:ext cx="4067175" cy="1123950"/>
          </a:xfrm>
          <a:prstGeom prst="rect">
            <a:avLst/>
          </a:prstGeom>
        </p:spPr>
      </p:pic>
      <p:pic>
        <p:nvPicPr>
          <p:cNvPr id="7" name="Image 6">
            <a:extLst>
              <a:ext uri="{FF2B5EF4-FFF2-40B4-BE49-F238E27FC236}">
                <a16:creationId xmlns:a16="http://schemas.microsoft.com/office/drawing/2014/main" id="{A77E03DC-84A3-69B4-20A5-D0BFEC6AF510}"/>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063134" y="277173"/>
            <a:ext cx="1134027" cy="1134027"/>
          </a:xfrm>
          <a:prstGeom prst="rect">
            <a:avLst/>
          </a:prstGeom>
        </p:spPr>
      </p:pic>
      <p:pic>
        <p:nvPicPr>
          <p:cNvPr id="22" name="Image 14">
            <a:extLst>
              <a:ext uri="{FF2B5EF4-FFF2-40B4-BE49-F238E27FC236}">
                <a16:creationId xmlns:a16="http://schemas.microsoft.com/office/drawing/2014/main" id="{E6696288-C943-0C79-8F66-733785C793B1}"/>
              </a:ext>
            </a:extLst>
          </p:cNvPr>
          <p:cNvPicPr/>
          <p:nvPr/>
        </p:nvPicPr>
        <p:blipFill>
          <a:blip r:embed="rId15"/>
          <a:stretch/>
        </p:blipFill>
        <p:spPr>
          <a:xfrm>
            <a:off x="525240" y="2661002"/>
            <a:ext cx="551520" cy="551520"/>
          </a:xfrm>
          <a:prstGeom prst="rect">
            <a:avLst/>
          </a:prstGeom>
          <a:ln w="0">
            <a:noFill/>
          </a:ln>
        </p:spPr>
      </p:pic>
      <p:pic>
        <p:nvPicPr>
          <p:cNvPr id="23" name="Image 18">
            <a:extLst>
              <a:ext uri="{FF2B5EF4-FFF2-40B4-BE49-F238E27FC236}">
                <a16:creationId xmlns:a16="http://schemas.microsoft.com/office/drawing/2014/main" id="{D079F0DE-9E9F-76B4-7AD6-2FEB8ED92E49}"/>
              </a:ext>
            </a:extLst>
          </p:cNvPr>
          <p:cNvPicPr/>
          <p:nvPr/>
        </p:nvPicPr>
        <p:blipFill>
          <a:blip r:embed="rId16"/>
          <a:stretch/>
        </p:blipFill>
        <p:spPr>
          <a:xfrm>
            <a:off x="553777" y="4621390"/>
            <a:ext cx="507600" cy="507600"/>
          </a:xfrm>
          <a:prstGeom prst="rect">
            <a:avLst/>
          </a:prstGeom>
          <a:ln w="0">
            <a:noFill/>
          </a:ln>
        </p:spPr>
      </p:pic>
      <p:pic>
        <p:nvPicPr>
          <p:cNvPr id="24" name="Image 26">
            <a:extLst>
              <a:ext uri="{FF2B5EF4-FFF2-40B4-BE49-F238E27FC236}">
                <a16:creationId xmlns:a16="http://schemas.microsoft.com/office/drawing/2014/main" id="{699A5DFF-E6C6-E750-535A-3444FCD78FCB}"/>
              </a:ext>
            </a:extLst>
          </p:cNvPr>
          <p:cNvPicPr/>
          <p:nvPr/>
        </p:nvPicPr>
        <p:blipFill>
          <a:blip r:embed="rId17"/>
          <a:stretch/>
        </p:blipFill>
        <p:spPr>
          <a:xfrm>
            <a:off x="551175" y="5234092"/>
            <a:ext cx="507600" cy="507600"/>
          </a:xfrm>
          <a:prstGeom prst="rect">
            <a:avLst/>
          </a:prstGeom>
          <a:ln w="0">
            <a:noFill/>
          </a:ln>
        </p:spPr>
      </p:pic>
      <p:pic>
        <p:nvPicPr>
          <p:cNvPr id="25" name="Image 28">
            <a:extLst>
              <a:ext uri="{FF2B5EF4-FFF2-40B4-BE49-F238E27FC236}">
                <a16:creationId xmlns:a16="http://schemas.microsoft.com/office/drawing/2014/main" id="{9DB828C7-563D-1F52-E687-08E29CC3508C}"/>
              </a:ext>
            </a:extLst>
          </p:cNvPr>
          <p:cNvPicPr/>
          <p:nvPr/>
        </p:nvPicPr>
        <p:blipFill>
          <a:blip r:embed="rId18"/>
          <a:stretch/>
        </p:blipFill>
        <p:spPr>
          <a:xfrm>
            <a:off x="518040" y="5817652"/>
            <a:ext cx="558720" cy="551520"/>
          </a:xfrm>
          <a:prstGeom prst="rect">
            <a:avLst/>
          </a:prstGeom>
          <a:ln w="0">
            <a:noFill/>
          </a:ln>
        </p:spPr>
      </p:pic>
      <p:pic>
        <p:nvPicPr>
          <p:cNvPr id="26" name="Image 9">
            <a:extLst>
              <a:ext uri="{FF2B5EF4-FFF2-40B4-BE49-F238E27FC236}">
                <a16:creationId xmlns:a16="http://schemas.microsoft.com/office/drawing/2014/main" id="{CE271E3F-4E02-C8F1-DC12-A9213A9093C1}"/>
              </a:ext>
            </a:extLst>
          </p:cNvPr>
          <p:cNvPicPr/>
          <p:nvPr/>
        </p:nvPicPr>
        <p:blipFill>
          <a:blip r:embed="rId19"/>
          <a:stretch/>
        </p:blipFill>
        <p:spPr>
          <a:xfrm>
            <a:off x="525882" y="4069552"/>
            <a:ext cx="613440" cy="536400"/>
          </a:xfrm>
          <a:prstGeom prst="rect">
            <a:avLst/>
          </a:prstGeom>
          <a:ln w="0">
            <a:noFill/>
          </a:ln>
        </p:spPr>
      </p:pic>
      <p:pic>
        <p:nvPicPr>
          <p:cNvPr id="27" name="Image 19">
            <a:extLst>
              <a:ext uri="{FF2B5EF4-FFF2-40B4-BE49-F238E27FC236}">
                <a16:creationId xmlns:a16="http://schemas.microsoft.com/office/drawing/2014/main" id="{E2907D15-DA57-8705-6630-8AC515D4F619}"/>
              </a:ext>
            </a:extLst>
          </p:cNvPr>
          <p:cNvPicPr/>
          <p:nvPr/>
        </p:nvPicPr>
        <p:blipFill>
          <a:blip r:embed="rId20"/>
          <a:stretch/>
        </p:blipFill>
        <p:spPr>
          <a:xfrm>
            <a:off x="596709" y="3353901"/>
            <a:ext cx="507600" cy="548280"/>
          </a:xfrm>
          <a:prstGeom prst="rect">
            <a:avLst/>
          </a:prstGeom>
          <a:ln w="0">
            <a:noFill/>
          </a:ln>
        </p:spPr>
      </p:pic>
      <p:sp>
        <p:nvSpPr>
          <p:cNvPr id="18" name="Espace réservé du pied de page 4">
            <a:extLst>
              <a:ext uri="{FF2B5EF4-FFF2-40B4-BE49-F238E27FC236}">
                <a16:creationId xmlns:a16="http://schemas.microsoft.com/office/drawing/2014/main" id="{CE6752FB-8F53-411F-A252-E00221E59367}"/>
              </a:ext>
            </a:extLst>
          </p:cNvPr>
          <p:cNvSpPr txBox="1">
            <a:spLocks/>
          </p:cNvSpPr>
          <p:nvPr/>
        </p:nvSpPr>
        <p:spPr>
          <a:xfrm>
            <a:off x="3845490" y="6366430"/>
            <a:ext cx="6876789"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200" dirty="0">
                <a:solidFill>
                  <a:schemeClr val="bg1">
                    <a:lumMod val="50000"/>
                  </a:schemeClr>
                </a:solidFill>
                <a:latin typeface="Calibri" panose="020F0502020204030204" pitchFamily="34" charset="0"/>
                <a:cs typeface="Calibri" panose="020F0502020204030204" pitchFamily="34" charset="0"/>
              </a:rPr>
              <a:t>DRANE Montpellier– Équipe des référents 1er degré</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F68ADCC-EEEF-33B8-4BEA-A267E7F68366}"/>
              </a:ext>
            </a:extLst>
          </p:cNvPr>
          <p:cNvSpPr/>
          <p:nvPr/>
        </p:nvSpPr>
        <p:spPr>
          <a:xfrm>
            <a:off x="150000" y="3167222"/>
            <a:ext cx="11892000" cy="308057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pic>
        <p:nvPicPr>
          <p:cNvPr id="105" name="Image 12"/>
          <p:cNvPicPr/>
          <p:nvPr/>
        </p:nvPicPr>
        <p:blipFill>
          <a:blip r:embed="rId3"/>
          <a:stretch/>
        </p:blipFill>
        <p:spPr>
          <a:xfrm>
            <a:off x="10862280" y="6324480"/>
            <a:ext cx="1060200" cy="409680"/>
          </a:xfrm>
          <a:prstGeom prst="rect">
            <a:avLst/>
          </a:prstGeom>
          <a:ln w="0">
            <a:noFill/>
          </a:ln>
        </p:spPr>
      </p:pic>
      <p:sp>
        <p:nvSpPr>
          <p:cNvPr id="8" name="Rectangle 7">
            <a:extLst>
              <a:ext uri="{FF2B5EF4-FFF2-40B4-BE49-F238E27FC236}">
                <a16:creationId xmlns:a16="http://schemas.microsoft.com/office/drawing/2014/main" id="{C1FAD257-92F8-65C7-9E56-E91BF7909877}"/>
              </a:ext>
            </a:extLst>
          </p:cNvPr>
          <p:cNvSpPr/>
          <p:nvPr/>
        </p:nvSpPr>
        <p:spPr>
          <a:xfrm>
            <a:off x="150000" y="123840"/>
            <a:ext cx="11892000" cy="296676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pic>
        <p:nvPicPr>
          <p:cNvPr id="4" name="Image 3">
            <a:extLst>
              <a:ext uri="{FF2B5EF4-FFF2-40B4-BE49-F238E27FC236}">
                <a16:creationId xmlns:a16="http://schemas.microsoft.com/office/drawing/2014/main" id="{8DBAB922-DAA4-C8DF-EB0F-D670BBFB7529}"/>
              </a:ext>
            </a:extLst>
          </p:cNvPr>
          <p:cNvPicPr>
            <a:picLocks noChangeAspect="1"/>
          </p:cNvPicPr>
          <p:nvPr/>
        </p:nvPicPr>
        <p:blipFill>
          <a:blip r:embed="rId4"/>
          <a:stretch>
            <a:fillRect/>
          </a:stretch>
        </p:blipFill>
        <p:spPr>
          <a:xfrm>
            <a:off x="2559318" y="274667"/>
            <a:ext cx="6824435" cy="209272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Image 4">
            <a:extLst>
              <a:ext uri="{FF2B5EF4-FFF2-40B4-BE49-F238E27FC236}">
                <a16:creationId xmlns:a16="http://schemas.microsoft.com/office/drawing/2014/main" id="{CD089CA5-164C-5730-7EEE-E80CE97D7E98}"/>
              </a:ext>
            </a:extLst>
          </p:cNvPr>
          <p:cNvPicPr>
            <a:picLocks noChangeAspect="1"/>
          </p:cNvPicPr>
          <p:nvPr/>
        </p:nvPicPr>
        <p:blipFill>
          <a:blip r:embed="rId5"/>
          <a:stretch>
            <a:fillRect/>
          </a:stretch>
        </p:blipFill>
        <p:spPr>
          <a:xfrm>
            <a:off x="4579558" y="1976275"/>
            <a:ext cx="7145680" cy="93546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ZoneTexte 1">
            <a:extLst>
              <a:ext uri="{FF2B5EF4-FFF2-40B4-BE49-F238E27FC236}">
                <a16:creationId xmlns:a16="http://schemas.microsoft.com/office/drawing/2014/main" id="{FE5B0177-C609-87DD-444C-779E8A8B23E7}"/>
              </a:ext>
            </a:extLst>
          </p:cNvPr>
          <p:cNvSpPr txBox="1"/>
          <p:nvPr/>
        </p:nvSpPr>
        <p:spPr>
          <a:xfrm>
            <a:off x="213376" y="225389"/>
            <a:ext cx="2031325" cy="1200329"/>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fr-FR" dirty="0"/>
              <a:t>Exemples </a:t>
            </a:r>
          </a:p>
          <a:p>
            <a:r>
              <a:rPr lang="fr-FR" dirty="0"/>
              <a:t>d’exercices sur la </a:t>
            </a:r>
          </a:p>
          <a:p>
            <a:r>
              <a:rPr lang="fr-FR" dirty="0"/>
              <a:t>compréhension</a:t>
            </a:r>
          </a:p>
          <a:p>
            <a:r>
              <a:rPr lang="fr-FR" dirty="0"/>
              <a:t>de l’implicite.</a:t>
            </a:r>
          </a:p>
        </p:txBody>
      </p:sp>
      <p:sp>
        <p:nvSpPr>
          <p:cNvPr id="10" name="ZoneTexte 9">
            <a:extLst>
              <a:ext uri="{FF2B5EF4-FFF2-40B4-BE49-F238E27FC236}">
                <a16:creationId xmlns:a16="http://schemas.microsoft.com/office/drawing/2014/main" id="{9C4E9642-493A-25C7-050E-54FDECC6C2D7}"/>
              </a:ext>
            </a:extLst>
          </p:cNvPr>
          <p:cNvSpPr txBox="1"/>
          <p:nvPr/>
        </p:nvSpPr>
        <p:spPr>
          <a:xfrm>
            <a:off x="213377" y="3236594"/>
            <a:ext cx="2031325" cy="1200329"/>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fr-FR" dirty="0"/>
              <a:t>Exemples </a:t>
            </a:r>
          </a:p>
          <a:p>
            <a:r>
              <a:rPr lang="fr-FR" dirty="0"/>
              <a:t>d’exercices sur la </a:t>
            </a:r>
          </a:p>
          <a:p>
            <a:r>
              <a:rPr lang="fr-FR" dirty="0"/>
              <a:t>compréhension</a:t>
            </a:r>
          </a:p>
          <a:p>
            <a:r>
              <a:rPr lang="fr-FR" dirty="0"/>
              <a:t>du vocabulaire.</a:t>
            </a:r>
          </a:p>
        </p:txBody>
      </p:sp>
      <p:pic>
        <p:nvPicPr>
          <p:cNvPr id="11" name="Image 10">
            <a:extLst>
              <a:ext uri="{FF2B5EF4-FFF2-40B4-BE49-F238E27FC236}">
                <a16:creationId xmlns:a16="http://schemas.microsoft.com/office/drawing/2014/main" id="{06B9D074-EE73-AC87-1F1A-2AB7677B5FD2}"/>
              </a:ext>
            </a:extLst>
          </p:cNvPr>
          <p:cNvPicPr>
            <a:picLocks noChangeAspect="1"/>
          </p:cNvPicPr>
          <p:nvPr/>
        </p:nvPicPr>
        <p:blipFill>
          <a:blip r:embed="rId6"/>
          <a:stretch>
            <a:fillRect/>
          </a:stretch>
        </p:blipFill>
        <p:spPr>
          <a:xfrm>
            <a:off x="2559318" y="3370082"/>
            <a:ext cx="4825972" cy="153654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4" name="Image 13">
            <a:extLst>
              <a:ext uri="{FF2B5EF4-FFF2-40B4-BE49-F238E27FC236}">
                <a16:creationId xmlns:a16="http://schemas.microsoft.com/office/drawing/2014/main" id="{DFBE9B88-B3B0-22E8-48A1-E0E55F43EF41}"/>
              </a:ext>
            </a:extLst>
          </p:cNvPr>
          <p:cNvPicPr>
            <a:picLocks noChangeAspect="1"/>
          </p:cNvPicPr>
          <p:nvPr/>
        </p:nvPicPr>
        <p:blipFill>
          <a:blip r:embed="rId7"/>
          <a:stretch>
            <a:fillRect/>
          </a:stretch>
        </p:blipFill>
        <p:spPr>
          <a:xfrm>
            <a:off x="2559318" y="5234398"/>
            <a:ext cx="7830524" cy="83645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3" name="Espace réservé du pied de page 4">
            <a:extLst>
              <a:ext uri="{FF2B5EF4-FFF2-40B4-BE49-F238E27FC236}">
                <a16:creationId xmlns:a16="http://schemas.microsoft.com/office/drawing/2014/main" id="{077E3534-DEA5-4DC4-A614-AB3BB50E6F6D}"/>
              </a:ext>
            </a:extLst>
          </p:cNvPr>
          <p:cNvSpPr txBox="1">
            <a:spLocks/>
          </p:cNvSpPr>
          <p:nvPr/>
        </p:nvSpPr>
        <p:spPr>
          <a:xfrm>
            <a:off x="2657605" y="6410434"/>
            <a:ext cx="6876789"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200" dirty="0">
                <a:solidFill>
                  <a:schemeClr val="bg1">
                    <a:lumMod val="50000"/>
                  </a:schemeClr>
                </a:solidFill>
                <a:latin typeface="Calibri" panose="020F0502020204030204" pitchFamily="34" charset="0"/>
                <a:cs typeface="Calibri" panose="020F0502020204030204" pitchFamily="34" charset="0"/>
              </a:rPr>
              <a:t>DRANE Montpellier– Équipe des référents 1er degré</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F68ADCC-EEEF-33B8-4BEA-A267E7F68366}"/>
              </a:ext>
            </a:extLst>
          </p:cNvPr>
          <p:cNvSpPr/>
          <p:nvPr/>
        </p:nvSpPr>
        <p:spPr>
          <a:xfrm>
            <a:off x="150000" y="3167221"/>
            <a:ext cx="11892000" cy="308057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pic>
        <p:nvPicPr>
          <p:cNvPr id="105" name="Image 12"/>
          <p:cNvPicPr/>
          <p:nvPr/>
        </p:nvPicPr>
        <p:blipFill>
          <a:blip r:embed="rId3"/>
          <a:stretch/>
        </p:blipFill>
        <p:spPr>
          <a:xfrm>
            <a:off x="10862280" y="6324480"/>
            <a:ext cx="1060200" cy="409680"/>
          </a:xfrm>
          <a:prstGeom prst="rect">
            <a:avLst/>
          </a:prstGeom>
          <a:ln w="0">
            <a:noFill/>
          </a:ln>
        </p:spPr>
      </p:pic>
      <p:sp>
        <p:nvSpPr>
          <p:cNvPr id="8" name="Rectangle 7">
            <a:extLst>
              <a:ext uri="{FF2B5EF4-FFF2-40B4-BE49-F238E27FC236}">
                <a16:creationId xmlns:a16="http://schemas.microsoft.com/office/drawing/2014/main" id="{C1FAD257-92F8-65C7-9E56-E91BF7909877}"/>
              </a:ext>
            </a:extLst>
          </p:cNvPr>
          <p:cNvSpPr/>
          <p:nvPr/>
        </p:nvSpPr>
        <p:spPr>
          <a:xfrm>
            <a:off x="150000" y="123775"/>
            <a:ext cx="11892000" cy="296676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2" name="ZoneTexte 1">
            <a:extLst>
              <a:ext uri="{FF2B5EF4-FFF2-40B4-BE49-F238E27FC236}">
                <a16:creationId xmlns:a16="http://schemas.microsoft.com/office/drawing/2014/main" id="{FE5B0177-C609-87DD-444C-779E8A8B23E7}"/>
              </a:ext>
            </a:extLst>
          </p:cNvPr>
          <p:cNvSpPr txBox="1"/>
          <p:nvPr/>
        </p:nvSpPr>
        <p:spPr>
          <a:xfrm>
            <a:off x="213376" y="225389"/>
            <a:ext cx="1556836" cy="923330"/>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fr-FR" dirty="0"/>
              <a:t>Exemples </a:t>
            </a:r>
          </a:p>
          <a:p>
            <a:r>
              <a:rPr lang="fr-FR" dirty="0"/>
              <a:t>d’adaptations</a:t>
            </a:r>
          </a:p>
          <a:p>
            <a:r>
              <a:rPr lang="fr-FR" dirty="0"/>
              <a:t>Possibles.</a:t>
            </a:r>
          </a:p>
        </p:txBody>
      </p:sp>
      <p:sp>
        <p:nvSpPr>
          <p:cNvPr id="10" name="ZoneTexte 9">
            <a:extLst>
              <a:ext uri="{FF2B5EF4-FFF2-40B4-BE49-F238E27FC236}">
                <a16:creationId xmlns:a16="http://schemas.microsoft.com/office/drawing/2014/main" id="{9C4E9642-493A-25C7-050E-54FDECC6C2D7}"/>
              </a:ext>
            </a:extLst>
          </p:cNvPr>
          <p:cNvSpPr txBox="1"/>
          <p:nvPr/>
        </p:nvSpPr>
        <p:spPr>
          <a:xfrm>
            <a:off x="213377" y="3236594"/>
            <a:ext cx="1184940" cy="646331"/>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fr-FR" dirty="0"/>
              <a:t>Suivi des </a:t>
            </a:r>
          </a:p>
          <a:p>
            <a:r>
              <a:rPr lang="fr-FR" dirty="0"/>
              <a:t>élèves</a:t>
            </a:r>
          </a:p>
        </p:txBody>
      </p:sp>
      <p:pic>
        <p:nvPicPr>
          <p:cNvPr id="13" name="Image 12">
            <a:extLst>
              <a:ext uri="{FF2B5EF4-FFF2-40B4-BE49-F238E27FC236}">
                <a16:creationId xmlns:a16="http://schemas.microsoft.com/office/drawing/2014/main" id="{07950D45-2A49-C26F-5EC1-F246A8B15087}"/>
              </a:ext>
            </a:extLst>
          </p:cNvPr>
          <p:cNvPicPr>
            <a:picLocks noChangeAspect="1"/>
          </p:cNvPicPr>
          <p:nvPr/>
        </p:nvPicPr>
        <p:blipFill>
          <a:blip r:embed="rId4"/>
          <a:stretch>
            <a:fillRect/>
          </a:stretch>
        </p:blipFill>
        <p:spPr>
          <a:xfrm>
            <a:off x="3045343" y="3328513"/>
            <a:ext cx="6891208" cy="275799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Image 5">
            <a:extLst>
              <a:ext uri="{FF2B5EF4-FFF2-40B4-BE49-F238E27FC236}">
                <a16:creationId xmlns:a16="http://schemas.microsoft.com/office/drawing/2014/main" id="{06E58406-433E-8953-0BAE-DB5850F82F15}"/>
              </a:ext>
            </a:extLst>
          </p:cNvPr>
          <p:cNvPicPr>
            <a:picLocks noChangeAspect="1"/>
          </p:cNvPicPr>
          <p:nvPr/>
        </p:nvPicPr>
        <p:blipFill>
          <a:blip r:embed="rId5"/>
          <a:stretch>
            <a:fillRect/>
          </a:stretch>
        </p:blipFill>
        <p:spPr>
          <a:xfrm>
            <a:off x="1894699" y="281673"/>
            <a:ext cx="4596248" cy="132675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1" name="Image 10">
            <a:extLst>
              <a:ext uri="{FF2B5EF4-FFF2-40B4-BE49-F238E27FC236}">
                <a16:creationId xmlns:a16="http://schemas.microsoft.com/office/drawing/2014/main" id="{BF13F122-B4C1-2D03-B983-8A7F496EFF93}"/>
              </a:ext>
            </a:extLst>
          </p:cNvPr>
          <p:cNvPicPr>
            <a:picLocks noChangeAspect="1"/>
          </p:cNvPicPr>
          <p:nvPr/>
        </p:nvPicPr>
        <p:blipFill>
          <a:blip r:embed="rId6"/>
          <a:stretch>
            <a:fillRect/>
          </a:stretch>
        </p:blipFill>
        <p:spPr>
          <a:xfrm>
            <a:off x="6688633" y="281672"/>
            <a:ext cx="5250139" cy="248038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4" name="Espace réservé du pied de page 4">
            <a:extLst>
              <a:ext uri="{FF2B5EF4-FFF2-40B4-BE49-F238E27FC236}">
                <a16:creationId xmlns:a16="http://schemas.microsoft.com/office/drawing/2014/main" id="{095E0C85-CD7B-4448-A517-5460E7C730AE}"/>
              </a:ext>
            </a:extLst>
          </p:cNvPr>
          <p:cNvSpPr txBox="1">
            <a:spLocks/>
          </p:cNvSpPr>
          <p:nvPr/>
        </p:nvSpPr>
        <p:spPr>
          <a:xfrm>
            <a:off x="2657605" y="6410434"/>
            <a:ext cx="6876789"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200" dirty="0">
                <a:solidFill>
                  <a:schemeClr val="bg1">
                    <a:lumMod val="50000"/>
                  </a:schemeClr>
                </a:solidFill>
                <a:latin typeface="Calibri" panose="020F0502020204030204" pitchFamily="34" charset="0"/>
                <a:cs typeface="Calibri" panose="020F0502020204030204" pitchFamily="34" charset="0"/>
              </a:rPr>
              <a:t>DRANE Montpellier– Équipe des référents 1er degré</a:t>
            </a:r>
          </a:p>
        </p:txBody>
      </p:sp>
    </p:spTree>
    <p:extLst>
      <p:ext uri="{BB962C8B-B14F-4D97-AF65-F5344CB8AC3E}">
        <p14:creationId xmlns:p14="http://schemas.microsoft.com/office/powerpoint/2010/main" val="2127891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722</TotalTime>
  <Words>573</Words>
  <Application>Microsoft Office PowerPoint</Application>
  <PresentationFormat>Grand écran</PresentationFormat>
  <Paragraphs>51</Paragraphs>
  <Slides>3</Slides>
  <Notes>3</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3</vt:i4>
      </vt:variant>
    </vt:vector>
  </HeadingPairs>
  <TitlesOfParts>
    <vt:vector size="13" baseType="lpstr">
      <vt:lpstr>Arial</vt:lpstr>
      <vt:lpstr>Berlin Sans FB</vt:lpstr>
      <vt:lpstr>Calibri</vt:lpstr>
      <vt:lpstr>Calibri Light</vt:lpstr>
      <vt:lpstr>DejaVu Sans</vt:lpstr>
      <vt:lpstr>Symbol</vt:lpstr>
      <vt:lpstr>Times New Roman</vt:lpstr>
      <vt:lpstr>Wingdings</vt:lpstr>
      <vt:lpstr>Office Theme</vt:lpstr>
      <vt:lpstr>Office Theme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Rouvelet Vincent</dc:creator>
  <dc:description/>
  <cp:lastModifiedBy>Rouvelet Vincent</cp:lastModifiedBy>
  <cp:revision>64</cp:revision>
  <dcterms:created xsi:type="dcterms:W3CDTF">2022-02-07T08:41:22Z</dcterms:created>
  <dcterms:modified xsi:type="dcterms:W3CDTF">2022-10-03T09:08:30Z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Grand écran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