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5"/>
  </p:notesMasterIdLst>
  <p:sldIdLst>
    <p:sldId id="256" r:id="rId3"/>
    <p:sldId id="257" r:id="rId4"/>
  </p:sldIdLst>
  <p:sldSz cx="12192000" cy="6858000"/>
  <p:notesSz cx="7559675" cy="10691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uvelet Vincent" initials="RV"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423" autoAdjust="0"/>
  </p:normalViewPr>
  <p:slideViewPr>
    <p:cSldViewPr snapToGrid="0">
      <p:cViewPr>
        <p:scale>
          <a:sx n="100" d="100"/>
          <a:sy n="100" d="100"/>
        </p:scale>
        <p:origin x="14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276600" cy="53657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4281488" y="0"/>
            <a:ext cx="3276600" cy="536575"/>
          </a:xfrm>
          <a:prstGeom prst="rect">
            <a:avLst/>
          </a:prstGeom>
        </p:spPr>
        <p:txBody>
          <a:bodyPr vert="horz" lIns="91440" tIns="45720" rIns="91440" bIns="45720" rtlCol="0"/>
          <a:lstStyle>
            <a:lvl1pPr algn="r">
              <a:defRPr sz="1200"/>
            </a:lvl1pPr>
          </a:lstStyle>
          <a:p>
            <a:fld id="{15AE0E4D-DC27-4EF9-AE9C-677AC8ECA424}" type="datetimeFigureOut">
              <a:rPr lang="fr-FR" smtClean="0"/>
              <a:t>07/10/2022</a:t>
            </a:fld>
            <a:endParaRPr lang="fr-FR"/>
          </a:p>
        </p:txBody>
      </p:sp>
      <p:sp>
        <p:nvSpPr>
          <p:cNvPr id="4" name="Espace réservé de l'image des diapositives 3"/>
          <p:cNvSpPr>
            <a:spLocks noGrp="1" noRot="1" noChangeAspect="1"/>
          </p:cNvSpPr>
          <p:nvPr>
            <p:ph type="sldImg" idx="2"/>
          </p:nvPr>
        </p:nvSpPr>
        <p:spPr>
          <a:xfrm>
            <a:off x="573088" y="1336675"/>
            <a:ext cx="6413500" cy="3608388"/>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755650" y="5145088"/>
            <a:ext cx="6048375" cy="42100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10155238"/>
            <a:ext cx="3276600" cy="53657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4281488" y="10155238"/>
            <a:ext cx="3276600" cy="536575"/>
          </a:xfrm>
          <a:prstGeom prst="rect">
            <a:avLst/>
          </a:prstGeom>
        </p:spPr>
        <p:txBody>
          <a:bodyPr vert="horz" lIns="91440" tIns="45720" rIns="91440" bIns="45720" rtlCol="0" anchor="b"/>
          <a:lstStyle>
            <a:lvl1pPr algn="r">
              <a:defRPr sz="1200"/>
            </a:lvl1pPr>
          </a:lstStyle>
          <a:p>
            <a:fld id="{768E68BA-6F5E-4077-A12E-F8CBC130C1D4}" type="slidenum">
              <a:rPr lang="fr-FR" smtClean="0"/>
              <a:t>‹N°›</a:t>
            </a:fld>
            <a:endParaRPr lang="fr-FR"/>
          </a:p>
        </p:txBody>
      </p:sp>
    </p:spTree>
    <p:extLst>
      <p:ext uri="{BB962C8B-B14F-4D97-AF65-F5344CB8AC3E}">
        <p14:creationId xmlns:p14="http://schemas.microsoft.com/office/powerpoint/2010/main" val="22532153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Accompagnement pour les formateurs / Mise en activité des enseignants :</a:t>
            </a:r>
          </a:p>
          <a:p>
            <a:r>
              <a:rPr lang="fr-FR" dirty="0"/>
              <a:t>1 - Découvrir librement l’application, si la découverte se fait sur le site en ligne, se créer un compte : https://bookcreator.com/ </a:t>
            </a:r>
          </a:p>
          <a:p>
            <a:r>
              <a:rPr lang="fr-FR" dirty="0"/>
              <a:t>2 – Proposer aux participants de créer un livre numérique incluant les différents types de médias, cette création peut se faire également en LV. </a:t>
            </a:r>
          </a:p>
          <a:p>
            <a:r>
              <a:rPr lang="fr-FR" dirty="0"/>
              <a:t>3 – Les exporter</a:t>
            </a:r>
          </a:p>
          <a:p>
            <a:r>
              <a:rPr lang="fr-FR" dirty="0"/>
              <a:t>4 – Présenter l’import dans l’ENT et sa plus-value</a:t>
            </a:r>
          </a:p>
        </p:txBody>
      </p:sp>
      <p:sp>
        <p:nvSpPr>
          <p:cNvPr id="4" name="Espace réservé du numéro de diapositive 3"/>
          <p:cNvSpPr>
            <a:spLocks noGrp="1"/>
          </p:cNvSpPr>
          <p:nvPr>
            <p:ph type="sldNum" sz="quarter" idx="5"/>
          </p:nvPr>
        </p:nvSpPr>
        <p:spPr/>
        <p:txBody>
          <a:bodyPr/>
          <a:lstStyle/>
          <a:p>
            <a:fld id="{768E68BA-6F5E-4077-A12E-F8CBC130C1D4}" type="slidenum">
              <a:rPr lang="fr-FR" smtClean="0"/>
              <a:t>2</a:t>
            </a:fld>
            <a:endParaRPr lang="fr-FR"/>
          </a:p>
        </p:txBody>
      </p:sp>
    </p:spTree>
    <p:extLst>
      <p:ext uri="{BB962C8B-B14F-4D97-AF65-F5344CB8AC3E}">
        <p14:creationId xmlns:p14="http://schemas.microsoft.com/office/powerpoint/2010/main" val="2646451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noAutofit/>
          </a:bodyPr>
          <a:lstStyle/>
          <a:p>
            <a:pPr algn="ctr">
              <a:lnSpc>
                <a:spcPct val="90000"/>
              </a:lnSpc>
            </a:pPr>
            <a:r>
              <a:rPr lang="fr-FR" sz="6000" b="0" strike="noStrike" spc="-1">
                <a:solidFill>
                  <a:srgbClr val="000000"/>
                </a:solidFill>
                <a:latin typeface="Calibri Light"/>
              </a:rPr>
              <a:t>Modifiez le style du titre</a:t>
            </a:r>
            <a:endParaRPr lang="fr-FR" sz="6000" b="0" strike="noStrike" spc="-1">
              <a:solidFill>
                <a:srgbClr val="000000"/>
              </a:solid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noAutofit/>
          </a:bodyPr>
          <a:lstStyle/>
          <a:p>
            <a:pPr>
              <a:lnSpc>
                <a:spcPct val="100000"/>
              </a:lnSpc>
            </a:pPr>
            <a:fld id="{36619498-D559-47A8-8436-A221B8F1123E}" type="datetime1">
              <a:rPr lang="fr-FR" sz="1200" b="0" strike="noStrike" spc="-1">
                <a:solidFill>
                  <a:srgbClr val="8B8B8B"/>
                </a:solidFill>
                <a:latin typeface="Calibri"/>
              </a:rPr>
              <a:t>07/10/2022</a:t>
            </a:fld>
            <a:endParaRPr lang="fr-FR"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noAutofit/>
          </a:bodyPr>
          <a:lstStyle/>
          <a:p>
            <a:pPr algn="ctr">
              <a:lnSpc>
                <a:spcPct val="100000"/>
              </a:lnSpc>
            </a:pPr>
            <a:r>
              <a:rPr lang="fr-FR" sz="1200" b="0" strike="noStrike" spc="-1">
                <a:solidFill>
                  <a:srgbClr val="8B8B8B"/>
                </a:solidFill>
                <a:latin typeface="Calibri"/>
              </a:rPr>
              <a:t>DRANE - Référents numériques pour le 1er degré</a:t>
            </a:r>
            <a:endParaRPr lang="fr-FR" sz="1200" b="0" strike="noStrike" spc="-1">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3D3BBA98-6F00-4610-9F50-E95FB1D616CA}" type="slidenum">
              <a:rPr lang="fr-FR" sz="1200" b="0" strike="noStrike" spc="-1">
                <a:solidFill>
                  <a:srgbClr val="8B8B8B"/>
                </a:solidFill>
                <a:latin typeface="Calibri"/>
              </a:rPr>
              <a:t>‹N°›</a:t>
            </a:fld>
            <a:endParaRPr lang="fr-FR" sz="1200" b="0" strike="noStrike" spc="-1">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r-FR" sz="2800" b="0" strike="noStrike" spc="-1">
                <a:solidFill>
                  <a:srgbClr val="000000"/>
                </a:solidFill>
                <a:latin typeface="Calibri"/>
              </a:rPr>
              <a:t>Cliquez pour éditer le format du plan de texte</a:t>
            </a:r>
          </a:p>
          <a:p>
            <a:pPr marL="864000" lvl="1" indent="-324000">
              <a:spcBef>
                <a:spcPts val="1134"/>
              </a:spcBef>
              <a:buClr>
                <a:srgbClr val="000000"/>
              </a:buClr>
              <a:buSzPct val="75000"/>
              <a:buFont typeface="Symbol" charset="2"/>
              <a:buChar char=""/>
            </a:pPr>
            <a:r>
              <a:rPr lang="fr-FR" sz="2000" b="0" strike="noStrike" spc="-1">
                <a:solidFill>
                  <a:srgbClr val="000000"/>
                </a:solidFill>
                <a:latin typeface="Calibri"/>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Calibri"/>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Calibri"/>
              </a:rPr>
              <a:t>Quatrième niveau de plan</a:t>
            </a:r>
          </a:p>
          <a:p>
            <a:pPr marL="2160000" lvl="4" indent="-216000">
              <a:spcBef>
                <a:spcPts val="283"/>
              </a:spcBef>
              <a:buClr>
                <a:srgbClr val="000000"/>
              </a:buClr>
              <a:buSzPct val="45000"/>
              <a:buFont typeface="Wingdings" charset="2"/>
              <a:buChar char=""/>
            </a:pPr>
            <a:r>
              <a:rPr lang="fr-FR" sz="2000" b="0" strike="noStrike" spc="-1">
                <a:solidFill>
                  <a:srgbClr val="000000"/>
                </a:solidFill>
                <a:latin typeface="Calibri"/>
              </a:rPr>
              <a:t>Cinquième niveau de plan</a:t>
            </a:r>
          </a:p>
          <a:p>
            <a:pPr marL="2592000" lvl="5" indent="-216000">
              <a:spcBef>
                <a:spcPts val="283"/>
              </a:spcBef>
              <a:buClr>
                <a:srgbClr val="000000"/>
              </a:buClr>
              <a:buSzPct val="45000"/>
              <a:buFont typeface="Wingdings" charset="2"/>
              <a:buChar char=""/>
            </a:pPr>
            <a:r>
              <a:rPr lang="fr-FR" sz="2000" b="0" strike="noStrike" spc="-1">
                <a:solidFill>
                  <a:srgbClr val="000000"/>
                </a:solidFill>
                <a:latin typeface="Calibri"/>
              </a:rPr>
              <a:t>Sixième niveau de plan</a:t>
            </a:r>
          </a:p>
          <a:p>
            <a:pPr marL="3024000" lvl="6" indent="-216000">
              <a:spcBef>
                <a:spcPts val="283"/>
              </a:spcBef>
              <a:buClr>
                <a:srgbClr val="000000"/>
              </a:buClr>
              <a:buSzPct val="45000"/>
              <a:buFont typeface="Wingdings" charset="2"/>
              <a:buChar char=""/>
            </a:pPr>
            <a:r>
              <a:rPr lang="fr-FR" sz="2000" b="0" strike="noStrike" spc="-1">
                <a:solidFill>
                  <a:srgbClr val="000000"/>
                </a:solidFill>
                <a:latin typeface="Calibri"/>
              </a:rPr>
              <a:t>Septième niveau de plan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noAutofit/>
          </a:bodyPr>
          <a:lstStyle/>
          <a:p>
            <a:pPr>
              <a:lnSpc>
                <a:spcPct val="90000"/>
              </a:lnSpc>
            </a:pPr>
            <a:r>
              <a:rPr lang="fr-FR" sz="4400" b="0" strike="noStrike" spc="-1">
                <a:solidFill>
                  <a:srgbClr val="000000"/>
                </a:solidFill>
                <a:latin typeface="Calibri Light"/>
              </a:rPr>
              <a:t>Modifiez le style du titre</a:t>
            </a:r>
            <a:endParaRPr lang="fr-FR" sz="4400" b="0" strike="noStrike" spc="-1">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noAutofit/>
          </a:bodyPr>
          <a:lstStyle/>
          <a:p>
            <a:pPr marL="228600" indent="-228240">
              <a:lnSpc>
                <a:spcPct val="90000"/>
              </a:lnSpc>
              <a:spcBef>
                <a:spcPts val="1001"/>
              </a:spcBef>
              <a:buClr>
                <a:srgbClr val="000000"/>
              </a:buClr>
              <a:buFont typeface="Arial"/>
              <a:buChar char="•"/>
            </a:pPr>
            <a:r>
              <a:rPr lang="fr-FR" sz="2800" b="0" strike="noStrike" spc="-1">
                <a:solidFill>
                  <a:srgbClr val="000000"/>
                </a:solidFill>
                <a:latin typeface="Calibri"/>
              </a:rPr>
              <a:t>Modifier les styles du texte du masque</a:t>
            </a:r>
          </a:p>
          <a:p>
            <a:pPr marL="685800" lvl="1" indent="-228240">
              <a:lnSpc>
                <a:spcPct val="90000"/>
              </a:lnSpc>
              <a:spcBef>
                <a:spcPts val="499"/>
              </a:spcBef>
              <a:buClr>
                <a:srgbClr val="000000"/>
              </a:buClr>
              <a:buFont typeface="Arial"/>
              <a:buChar char="•"/>
            </a:pPr>
            <a:r>
              <a:rPr lang="fr-FR" sz="2400" b="0" strike="noStrike" spc="-1">
                <a:solidFill>
                  <a:srgbClr val="000000"/>
                </a:solidFill>
                <a:latin typeface="Calibri"/>
              </a:rPr>
              <a:t>Deuxième niveau</a:t>
            </a:r>
          </a:p>
          <a:p>
            <a:pPr marL="1143000" lvl="2" indent="-228240">
              <a:lnSpc>
                <a:spcPct val="90000"/>
              </a:lnSpc>
              <a:spcBef>
                <a:spcPts val="499"/>
              </a:spcBef>
              <a:buClr>
                <a:srgbClr val="000000"/>
              </a:buClr>
              <a:buFont typeface="Arial"/>
              <a:buChar char="•"/>
            </a:pPr>
            <a:r>
              <a:rPr lang="fr-FR" sz="2000" b="0" strike="noStrike" spc="-1">
                <a:solidFill>
                  <a:srgbClr val="000000"/>
                </a:solidFill>
                <a:latin typeface="Calibri"/>
              </a:rPr>
              <a:t>Troisième niveau</a:t>
            </a:r>
          </a:p>
          <a:p>
            <a:pPr marL="1600200" lvl="3" indent="-228240">
              <a:lnSpc>
                <a:spcPct val="90000"/>
              </a:lnSpc>
              <a:spcBef>
                <a:spcPts val="499"/>
              </a:spcBef>
              <a:buClr>
                <a:srgbClr val="000000"/>
              </a:buClr>
              <a:buFont typeface="Arial"/>
              <a:buChar char="•"/>
            </a:pPr>
            <a:r>
              <a:rPr lang="fr-FR" sz="1800" b="0" strike="noStrike" spc="-1">
                <a:solidFill>
                  <a:srgbClr val="000000"/>
                </a:solidFill>
                <a:latin typeface="Calibri"/>
              </a:rPr>
              <a:t>Quatrième niveau</a:t>
            </a:r>
          </a:p>
          <a:p>
            <a:pPr marL="2057400" lvl="4" indent="-228240">
              <a:lnSpc>
                <a:spcPct val="90000"/>
              </a:lnSpc>
              <a:spcBef>
                <a:spcPts val="499"/>
              </a:spcBef>
              <a:buClr>
                <a:srgbClr val="000000"/>
              </a:buClr>
              <a:buFont typeface="Arial"/>
              <a:buChar char="•"/>
            </a:pPr>
            <a:r>
              <a:rPr lang="fr-FR" sz="1800" b="0" strike="noStrike" spc="-1">
                <a:solidFill>
                  <a:srgbClr val="000000"/>
                </a:solidFill>
                <a:latin typeface="Calibri"/>
              </a:rPr>
              <a:t>Cinquième niveau</a:t>
            </a:r>
          </a:p>
        </p:txBody>
      </p:sp>
      <p:sp>
        <p:nvSpPr>
          <p:cNvPr id="43" name="PlaceHolder 3"/>
          <p:cNvSpPr>
            <a:spLocks noGrp="1"/>
          </p:cNvSpPr>
          <p:nvPr>
            <p:ph type="dt"/>
          </p:nvPr>
        </p:nvSpPr>
        <p:spPr>
          <a:xfrm>
            <a:off x="838080" y="6356520"/>
            <a:ext cx="2742840" cy="364680"/>
          </a:xfrm>
          <a:prstGeom prst="rect">
            <a:avLst/>
          </a:prstGeom>
        </p:spPr>
        <p:txBody>
          <a:bodyPr anchor="ctr">
            <a:noAutofit/>
          </a:bodyPr>
          <a:lstStyle/>
          <a:p>
            <a:pPr>
              <a:lnSpc>
                <a:spcPct val="100000"/>
              </a:lnSpc>
            </a:pPr>
            <a:fld id="{03B7F660-5A3D-403C-BE08-123EAE604C57}" type="datetime1">
              <a:rPr lang="fr-FR" sz="1200" b="0" strike="noStrike" spc="-1">
                <a:solidFill>
                  <a:srgbClr val="8B8B8B"/>
                </a:solidFill>
                <a:latin typeface="Calibri"/>
              </a:rPr>
              <a:t>07/10/2022</a:t>
            </a:fld>
            <a:endParaRPr lang="fr-FR" sz="1200" b="0" strike="noStrike" spc="-1">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noAutofit/>
          </a:bodyPr>
          <a:lstStyle/>
          <a:p>
            <a:pPr algn="ctr">
              <a:lnSpc>
                <a:spcPct val="100000"/>
              </a:lnSpc>
            </a:pPr>
            <a:r>
              <a:rPr lang="fr-FR" sz="1200" b="0" strike="noStrike" spc="-1">
                <a:solidFill>
                  <a:srgbClr val="8B8B8B"/>
                </a:solidFill>
                <a:latin typeface="Calibri"/>
              </a:rPr>
              <a:t>DRANE - Référents numériques pour le 1er degré</a:t>
            </a:r>
            <a:endParaRPr lang="fr-FR" sz="1200" b="0" strike="noStrike" spc="-1">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93B61293-1B64-422C-86CC-0012FBDFA782}" type="slidenum">
              <a:rPr lang="fr-FR" sz="1200" b="0" strike="noStrike" spc="-1">
                <a:solidFill>
                  <a:srgbClr val="8B8B8B"/>
                </a:solidFill>
                <a:latin typeface="Calibri"/>
              </a:rPr>
              <a:t>‹N°›</a:t>
            </a:fld>
            <a:endParaRPr lang="fr-FR"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hyperlink" Target="https://www.ac-montpellier.fr/ressources-numeriques-pour-les-formateurs-du-1er-degre-124832" TargetMode="External"/><Relationship Id="rId3" Type="http://schemas.openxmlformats.org/officeDocument/2006/relationships/hyperlink" Target="http://www.ac-grenoble.fr/tice26/IMG/pdf/tutoriel_bookcreator-2.pdf" TargetMode="External"/><Relationship Id="rId7" Type="http://schemas.openxmlformats.org/officeDocument/2006/relationships/image" Target="../media/image1.jpeg"/><Relationship Id="rId12" Type="http://schemas.openxmlformats.org/officeDocument/2006/relationships/image" Target="../media/image6.png"/><Relationship Id="rId17" Type="http://schemas.openxmlformats.org/officeDocument/2006/relationships/image" Target="../media/image10.png"/><Relationship Id="rId2" Type="http://schemas.openxmlformats.org/officeDocument/2006/relationships/hyperlink" Target="https://nuage03.apps.education.fr/index.php/s/A69mDPkMK9N3PBS" TargetMode="External"/><Relationship Id="rId16"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hyperlink" Target="https://primabord.eduscol.education.fr/un-cahier-de-vacances-pour-l-eleve" TargetMode="External"/><Relationship Id="rId11" Type="http://schemas.openxmlformats.org/officeDocument/2006/relationships/image" Target="../media/image5.png"/><Relationship Id="rId5" Type="http://schemas.openxmlformats.org/officeDocument/2006/relationships/hyperlink" Target="https://primabord.eduscol.education.fr/des-presentations-multimedias-pour-creer-le-lien-ecole-familles" TargetMode="External"/><Relationship Id="rId15" Type="http://schemas.openxmlformats.org/officeDocument/2006/relationships/image" Target="../media/image8.jpeg"/><Relationship Id="rId10" Type="http://schemas.openxmlformats.org/officeDocument/2006/relationships/image" Target="../media/image4.png"/><Relationship Id="rId4" Type="http://schemas.openxmlformats.org/officeDocument/2006/relationships/hyperlink" Target="https://bookcreator.com/" TargetMode="External"/><Relationship Id="rId9" Type="http://schemas.openxmlformats.org/officeDocument/2006/relationships/image" Target="../media/image3.jpeg"/><Relationship Id="rId14"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Shape 1"/>
          <p:cNvSpPr txBox="1"/>
          <p:nvPr/>
        </p:nvSpPr>
        <p:spPr>
          <a:xfrm>
            <a:off x="8559720" y="284760"/>
            <a:ext cx="3362760" cy="1755055"/>
          </a:xfrm>
          <a:prstGeom prst="rect">
            <a:avLst/>
          </a:prstGeom>
          <a:noFill/>
          <a:ln w="31680">
            <a:solidFill>
              <a:srgbClr val="2F5597"/>
            </a:solidFill>
            <a:round/>
          </a:ln>
        </p:spPr>
        <p:txBody>
          <a:bodyPr>
            <a:normAutofit/>
          </a:bodyPr>
          <a:lstStyle/>
          <a:p>
            <a:pPr>
              <a:lnSpc>
                <a:spcPct val="90000"/>
              </a:lnSpc>
              <a:spcBef>
                <a:spcPts val="1001"/>
              </a:spcBef>
              <a:tabLst>
                <a:tab pos="0" algn="l"/>
              </a:tabLst>
            </a:pPr>
            <a:endParaRPr lang="fr-FR" sz="800" b="1" strike="noStrike" spc="-1" dirty="0">
              <a:solidFill>
                <a:srgbClr val="000000"/>
              </a:solidFill>
              <a:latin typeface="Arial"/>
            </a:endParaRPr>
          </a:p>
          <a:p>
            <a:pPr>
              <a:lnSpc>
                <a:spcPct val="90000"/>
              </a:lnSpc>
              <a:spcBef>
                <a:spcPts val="1001"/>
              </a:spcBef>
              <a:tabLst>
                <a:tab pos="0" algn="l"/>
              </a:tabLst>
            </a:pPr>
            <a:r>
              <a:rPr lang="fr-FR" sz="1200" b="1" strike="noStrike" spc="-1" dirty="0">
                <a:solidFill>
                  <a:srgbClr val="000000"/>
                </a:solidFill>
                <a:latin typeface="Arial"/>
              </a:rPr>
              <a:t>Domaine : </a:t>
            </a:r>
            <a:r>
              <a:rPr lang="fr-FR" sz="1200" strike="noStrike" spc="-1" dirty="0">
                <a:solidFill>
                  <a:srgbClr val="000000"/>
                </a:solidFill>
                <a:latin typeface="Arial"/>
              </a:rPr>
              <a:t>tous</a:t>
            </a:r>
            <a:endParaRPr lang="fr-FR" sz="1200" strike="noStrike" spc="-1" dirty="0">
              <a:latin typeface="Arial"/>
            </a:endParaRPr>
          </a:p>
          <a:p>
            <a:pPr>
              <a:lnSpc>
                <a:spcPct val="90000"/>
              </a:lnSpc>
              <a:spcBef>
                <a:spcPts val="1001"/>
              </a:spcBef>
              <a:tabLst>
                <a:tab pos="0" algn="l"/>
              </a:tabLst>
            </a:pPr>
            <a:r>
              <a:rPr lang="fr-FR" sz="1200" b="1" strike="noStrike" spc="-1" dirty="0">
                <a:solidFill>
                  <a:srgbClr val="000000"/>
                </a:solidFill>
                <a:latin typeface="Arial"/>
              </a:rPr>
              <a:t>Niveau : </a:t>
            </a:r>
            <a:r>
              <a:rPr lang="fr-FR" sz="1200" strike="noStrike" spc="-1" dirty="0">
                <a:solidFill>
                  <a:srgbClr val="000000"/>
                </a:solidFill>
                <a:latin typeface="Arial"/>
              </a:rPr>
              <a:t>tous cycles</a:t>
            </a:r>
          </a:p>
          <a:p>
            <a:pPr>
              <a:lnSpc>
                <a:spcPct val="90000"/>
              </a:lnSpc>
              <a:spcBef>
                <a:spcPts val="1001"/>
              </a:spcBef>
              <a:tabLst>
                <a:tab pos="0" algn="l"/>
              </a:tabLst>
            </a:pPr>
            <a:r>
              <a:rPr lang="fr-FR" sz="1200" b="1" strike="noStrike" spc="-1" dirty="0">
                <a:solidFill>
                  <a:srgbClr val="000000"/>
                </a:solidFill>
                <a:latin typeface="Arial"/>
              </a:rPr>
              <a:t>Facilité d’appropriation : </a:t>
            </a:r>
            <a:r>
              <a:rPr lang="fr-FR" sz="1200" strike="noStrike" spc="-1" dirty="0">
                <a:solidFill>
                  <a:srgbClr val="000000"/>
                </a:solidFill>
                <a:latin typeface="Arial"/>
              </a:rPr>
              <a:t>facile</a:t>
            </a:r>
          </a:p>
          <a:p>
            <a:pPr>
              <a:lnSpc>
                <a:spcPct val="90000"/>
              </a:lnSpc>
              <a:spcBef>
                <a:spcPts val="1001"/>
              </a:spcBef>
              <a:tabLst>
                <a:tab pos="0" algn="l"/>
              </a:tabLst>
            </a:pPr>
            <a:r>
              <a:rPr lang="fr-FR" sz="1200" b="1" strike="noStrike" spc="-1" dirty="0">
                <a:solidFill>
                  <a:srgbClr val="000000"/>
                </a:solidFill>
                <a:latin typeface="Arial"/>
              </a:rPr>
              <a:t>Matériel nécessaire : </a:t>
            </a:r>
            <a:r>
              <a:rPr lang="fr-FR" sz="1200" strike="noStrike" spc="-1" dirty="0">
                <a:solidFill>
                  <a:srgbClr val="000000"/>
                </a:solidFill>
                <a:latin typeface="Arial"/>
              </a:rPr>
              <a:t>sur tablette (application hors connexion) ou ordinateur (en ligne)</a:t>
            </a:r>
            <a:endParaRPr lang="fr-FR" sz="1200" strike="noStrike" spc="-1" dirty="0">
              <a:latin typeface="Arial"/>
            </a:endParaRPr>
          </a:p>
        </p:txBody>
      </p:sp>
      <p:sp>
        <p:nvSpPr>
          <p:cNvPr id="84" name="CustomShape 2"/>
          <p:cNvSpPr/>
          <p:nvPr/>
        </p:nvSpPr>
        <p:spPr>
          <a:xfrm>
            <a:off x="528120" y="1510200"/>
            <a:ext cx="7900920" cy="644877"/>
          </a:xfrm>
          <a:prstGeom prst="rect">
            <a:avLst/>
          </a:prstGeom>
          <a:solidFill>
            <a:schemeClr val="accent1">
              <a:lumMod val="20000"/>
              <a:lumOff val="80000"/>
            </a:schemeClr>
          </a:solid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1200" b="0" strike="noStrike" spc="-1" dirty="0" err="1">
                <a:latin typeface="Arial"/>
              </a:rPr>
              <a:t>Bookcreator</a:t>
            </a:r>
            <a:r>
              <a:rPr lang="fr-FR" sz="1200" b="0" strike="noStrike" spc="-1" dirty="0">
                <a:latin typeface="Arial"/>
              </a:rPr>
              <a:t> est une ressource qui existe à la fois comme application sur tablettes (application gratuite pour un livre) mais également accessible en ligne à partir d’un ordinateur. Il est possible de l’utiliser dans tous les domaines d’enseignement et dans tous les niveaux. </a:t>
            </a:r>
          </a:p>
        </p:txBody>
      </p:sp>
      <p:sp>
        <p:nvSpPr>
          <p:cNvPr id="85" name="CustomShape 3"/>
          <p:cNvSpPr/>
          <p:nvPr/>
        </p:nvSpPr>
        <p:spPr>
          <a:xfrm>
            <a:off x="1119600" y="2435896"/>
            <a:ext cx="10658520" cy="3968864"/>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1200" b="1" strike="noStrike" spc="-1" dirty="0">
                <a:solidFill>
                  <a:srgbClr val="000000"/>
                </a:solidFill>
                <a:latin typeface="Arial"/>
              </a:rPr>
              <a:t>Intérêt pédagogique</a:t>
            </a:r>
            <a:r>
              <a:rPr lang="fr-FR" sz="1200" b="0" strike="noStrike" spc="-1" dirty="0">
                <a:solidFill>
                  <a:srgbClr val="000000"/>
                </a:solidFill>
                <a:latin typeface="Arial"/>
              </a:rPr>
              <a:t> : </a:t>
            </a:r>
            <a:r>
              <a:rPr lang="fr-FR" sz="1200" b="0" strike="noStrike" spc="-1" dirty="0" err="1">
                <a:solidFill>
                  <a:srgbClr val="000000"/>
                </a:solidFill>
                <a:latin typeface="Arial"/>
              </a:rPr>
              <a:t>Bookcreator</a:t>
            </a:r>
            <a:r>
              <a:rPr lang="fr-FR" sz="1200" b="0" strike="noStrike" spc="-1" dirty="0">
                <a:solidFill>
                  <a:srgbClr val="000000"/>
                </a:solidFill>
                <a:latin typeface="Arial"/>
              </a:rPr>
              <a:t> est une interface qui permet de créer des livres numériques avec possibilité d’insérer des contenus de toute sorte : photos, vidéo, écriture au doigt (sur tablette), écriture au clavier, son existant ou enregistré sur le moment, formes… Il est donc possible de créer des livres numériques en plusieurs langues. Il est intéressant de faire produire les élèves en binômes pour s’entraider dans la réalisation. </a:t>
            </a:r>
          </a:p>
          <a:p>
            <a:pPr>
              <a:lnSpc>
                <a:spcPct val="100000"/>
              </a:lnSpc>
            </a:pPr>
            <a:endParaRPr lang="fr-FR" sz="1200" b="0" strike="noStrike" spc="-1" dirty="0">
              <a:latin typeface="Arial"/>
            </a:endParaRPr>
          </a:p>
          <a:p>
            <a:pPr>
              <a:lnSpc>
                <a:spcPct val="100000"/>
              </a:lnSpc>
            </a:pPr>
            <a:r>
              <a:rPr lang="fr-FR" sz="1200" b="1" strike="noStrike" spc="-1" dirty="0">
                <a:solidFill>
                  <a:srgbClr val="000000"/>
                </a:solidFill>
                <a:latin typeface="Arial"/>
              </a:rPr>
              <a:t>Du côté de l’enseignant : </a:t>
            </a:r>
            <a:r>
              <a:rPr lang="fr-FR" sz="1200" spc="-1" dirty="0">
                <a:solidFill>
                  <a:srgbClr val="000000"/>
                </a:solidFill>
              </a:rPr>
              <a:t>L’application permet à l’enseignant de travailler sur l’autonomie des élèves, ils peuvent en effet inventer, produire et raconter assez rapidement sans l’aide d’un adulte. Cette ressource est également utilisable en langues vivantes étrangères.</a:t>
            </a:r>
            <a:endParaRPr lang="fr-FR" sz="1200" strike="noStrike" spc="-1" dirty="0">
              <a:solidFill>
                <a:srgbClr val="000000"/>
              </a:solidFill>
              <a:latin typeface="Arial"/>
            </a:endParaRPr>
          </a:p>
          <a:p>
            <a:pPr>
              <a:lnSpc>
                <a:spcPct val="100000"/>
              </a:lnSpc>
            </a:pPr>
            <a:endParaRPr lang="fr-FR" sz="1200" b="1" strike="noStrike" spc="-1" dirty="0">
              <a:solidFill>
                <a:srgbClr val="000000"/>
              </a:solidFill>
              <a:latin typeface="Arial"/>
            </a:endParaRPr>
          </a:p>
          <a:p>
            <a:pPr>
              <a:lnSpc>
                <a:spcPct val="100000"/>
              </a:lnSpc>
            </a:pPr>
            <a:endParaRPr lang="fr-FR" sz="1200" b="0" strike="noStrike" spc="-1" dirty="0">
              <a:latin typeface="Arial"/>
            </a:endParaRPr>
          </a:p>
          <a:p>
            <a:pPr>
              <a:lnSpc>
                <a:spcPct val="100000"/>
              </a:lnSpc>
            </a:pPr>
            <a:r>
              <a:rPr lang="fr-FR" sz="1200" b="1" strike="noStrike" spc="-1" dirty="0">
                <a:solidFill>
                  <a:srgbClr val="000000"/>
                </a:solidFill>
                <a:latin typeface="Arial"/>
              </a:rPr>
              <a:t>Les tutoriels de prise en main</a:t>
            </a:r>
            <a:r>
              <a:rPr lang="fr-FR" sz="1200" b="0" strike="noStrike" spc="-1" dirty="0">
                <a:solidFill>
                  <a:srgbClr val="000000"/>
                </a:solidFill>
                <a:latin typeface="Arial"/>
              </a:rPr>
              <a:t> : </a:t>
            </a:r>
            <a:r>
              <a:rPr lang="fr-FR" sz="1200" b="0" strike="noStrike" spc="-1" dirty="0">
                <a:solidFill>
                  <a:srgbClr val="000000"/>
                </a:solidFill>
                <a:latin typeface="Arial"/>
                <a:hlinkClick r:id="rId2"/>
              </a:rPr>
              <a:t>Tutoriel </a:t>
            </a:r>
            <a:r>
              <a:rPr lang="fr-FR" sz="1200" b="0" strike="noStrike" spc="-1" dirty="0" err="1">
                <a:solidFill>
                  <a:srgbClr val="000000"/>
                </a:solidFill>
                <a:latin typeface="Arial"/>
                <a:hlinkClick r:id="rId2"/>
              </a:rPr>
              <a:t>Boookcreator</a:t>
            </a:r>
            <a:r>
              <a:rPr lang="fr-FR" sz="1200" b="0" strike="noStrike" spc="-1" dirty="0">
                <a:solidFill>
                  <a:srgbClr val="000000"/>
                </a:solidFill>
                <a:latin typeface="Arial"/>
                <a:hlinkClick r:id="rId2"/>
              </a:rPr>
              <a:t>   </a:t>
            </a:r>
            <a:r>
              <a:rPr lang="fr-FR" sz="1200" b="0" strike="noStrike" spc="-1" dirty="0">
                <a:solidFill>
                  <a:srgbClr val="000000"/>
                </a:solidFill>
                <a:latin typeface="Arial"/>
              </a:rPr>
              <a:t>-   </a:t>
            </a:r>
            <a:r>
              <a:rPr lang="fr-FR" sz="1200" dirty="0">
                <a:hlinkClick r:id="rId3"/>
              </a:rPr>
              <a:t>Tutoriel_bookcreator-2 (ac-grenoble.fr)</a:t>
            </a:r>
            <a:endParaRPr lang="fr-FR" sz="1200" b="0" strike="noStrike" spc="-1" dirty="0">
              <a:latin typeface="Arial"/>
            </a:endParaRPr>
          </a:p>
          <a:p>
            <a:pPr>
              <a:lnSpc>
                <a:spcPct val="100000"/>
              </a:lnSpc>
            </a:pPr>
            <a:endParaRPr lang="fr-FR" sz="1200" b="0" strike="noStrike" spc="-1" dirty="0">
              <a:latin typeface="Arial"/>
            </a:endParaRPr>
          </a:p>
          <a:p>
            <a:pPr>
              <a:lnSpc>
                <a:spcPct val="100000"/>
              </a:lnSpc>
            </a:pPr>
            <a:endParaRPr lang="fr-FR" sz="1200" b="0" strike="noStrike" spc="-1" dirty="0">
              <a:latin typeface="Arial"/>
            </a:endParaRPr>
          </a:p>
          <a:p>
            <a:pPr>
              <a:lnSpc>
                <a:spcPct val="100000"/>
              </a:lnSpc>
            </a:pPr>
            <a:r>
              <a:rPr lang="fr-FR" sz="1200" b="1" strike="noStrike" spc="-1" dirty="0">
                <a:solidFill>
                  <a:srgbClr val="000000"/>
                </a:solidFill>
                <a:latin typeface="Arial"/>
              </a:rPr>
              <a:t>Les points forts</a:t>
            </a:r>
            <a:r>
              <a:rPr lang="fr-FR" sz="1200" b="0" strike="noStrike" spc="-1" dirty="0">
                <a:solidFill>
                  <a:srgbClr val="000000"/>
                </a:solidFill>
                <a:latin typeface="Arial"/>
              </a:rPr>
              <a:t> : </a:t>
            </a:r>
            <a:r>
              <a:rPr lang="fr-FR" sz="1200" spc="-1" dirty="0">
                <a:solidFill>
                  <a:srgbClr val="000000"/>
                </a:solidFill>
                <a:latin typeface="Arial"/>
              </a:rPr>
              <a:t>les possibilités sont illimitées, dans tous les domaines, il est possible de créer un livre numérique avec des contenus divers. La production finale est facilement exportable et intégrable dans l’ENT.</a:t>
            </a:r>
            <a:endParaRPr lang="fr-FR" sz="1200" b="0" strike="noStrike" spc="-1" dirty="0">
              <a:solidFill>
                <a:srgbClr val="000000"/>
              </a:solidFill>
              <a:latin typeface="Arial"/>
            </a:endParaRPr>
          </a:p>
          <a:p>
            <a:pPr>
              <a:lnSpc>
                <a:spcPct val="100000"/>
              </a:lnSpc>
            </a:pPr>
            <a:endParaRPr lang="fr-FR" sz="1200" spc="-1" dirty="0">
              <a:solidFill>
                <a:srgbClr val="000000"/>
              </a:solidFill>
              <a:latin typeface="Arial"/>
            </a:endParaRPr>
          </a:p>
          <a:p>
            <a:pPr>
              <a:lnSpc>
                <a:spcPct val="100000"/>
              </a:lnSpc>
            </a:pPr>
            <a:endParaRPr lang="fr-FR" sz="1200" b="1" strike="noStrike" spc="-1" dirty="0">
              <a:solidFill>
                <a:srgbClr val="000000"/>
              </a:solidFill>
              <a:latin typeface="Arial"/>
            </a:endParaRPr>
          </a:p>
          <a:p>
            <a:pPr>
              <a:lnSpc>
                <a:spcPct val="100000"/>
              </a:lnSpc>
            </a:pPr>
            <a:r>
              <a:rPr lang="fr-FR" sz="1200" b="1" strike="noStrike" spc="-1" dirty="0">
                <a:solidFill>
                  <a:srgbClr val="000000"/>
                </a:solidFill>
                <a:latin typeface="Arial"/>
              </a:rPr>
              <a:t>Liens utiles : </a:t>
            </a:r>
            <a:r>
              <a:rPr lang="fr-FR" sz="1200" strike="noStrike" spc="-1" dirty="0">
                <a:solidFill>
                  <a:srgbClr val="000000"/>
                </a:solidFill>
                <a:latin typeface="Arial"/>
                <a:hlinkClick r:id="rId4"/>
              </a:rPr>
              <a:t>https://bookcreator.com/</a:t>
            </a:r>
            <a:endParaRPr lang="fr-FR" sz="1200" strike="noStrike" spc="-1" dirty="0">
              <a:latin typeface="Arial"/>
            </a:endParaRPr>
          </a:p>
          <a:p>
            <a:pPr>
              <a:lnSpc>
                <a:spcPct val="100000"/>
              </a:lnSpc>
            </a:pPr>
            <a:endParaRPr lang="fr-FR" sz="1200" b="0" strike="noStrike" spc="-1" dirty="0">
              <a:latin typeface="Arial"/>
            </a:endParaRPr>
          </a:p>
          <a:p>
            <a:pPr>
              <a:lnSpc>
                <a:spcPct val="100000"/>
              </a:lnSpc>
            </a:pPr>
            <a:r>
              <a:rPr lang="fr-FR" sz="1200" b="1" strike="noStrike" spc="-1" dirty="0">
                <a:solidFill>
                  <a:srgbClr val="000000"/>
                </a:solidFill>
                <a:latin typeface="Arial"/>
              </a:rPr>
              <a:t>Exemples de scénarii pédagogiques : </a:t>
            </a:r>
          </a:p>
          <a:p>
            <a:pPr>
              <a:lnSpc>
                <a:spcPct val="100000"/>
              </a:lnSpc>
            </a:pPr>
            <a:r>
              <a:rPr lang="fr-FR" sz="1200" dirty="0">
                <a:hlinkClick r:id="rId5"/>
              </a:rPr>
              <a:t>Des présentations multimédias pour créer le lien école/familles - Prim à bord (education.fr)</a:t>
            </a:r>
            <a:endParaRPr lang="fr-FR" sz="1200" dirty="0"/>
          </a:p>
          <a:p>
            <a:pPr>
              <a:lnSpc>
                <a:spcPct val="100000"/>
              </a:lnSpc>
            </a:pPr>
            <a:r>
              <a:rPr lang="fr-FR" sz="1200" dirty="0">
                <a:hlinkClick r:id="rId6"/>
              </a:rPr>
              <a:t>Un cahier de vacances pour l'élève - Prim à bord (education.fr)</a:t>
            </a:r>
            <a:endParaRPr lang="fr-FR" sz="1200" b="1" strike="noStrike" spc="-1" dirty="0">
              <a:solidFill>
                <a:srgbClr val="000000"/>
              </a:solidFill>
              <a:latin typeface="Arial"/>
            </a:endParaRPr>
          </a:p>
          <a:p>
            <a:pPr>
              <a:lnSpc>
                <a:spcPct val="100000"/>
              </a:lnSpc>
            </a:pPr>
            <a:endParaRPr lang="fr-FR" sz="1200" b="0" strike="noStrike" spc="-1" dirty="0">
              <a:latin typeface="Arial"/>
            </a:endParaRPr>
          </a:p>
        </p:txBody>
      </p:sp>
      <p:pic>
        <p:nvPicPr>
          <p:cNvPr id="86" name="Image 14"/>
          <p:cNvPicPr/>
          <p:nvPr/>
        </p:nvPicPr>
        <p:blipFill>
          <a:blip r:embed="rId7"/>
          <a:stretch/>
        </p:blipFill>
        <p:spPr>
          <a:xfrm>
            <a:off x="506160" y="2472384"/>
            <a:ext cx="551520" cy="551520"/>
          </a:xfrm>
          <a:prstGeom prst="rect">
            <a:avLst/>
          </a:prstGeom>
          <a:ln w="0">
            <a:noFill/>
          </a:ln>
        </p:spPr>
      </p:pic>
      <p:pic>
        <p:nvPicPr>
          <p:cNvPr id="87" name="Image 18"/>
          <p:cNvPicPr/>
          <p:nvPr/>
        </p:nvPicPr>
        <p:blipFill>
          <a:blip r:embed="rId8"/>
          <a:stretch/>
        </p:blipFill>
        <p:spPr>
          <a:xfrm>
            <a:off x="506160" y="4379160"/>
            <a:ext cx="507600" cy="507600"/>
          </a:xfrm>
          <a:prstGeom prst="rect">
            <a:avLst/>
          </a:prstGeom>
          <a:ln w="0">
            <a:noFill/>
          </a:ln>
        </p:spPr>
      </p:pic>
      <p:pic>
        <p:nvPicPr>
          <p:cNvPr id="88" name="Image 26"/>
          <p:cNvPicPr/>
          <p:nvPr/>
        </p:nvPicPr>
        <p:blipFill>
          <a:blip r:embed="rId9"/>
          <a:stretch/>
        </p:blipFill>
        <p:spPr>
          <a:xfrm>
            <a:off x="477360" y="4973640"/>
            <a:ext cx="507600" cy="507600"/>
          </a:xfrm>
          <a:prstGeom prst="rect">
            <a:avLst/>
          </a:prstGeom>
          <a:ln w="0">
            <a:noFill/>
          </a:ln>
        </p:spPr>
      </p:pic>
      <p:pic>
        <p:nvPicPr>
          <p:cNvPr id="89" name="Image 28"/>
          <p:cNvPicPr/>
          <p:nvPr/>
        </p:nvPicPr>
        <p:blipFill>
          <a:blip r:embed="rId10"/>
          <a:stretch/>
        </p:blipFill>
        <p:spPr>
          <a:xfrm>
            <a:off x="477360" y="5587296"/>
            <a:ext cx="558720" cy="551520"/>
          </a:xfrm>
          <a:prstGeom prst="rect">
            <a:avLst/>
          </a:prstGeom>
          <a:ln w="0">
            <a:noFill/>
          </a:ln>
        </p:spPr>
      </p:pic>
      <p:pic>
        <p:nvPicPr>
          <p:cNvPr id="91" name="Image 7"/>
          <p:cNvPicPr/>
          <p:nvPr/>
        </p:nvPicPr>
        <p:blipFill>
          <a:blip r:embed="rId11"/>
          <a:stretch/>
        </p:blipFill>
        <p:spPr>
          <a:xfrm>
            <a:off x="10862280" y="6324480"/>
            <a:ext cx="1060200" cy="409680"/>
          </a:xfrm>
          <a:prstGeom prst="rect">
            <a:avLst/>
          </a:prstGeom>
          <a:ln w="0">
            <a:noFill/>
          </a:ln>
        </p:spPr>
      </p:pic>
      <p:pic>
        <p:nvPicPr>
          <p:cNvPr id="92" name="Image 9"/>
          <p:cNvPicPr/>
          <p:nvPr/>
        </p:nvPicPr>
        <p:blipFill>
          <a:blip r:embed="rId12"/>
          <a:stretch/>
        </p:blipFill>
        <p:spPr>
          <a:xfrm>
            <a:off x="477360" y="3737760"/>
            <a:ext cx="613440" cy="536400"/>
          </a:xfrm>
          <a:prstGeom prst="rect">
            <a:avLst/>
          </a:prstGeom>
          <a:ln w="0">
            <a:noFill/>
          </a:ln>
        </p:spPr>
      </p:pic>
      <p:sp>
        <p:nvSpPr>
          <p:cNvPr id="93" name="CustomShape 5"/>
          <p:cNvSpPr/>
          <p:nvPr/>
        </p:nvSpPr>
        <p:spPr>
          <a:xfrm>
            <a:off x="2795400" y="284760"/>
            <a:ext cx="3875760" cy="1110600"/>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p:style>
      </p:sp>
      <p:sp>
        <p:nvSpPr>
          <p:cNvPr id="94" name="CustomShape 6"/>
          <p:cNvSpPr/>
          <p:nvPr/>
        </p:nvSpPr>
        <p:spPr>
          <a:xfrm>
            <a:off x="506160" y="6400440"/>
            <a:ext cx="3299400" cy="2577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1100" b="1" spc="-1" dirty="0">
                <a:solidFill>
                  <a:srgbClr val="00B050"/>
                </a:solidFill>
                <a:latin typeface="Arial"/>
                <a:hlinkClick r:id="rId13"/>
              </a:rPr>
              <a:t>Retrouvez d’autres fiches </a:t>
            </a:r>
            <a:r>
              <a:rPr lang="fr-FR" sz="1100" b="1" spc="-1" dirty="0" err="1">
                <a:solidFill>
                  <a:srgbClr val="00B050"/>
                </a:solidFill>
                <a:latin typeface="Arial"/>
                <a:hlinkClick r:id="rId13"/>
              </a:rPr>
              <a:t>Rapid’Num</a:t>
            </a:r>
            <a:endParaRPr lang="fr-FR" sz="1100" b="0" strike="noStrike" spc="-1" dirty="0">
              <a:latin typeface="Arial"/>
            </a:endParaRPr>
          </a:p>
        </p:txBody>
      </p:sp>
      <p:pic>
        <p:nvPicPr>
          <p:cNvPr id="95" name="Image 19"/>
          <p:cNvPicPr/>
          <p:nvPr/>
        </p:nvPicPr>
        <p:blipFill>
          <a:blip r:embed="rId14"/>
          <a:stretch/>
        </p:blipFill>
        <p:spPr>
          <a:xfrm>
            <a:off x="596160" y="3129024"/>
            <a:ext cx="507600" cy="548280"/>
          </a:xfrm>
          <a:prstGeom prst="rect">
            <a:avLst/>
          </a:prstGeom>
          <a:ln w="0">
            <a:noFill/>
          </a:ln>
        </p:spPr>
      </p:pic>
      <p:pic>
        <p:nvPicPr>
          <p:cNvPr id="96" name="Image 5"/>
          <p:cNvPicPr/>
          <p:nvPr/>
        </p:nvPicPr>
        <p:blipFill>
          <a:blip r:embed="rId15"/>
          <a:stretch/>
        </p:blipFill>
        <p:spPr>
          <a:xfrm>
            <a:off x="396000" y="277200"/>
            <a:ext cx="2106720" cy="1134000"/>
          </a:xfrm>
          <a:prstGeom prst="rect">
            <a:avLst/>
          </a:prstGeom>
          <a:ln w="0">
            <a:noFill/>
          </a:ln>
        </p:spPr>
      </p:pic>
      <p:pic>
        <p:nvPicPr>
          <p:cNvPr id="3" name="Image 2">
            <a:extLst>
              <a:ext uri="{FF2B5EF4-FFF2-40B4-BE49-F238E27FC236}">
                <a16:creationId xmlns:a16="http://schemas.microsoft.com/office/drawing/2014/main" id="{8B0606CE-0243-CE4E-7B0A-CADABEADBE21}"/>
              </a:ext>
            </a:extLst>
          </p:cNvPr>
          <p:cNvPicPr>
            <a:picLocks noChangeAspect="1"/>
          </p:cNvPicPr>
          <p:nvPr/>
        </p:nvPicPr>
        <p:blipFill>
          <a:blip r:embed="rId16"/>
          <a:stretch>
            <a:fillRect/>
          </a:stretch>
        </p:blipFill>
        <p:spPr>
          <a:xfrm>
            <a:off x="3030228" y="322211"/>
            <a:ext cx="3414116" cy="922061"/>
          </a:xfrm>
          <a:prstGeom prst="rect">
            <a:avLst/>
          </a:prstGeom>
        </p:spPr>
      </p:pic>
      <p:pic>
        <p:nvPicPr>
          <p:cNvPr id="5" name="Image 4">
            <a:extLst>
              <a:ext uri="{FF2B5EF4-FFF2-40B4-BE49-F238E27FC236}">
                <a16:creationId xmlns:a16="http://schemas.microsoft.com/office/drawing/2014/main" id="{8FCA5ACF-17B1-4DC8-9FA5-7EA4BAE97133}"/>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7011288" y="277200"/>
            <a:ext cx="1208304" cy="1208304"/>
          </a:xfrm>
          <a:prstGeom prst="rect">
            <a:avLst/>
          </a:prstGeom>
        </p:spPr>
      </p:pic>
      <p:sp>
        <p:nvSpPr>
          <p:cNvPr id="18" name="Espace réservé du pied de page 4">
            <a:extLst>
              <a:ext uri="{FF2B5EF4-FFF2-40B4-BE49-F238E27FC236}">
                <a16:creationId xmlns:a16="http://schemas.microsoft.com/office/drawing/2014/main" id="{6E4935D9-DF15-45D5-B8B8-156933A98FE3}"/>
              </a:ext>
            </a:extLst>
          </p:cNvPr>
          <p:cNvSpPr txBox="1">
            <a:spLocks/>
          </p:cNvSpPr>
          <p:nvPr/>
        </p:nvSpPr>
        <p:spPr>
          <a:xfrm>
            <a:off x="3008305" y="6370454"/>
            <a:ext cx="6876789"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200" dirty="0">
                <a:solidFill>
                  <a:schemeClr val="bg1">
                    <a:lumMod val="50000"/>
                  </a:schemeClr>
                </a:solidFill>
                <a:latin typeface="Calibri" panose="020F0502020204030204" pitchFamily="34" charset="0"/>
                <a:cs typeface="Calibri" panose="020F0502020204030204" pitchFamily="34" charset="0"/>
              </a:rPr>
              <a:t>DRANE Montpellier– Équipe des référents 1er degré</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5" name="Image 12"/>
          <p:cNvPicPr/>
          <p:nvPr/>
        </p:nvPicPr>
        <p:blipFill>
          <a:blip r:embed="rId3"/>
          <a:stretch/>
        </p:blipFill>
        <p:spPr>
          <a:xfrm>
            <a:off x="10862280" y="6324480"/>
            <a:ext cx="1060200" cy="409680"/>
          </a:xfrm>
          <a:prstGeom prst="rect">
            <a:avLst/>
          </a:prstGeom>
          <a:ln w="0">
            <a:noFill/>
          </a:ln>
        </p:spPr>
      </p:pic>
      <p:pic>
        <p:nvPicPr>
          <p:cNvPr id="3" name="Image 2">
            <a:extLst>
              <a:ext uri="{FF2B5EF4-FFF2-40B4-BE49-F238E27FC236}">
                <a16:creationId xmlns:a16="http://schemas.microsoft.com/office/drawing/2014/main" id="{7BCB176A-CD5C-5992-1D49-A5CA65C7A827}"/>
              </a:ext>
            </a:extLst>
          </p:cNvPr>
          <p:cNvPicPr>
            <a:picLocks noChangeAspect="1"/>
          </p:cNvPicPr>
          <p:nvPr/>
        </p:nvPicPr>
        <p:blipFill>
          <a:blip r:embed="rId4"/>
          <a:stretch>
            <a:fillRect/>
          </a:stretch>
        </p:blipFill>
        <p:spPr>
          <a:xfrm>
            <a:off x="319087" y="195262"/>
            <a:ext cx="3795713" cy="2595545"/>
          </a:xfrm>
          <a:prstGeom prst="rect">
            <a:avLst/>
          </a:prstGeom>
        </p:spPr>
      </p:pic>
      <p:pic>
        <p:nvPicPr>
          <p:cNvPr id="5" name="Image 4">
            <a:extLst>
              <a:ext uri="{FF2B5EF4-FFF2-40B4-BE49-F238E27FC236}">
                <a16:creationId xmlns:a16="http://schemas.microsoft.com/office/drawing/2014/main" id="{8BC5A294-C6D4-EFB7-A11D-AABC9C2D45A2}"/>
              </a:ext>
            </a:extLst>
          </p:cNvPr>
          <p:cNvPicPr>
            <a:picLocks noChangeAspect="1"/>
          </p:cNvPicPr>
          <p:nvPr/>
        </p:nvPicPr>
        <p:blipFill>
          <a:blip r:embed="rId5"/>
          <a:stretch>
            <a:fillRect/>
          </a:stretch>
        </p:blipFill>
        <p:spPr>
          <a:xfrm>
            <a:off x="7794174" y="2154011"/>
            <a:ext cx="4067856" cy="3530592"/>
          </a:xfrm>
          <a:prstGeom prst="rect">
            <a:avLst/>
          </a:prstGeom>
        </p:spPr>
      </p:pic>
      <p:pic>
        <p:nvPicPr>
          <p:cNvPr id="7" name="Image 6">
            <a:extLst>
              <a:ext uri="{FF2B5EF4-FFF2-40B4-BE49-F238E27FC236}">
                <a16:creationId xmlns:a16="http://schemas.microsoft.com/office/drawing/2014/main" id="{1C1D10C3-B3D1-DB45-F749-9F0D72C268E0}"/>
              </a:ext>
            </a:extLst>
          </p:cNvPr>
          <p:cNvPicPr>
            <a:picLocks noChangeAspect="1"/>
          </p:cNvPicPr>
          <p:nvPr/>
        </p:nvPicPr>
        <p:blipFill>
          <a:blip r:embed="rId6"/>
          <a:stretch>
            <a:fillRect/>
          </a:stretch>
        </p:blipFill>
        <p:spPr>
          <a:xfrm>
            <a:off x="3581398" y="1164569"/>
            <a:ext cx="4067857" cy="3335498"/>
          </a:xfrm>
          <a:prstGeom prst="rect">
            <a:avLst/>
          </a:prstGeom>
        </p:spPr>
      </p:pic>
      <p:sp>
        <p:nvSpPr>
          <p:cNvPr id="8" name="ZoneTexte 7">
            <a:extLst>
              <a:ext uri="{FF2B5EF4-FFF2-40B4-BE49-F238E27FC236}">
                <a16:creationId xmlns:a16="http://schemas.microsoft.com/office/drawing/2014/main" id="{1CFC4841-45C9-4C19-B9FF-0DDA4C8E6DD3}"/>
              </a:ext>
            </a:extLst>
          </p:cNvPr>
          <p:cNvSpPr txBox="1"/>
          <p:nvPr/>
        </p:nvSpPr>
        <p:spPr>
          <a:xfrm>
            <a:off x="489857" y="2873829"/>
            <a:ext cx="3363686" cy="646331"/>
          </a:xfrm>
          <a:prstGeom prst="rect">
            <a:avLst/>
          </a:prstGeom>
          <a:noFill/>
        </p:spPr>
        <p:txBody>
          <a:bodyPr wrap="square" rtlCol="0">
            <a:spAutoFit/>
          </a:bodyPr>
          <a:lstStyle/>
          <a:p>
            <a:r>
              <a:rPr lang="fr-FR" dirty="0"/>
              <a:t>Création de plusieurs livres simultanément, possible</a:t>
            </a:r>
          </a:p>
        </p:txBody>
      </p:sp>
      <p:sp>
        <p:nvSpPr>
          <p:cNvPr id="9" name="ZoneTexte 8">
            <a:extLst>
              <a:ext uri="{FF2B5EF4-FFF2-40B4-BE49-F238E27FC236}">
                <a16:creationId xmlns:a16="http://schemas.microsoft.com/office/drawing/2014/main" id="{229BCBAC-E814-78A1-912B-B4169D9EF3CB}"/>
              </a:ext>
            </a:extLst>
          </p:cNvPr>
          <p:cNvSpPr txBox="1"/>
          <p:nvPr/>
        </p:nvSpPr>
        <p:spPr>
          <a:xfrm>
            <a:off x="3726317" y="4441684"/>
            <a:ext cx="3556226" cy="1754326"/>
          </a:xfrm>
          <a:prstGeom prst="rect">
            <a:avLst/>
          </a:prstGeom>
          <a:noFill/>
        </p:spPr>
        <p:txBody>
          <a:bodyPr wrap="square" rtlCol="0">
            <a:spAutoFit/>
          </a:bodyPr>
          <a:lstStyle/>
          <a:p>
            <a:r>
              <a:rPr lang="fr-FR" dirty="0"/>
              <a:t>Ajout de différents médias possible : photos de l’album (jpeg, png) ou prises dans l’application, écriture au doigt ou au clavier, son de l’album (mp3) ou enregistré dans l’application</a:t>
            </a:r>
          </a:p>
        </p:txBody>
      </p:sp>
      <p:sp>
        <p:nvSpPr>
          <p:cNvPr id="10" name="ZoneTexte 9">
            <a:extLst>
              <a:ext uri="{FF2B5EF4-FFF2-40B4-BE49-F238E27FC236}">
                <a16:creationId xmlns:a16="http://schemas.microsoft.com/office/drawing/2014/main" id="{07244790-571F-E821-E3AC-18F2D00ED00C}"/>
              </a:ext>
            </a:extLst>
          </p:cNvPr>
          <p:cNvSpPr txBox="1"/>
          <p:nvPr/>
        </p:nvSpPr>
        <p:spPr>
          <a:xfrm>
            <a:off x="7930245" y="877002"/>
            <a:ext cx="3795713" cy="1200329"/>
          </a:xfrm>
          <a:prstGeom prst="rect">
            <a:avLst/>
          </a:prstGeom>
          <a:noFill/>
        </p:spPr>
        <p:txBody>
          <a:bodyPr wrap="square" rtlCol="0">
            <a:spAutoFit/>
          </a:bodyPr>
          <a:lstStyle/>
          <a:p>
            <a:r>
              <a:rPr lang="fr-FR" dirty="0"/>
              <a:t>Export en différents formats : si le livre numérique contient médias son et vidéo, privilégier l’export en vidéo </a:t>
            </a:r>
          </a:p>
        </p:txBody>
      </p:sp>
      <p:pic>
        <p:nvPicPr>
          <p:cNvPr id="12" name="Image 11">
            <a:extLst>
              <a:ext uri="{FF2B5EF4-FFF2-40B4-BE49-F238E27FC236}">
                <a16:creationId xmlns:a16="http://schemas.microsoft.com/office/drawing/2014/main" id="{EB38C257-475A-94CD-4C9A-771E0451E9A1}"/>
              </a:ext>
            </a:extLst>
          </p:cNvPr>
          <p:cNvPicPr>
            <a:picLocks noChangeAspect="1"/>
          </p:cNvPicPr>
          <p:nvPr/>
        </p:nvPicPr>
        <p:blipFill>
          <a:blip r:embed="rId7"/>
          <a:stretch>
            <a:fillRect/>
          </a:stretch>
        </p:blipFill>
        <p:spPr>
          <a:xfrm>
            <a:off x="578643" y="5739885"/>
            <a:ext cx="1638300" cy="295275"/>
          </a:xfrm>
          <a:prstGeom prst="rect">
            <a:avLst/>
          </a:prstGeom>
        </p:spPr>
      </p:pic>
      <p:sp>
        <p:nvSpPr>
          <p:cNvPr id="13" name="ZoneTexte 12">
            <a:extLst>
              <a:ext uri="{FF2B5EF4-FFF2-40B4-BE49-F238E27FC236}">
                <a16:creationId xmlns:a16="http://schemas.microsoft.com/office/drawing/2014/main" id="{49F7662B-9049-5B37-83C3-1179FF4587C5}"/>
              </a:ext>
            </a:extLst>
          </p:cNvPr>
          <p:cNvSpPr txBox="1"/>
          <p:nvPr/>
        </p:nvSpPr>
        <p:spPr>
          <a:xfrm>
            <a:off x="489857" y="4637840"/>
            <a:ext cx="2609170" cy="1077218"/>
          </a:xfrm>
          <a:prstGeom prst="rect">
            <a:avLst/>
          </a:prstGeom>
          <a:noFill/>
        </p:spPr>
        <p:txBody>
          <a:bodyPr wrap="square" rtlCol="0">
            <a:spAutoFit/>
          </a:bodyPr>
          <a:lstStyle/>
          <a:p>
            <a:r>
              <a:rPr lang="fr-FR" sz="1600" u="sng" dirty="0"/>
              <a:t>Sur ordinateur </a:t>
            </a:r>
            <a:r>
              <a:rPr lang="fr-FR" sz="1600" i="1" u="sng" dirty="0"/>
              <a:t>: </a:t>
            </a:r>
            <a:r>
              <a:rPr lang="fr-FR" sz="1600" i="1" dirty="0"/>
              <a:t>création d’un compte en ligne permettant de se constituer une bibliothèque </a:t>
            </a:r>
          </a:p>
        </p:txBody>
      </p:sp>
      <p:sp>
        <p:nvSpPr>
          <p:cNvPr id="14" name="Espace réservé du pied de page 4">
            <a:extLst>
              <a:ext uri="{FF2B5EF4-FFF2-40B4-BE49-F238E27FC236}">
                <a16:creationId xmlns:a16="http://schemas.microsoft.com/office/drawing/2014/main" id="{97271DDA-6D51-47FF-ADDB-EEE480E559AD}"/>
              </a:ext>
            </a:extLst>
          </p:cNvPr>
          <p:cNvSpPr txBox="1">
            <a:spLocks/>
          </p:cNvSpPr>
          <p:nvPr/>
        </p:nvSpPr>
        <p:spPr>
          <a:xfrm>
            <a:off x="2657605" y="6369035"/>
            <a:ext cx="6876789"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200" dirty="0">
                <a:solidFill>
                  <a:schemeClr val="bg1">
                    <a:lumMod val="50000"/>
                  </a:schemeClr>
                </a:solidFill>
                <a:latin typeface="Calibri" panose="020F0502020204030204" pitchFamily="34" charset="0"/>
                <a:cs typeface="Calibri" panose="020F0502020204030204" pitchFamily="34" charset="0"/>
              </a:rPr>
              <a:t>DRANE Montpellier– Équipe des référents 1er degré</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2259</TotalTime>
  <Words>476</Words>
  <Application>Microsoft Office PowerPoint</Application>
  <PresentationFormat>Grand écran</PresentationFormat>
  <Paragraphs>35</Paragraphs>
  <Slides>2</Slides>
  <Notes>1</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2</vt:i4>
      </vt:variant>
    </vt:vector>
  </HeadingPairs>
  <TitlesOfParts>
    <vt:vector size="11" baseType="lpstr">
      <vt:lpstr>Arial</vt:lpstr>
      <vt:lpstr>Calibri</vt:lpstr>
      <vt:lpstr>Calibri Light</vt:lpstr>
      <vt:lpstr>DejaVu Sans</vt:lpstr>
      <vt:lpstr>Symbol</vt:lpstr>
      <vt:lpstr>Times New Roman</vt:lpstr>
      <vt:lpstr>Wingdings</vt:lpstr>
      <vt:lpstr>Office Theme</vt:lpstr>
      <vt:lpstr>Office Theme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
  <dc:creator>Rouvelet Vincent</dc:creator>
  <dc:description/>
  <cp:lastModifiedBy>Rouvelet Vincent</cp:lastModifiedBy>
  <cp:revision>65</cp:revision>
  <dcterms:created xsi:type="dcterms:W3CDTF">2022-02-07T08:41:22Z</dcterms:created>
  <dcterms:modified xsi:type="dcterms:W3CDTF">2022-10-07T13:02:04Z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Grand écran</vt:lpwstr>
  </property>
  <property fmtid="{D5CDD505-2E9C-101B-9397-08002B2CF9AE}" pid="9" name="ScaleCrop">
    <vt:bool>false</vt:bool>
  </property>
  <property fmtid="{D5CDD505-2E9C-101B-9397-08002B2CF9AE}" pid="10" name="ShareDoc">
    <vt:bool>false</vt:bool>
  </property>
  <property fmtid="{D5CDD505-2E9C-101B-9397-08002B2CF9AE}" pid="11" name="Slides">
    <vt:i4>2</vt:i4>
  </property>
</Properties>
</file>