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5"/>
  </p:notesMasterIdLst>
  <p:sldIdLst>
    <p:sldId id="256" r:id="rId3"/>
    <p:sldId id="257"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2" name="PlaceHolder 1"/>
          <p:cNvSpPr>
            <a:spLocks noGrp="1" noRot="1" noChangeAspect="1"/>
          </p:cNvSpPr>
          <p:nvPr>
            <p:ph type="sldImg"/>
          </p:nvPr>
        </p:nvSpPr>
        <p:spPr>
          <a:xfrm>
            <a:off x="216000" y="812520"/>
            <a:ext cx="7127280" cy="4008960"/>
          </a:xfrm>
          <a:prstGeom prst="rect">
            <a:avLst/>
          </a:prstGeom>
        </p:spPr>
        <p:txBody>
          <a:bodyPr lIns="0" tIns="0" rIns="0" bIns="0" anchor="ctr"/>
          <a:lstStyle/>
          <a:p>
            <a:r>
              <a:rPr lang="fr-FR" sz="1800" b="0" strike="noStrike" spc="-1">
                <a:solidFill>
                  <a:srgbClr val="000000"/>
                </a:solidFill>
                <a:latin typeface="Calibri"/>
              </a:rPr>
              <a:t>Cliquez pour déplacer la diapo</a:t>
            </a:r>
          </a:p>
        </p:txBody>
      </p:sp>
      <p:sp>
        <p:nvSpPr>
          <p:cNvPr id="83" name="PlaceHolder 2"/>
          <p:cNvSpPr>
            <a:spLocks noGrp="1"/>
          </p:cNvSpPr>
          <p:nvPr>
            <p:ph type="body"/>
          </p:nvPr>
        </p:nvSpPr>
        <p:spPr>
          <a:xfrm>
            <a:off x="756000" y="5078520"/>
            <a:ext cx="6047640" cy="4811040"/>
          </a:xfrm>
          <a:prstGeom prst="rect">
            <a:avLst/>
          </a:prstGeom>
        </p:spPr>
        <p:txBody>
          <a:bodyPr lIns="0" tIns="0" rIns="0" bIns="0"/>
          <a:lstStyle/>
          <a:p>
            <a:r>
              <a:rPr lang="fr-FR" sz="2000" b="0" strike="noStrike" spc="-1">
                <a:latin typeface="Arial"/>
              </a:rPr>
              <a:t>Cliquez pour modifier le format des notes</a:t>
            </a:r>
          </a:p>
        </p:txBody>
      </p:sp>
      <p:sp>
        <p:nvSpPr>
          <p:cNvPr id="84" name="PlaceHolder 3"/>
          <p:cNvSpPr>
            <a:spLocks noGrp="1"/>
          </p:cNvSpPr>
          <p:nvPr>
            <p:ph type="hdr"/>
          </p:nvPr>
        </p:nvSpPr>
        <p:spPr>
          <a:xfrm>
            <a:off x="0" y="0"/>
            <a:ext cx="3280680" cy="534240"/>
          </a:xfrm>
          <a:prstGeom prst="rect">
            <a:avLst/>
          </a:prstGeom>
        </p:spPr>
        <p:txBody>
          <a:bodyPr lIns="0" tIns="0" rIns="0" bIns="0"/>
          <a:lstStyle/>
          <a:p>
            <a:r>
              <a:rPr lang="fr-FR" sz="1400" b="0" strike="noStrike" spc="-1">
                <a:latin typeface="Times New Roman"/>
              </a:rPr>
              <a:t> </a:t>
            </a:r>
          </a:p>
        </p:txBody>
      </p:sp>
      <p:sp>
        <p:nvSpPr>
          <p:cNvPr id="85" name="PlaceHolder 4"/>
          <p:cNvSpPr>
            <a:spLocks noGrp="1"/>
          </p:cNvSpPr>
          <p:nvPr>
            <p:ph type="dt"/>
          </p:nvPr>
        </p:nvSpPr>
        <p:spPr>
          <a:xfrm>
            <a:off x="4278960" y="0"/>
            <a:ext cx="3280680" cy="534240"/>
          </a:xfrm>
          <a:prstGeom prst="rect">
            <a:avLst/>
          </a:prstGeom>
        </p:spPr>
        <p:txBody>
          <a:bodyPr lIns="0" tIns="0" rIns="0" bIns="0"/>
          <a:lstStyle/>
          <a:p>
            <a:pPr algn="r"/>
            <a:r>
              <a:rPr lang="fr-FR" sz="1400" b="0" strike="noStrike" spc="-1">
                <a:latin typeface="Times New Roman"/>
              </a:rPr>
              <a:t> </a:t>
            </a:r>
          </a:p>
        </p:txBody>
      </p:sp>
      <p:sp>
        <p:nvSpPr>
          <p:cNvPr id="86" name="PlaceHolder 5"/>
          <p:cNvSpPr>
            <a:spLocks noGrp="1"/>
          </p:cNvSpPr>
          <p:nvPr>
            <p:ph type="ftr"/>
          </p:nvPr>
        </p:nvSpPr>
        <p:spPr>
          <a:xfrm>
            <a:off x="0" y="10157400"/>
            <a:ext cx="3280680" cy="534240"/>
          </a:xfrm>
          <a:prstGeom prst="rect">
            <a:avLst/>
          </a:prstGeom>
        </p:spPr>
        <p:txBody>
          <a:bodyPr lIns="0" tIns="0" rIns="0" bIns="0" anchor="b"/>
          <a:lstStyle/>
          <a:p>
            <a:r>
              <a:rPr lang="fr-FR" sz="1400" b="0" strike="noStrike" spc="-1">
                <a:latin typeface="Times New Roman"/>
              </a:rPr>
              <a:t> </a:t>
            </a:r>
          </a:p>
        </p:txBody>
      </p:sp>
      <p:sp>
        <p:nvSpPr>
          <p:cNvPr id="87" name="PlaceHolder 6"/>
          <p:cNvSpPr>
            <a:spLocks noGrp="1"/>
          </p:cNvSpPr>
          <p:nvPr>
            <p:ph type="sldNum"/>
          </p:nvPr>
        </p:nvSpPr>
        <p:spPr>
          <a:xfrm>
            <a:off x="4278960" y="10157400"/>
            <a:ext cx="3280680" cy="534240"/>
          </a:xfrm>
          <a:prstGeom prst="rect">
            <a:avLst/>
          </a:prstGeom>
        </p:spPr>
        <p:txBody>
          <a:bodyPr lIns="0" tIns="0" rIns="0" bIns="0" anchor="b"/>
          <a:lstStyle/>
          <a:p>
            <a:pPr algn="r"/>
            <a:fld id="{16D6D117-F920-4A16-A34A-1B983B70D949}" type="slidenum">
              <a:rPr lang="fr-FR" sz="1400" b="0" strike="noStrike" spc="-1">
                <a:latin typeface="Times New Roman"/>
              </a:rPr>
              <a:t>‹N°›</a:t>
            </a:fld>
            <a:endParaRPr lang="fr-FR"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PlaceHolder 1"/>
          <p:cNvSpPr>
            <a:spLocks noGrp="1" noRot="1" noChangeAspect="1"/>
          </p:cNvSpPr>
          <p:nvPr>
            <p:ph type="sldImg"/>
          </p:nvPr>
        </p:nvSpPr>
        <p:spPr>
          <a:xfrm>
            <a:off x="685800" y="1143000"/>
            <a:ext cx="5486400" cy="3086100"/>
          </a:xfrm>
          <a:prstGeom prst="rect">
            <a:avLst/>
          </a:prstGeom>
        </p:spPr>
      </p:sp>
      <p:sp>
        <p:nvSpPr>
          <p:cNvPr id="110" name="PlaceHolder 2"/>
          <p:cNvSpPr>
            <a:spLocks noGrp="1"/>
          </p:cNvSpPr>
          <p:nvPr>
            <p:ph type="body"/>
          </p:nvPr>
        </p:nvSpPr>
        <p:spPr>
          <a:xfrm>
            <a:off x="685800" y="4400640"/>
            <a:ext cx="5486040" cy="3600000"/>
          </a:xfrm>
          <a:prstGeom prst="rect">
            <a:avLst/>
          </a:prstGeom>
        </p:spPr>
        <p:txBody>
          <a:bodyPr/>
          <a:lstStyle/>
          <a:p>
            <a:endParaRPr lang="fr-FR" sz="2000" b="0" strike="noStrike" spc="-1">
              <a:latin typeface="Arial"/>
            </a:endParaRPr>
          </a:p>
        </p:txBody>
      </p:sp>
      <p:sp>
        <p:nvSpPr>
          <p:cNvPr id="111" name="TextShape 3"/>
          <p:cNvSpPr txBox="1"/>
          <p:nvPr/>
        </p:nvSpPr>
        <p:spPr>
          <a:xfrm>
            <a:off x="3884760" y="8685360"/>
            <a:ext cx="2971440" cy="458280"/>
          </a:xfrm>
          <a:prstGeom prst="rect">
            <a:avLst/>
          </a:prstGeom>
          <a:noFill/>
          <a:ln>
            <a:noFill/>
          </a:ln>
        </p:spPr>
        <p:txBody>
          <a:bodyPr anchor="b"/>
          <a:lstStyle/>
          <a:p>
            <a:pPr algn="r">
              <a:lnSpc>
                <a:spcPct val="100000"/>
              </a:lnSpc>
            </a:pPr>
            <a:fld id="{5FA20484-7D2E-43F5-8890-A4A7F98B880B}" type="slidenum">
              <a:rPr lang="fr-FR" sz="1200" b="0" strike="noStrike" spc="-1">
                <a:latin typeface="Times New Roman"/>
              </a:rPr>
              <a:t>1</a:t>
            </a:fld>
            <a:endParaRPr lang="fr-FR" sz="1200" b="0" strike="noStrike" spc="-1">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PlaceHolder 1"/>
          <p:cNvSpPr>
            <a:spLocks noGrp="1" noRot="1" noChangeAspect="1"/>
          </p:cNvSpPr>
          <p:nvPr>
            <p:ph type="sldImg"/>
          </p:nvPr>
        </p:nvSpPr>
        <p:spPr>
          <a:xfrm>
            <a:off x="685800" y="1143000"/>
            <a:ext cx="5486040" cy="3085920"/>
          </a:xfrm>
          <a:prstGeom prst="rect">
            <a:avLst/>
          </a:prstGeom>
        </p:spPr>
      </p:sp>
      <p:sp>
        <p:nvSpPr>
          <p:cNvPr id="113" name="PlaceHolder 2"/>
          <p:cNvSpPr>
            <a:spLocks noGrp="1"/>
          </p:cNvSpPr>
          <p:nvPr>
            <p:ph type="body"/>
          </p:nvPr>
        </p:nvSpPr>
        <p:spPr>
          <a:xfrm>
            <a:off x="685800" y="4400640"/>
            <a:ext cx="5486040" cy="3600000"/>
          </a:xfrm>
          <a:prstGeom prst="rect">
            <a:avLst/>
          </a:prstGeom>
        </p:spPr>
        <p:txBody>
          <a:bodyPr/>
          <a:lstStyle/>
          <a:p>
            <a:r>
              <a:rPr lang="fr-FR" sz="2000" b="0" strike="noStrike" spc="-1">
                <a:latin typeface="Arial"/>
              </a:rPr>
              <a:t>Laisser les stagiaires découvrir les exercices graduellement. (besoin d’une connexion internet)</a:t>
            </a:r>
          </a:p>
        </p:txBody>
      </p:sp>
      <p:sp>
        <p:nvSpPr>
          <p:cNvPr id="114" name="TextShape 3"/>
          <p:cNvSpPr txBox="1"/>
          <p:nvPr/>
        </p:nvSpPr>
        <p:spPr>
          <a:xfrm>
            <a:off x="3884760" y="8685360"/>
            <a:ext cx="2971440" cy="458280"/>
          </a:xfrm>
          <a:prstGeom prst="rect">
            <a:avLst/>
          </a:prstGeom>
          <a:noFill/>
          <a:ln>
            <a:noFill/>
          </a:ln>
        </p:spPr>
        <p:txBody>
          <a:bodyPr anchor="b"/>
          <a:lstStyle/>
          <a:p>
            <a:pPr algn="r">
              <a:lnSpc>
                <a:spcPct val="100000"/>
              </a:lnSpc>
            </a:pPr>
            <a:fld id="{3E50B07A-221F-4723-BEC7-ECF2E060C6C8}" type="slidenum">
              <a:rPr lang="fr-FR" sz="1200" b="0" strike="noStrike" spc="-1">
                <a:latin typeface="Times New Roman"/>
              </a:rPr>
              <a:t>2</a:t>
            </a:fld>
            <a:endParaRPr lang="fr-FR"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fr-F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fr-F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fr-F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fr-F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100000"/>
              </a:lnSpc>
            </a:pPr>
            <a:r>
              <a:rPr lang="fr-FR" sz="6000" b="0" strike="noStrike" spc="-1">
                <a:solidFill>
                  <a:srgbClr val="000000"/>
                </a:solidFill>
                <a:latin typeface="Calibri Light"/>
              </a:rPr>
              <a:t>Modifiez le style du titre</a:t>
            </a:r>
            <a:endParaRPr lang="fr-F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BD6F8869-0269-4AA5-BA26-F631CE3A44BE}" type="datetime1">
              <a:rPr lang="fr-FR" sz="1200" b="0" strike="noStrike" spc="-1">
                <a:solidFill>
                  <a:srgbClr val="8B8B8B"/>
                </a:solidFill>
                <a:latin typeface="Calibri"/>
              </a:rPr>
              <a:t>07/09/2023</a:t>
            </a:fld>
            <a:endParaRPr lang="fr-FR"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pPr algn="ctr">
              <a:lnSpc>
                <a:spcPct val="100000"/>
              </a:lnSpc>
            </a:pPr>
            <a:r>
              <a:rPr lang="fr-FR" sz="1200" b="0" strike="noStrike" spc="-1">
                <a:solidFill>
                  <a:srgbClr val="8B8B8B"/>
                </a:solidFill>
                <a:latin typeface="Calibri"/>
              </a:rPr>
              <a:t>DRANE - Référents numériques pour le 1er degré</a:t>
            </a:r>
            <a:endParaRPr lang="fr-FR" sz="12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3B276754-65CE-4C44-A5F3-9A2AF7A543E0}" type="slidenum">
              <a:rPr lang="fr-FR" sz="1200" b="0" strike="noStrike" spc="-1">
                <a:solidFill>
                  <a:srgbClr val="8B8B8B"/>
                </a:solidFill>
                <a:latin typeface="Calibri"/>
              </a:rPr>
              <a:t>‹N°›</a:t>
            </a:fld>
            <a:endParaRPr lang="fr-FR"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r-FR" sz="2800" b="0" strike="noStrike" spc="-1">
                <a:solidFill>
                  <a:srgbClr val="000000"/>
                </a:solidFill>
                <a:latin typeface="Calibri"/>
              </a:rPr>
              <a:t>Cliquez pour éditer le format du plan de texte</a:t>
            </a:r>
          </a:p>
          <a:p>
            <a:pPr marL="864000" lvl="1" indent="-324000">
              <a:spcBef>
                <a:spcPts val="1134"/>
              </a:spcBef>
              <a:buClr>
                <a:srgbClr val="000000"/>
              </a:buClr>
              <a:buSzPct val="75000"/>
              <a:buFont typeface="Symbol" charset="2"/>
              <a:buChar char=""/>
            </a:pPr>
            <a:r>
              <a:rPr lang="fr-FR" sz="2000" b="0" strike="noStrike" spc="-1">
                <a:solidFill>
                  <a:srgbClr val="000000"/>
                </a:solidFill>
                <a:latin typeface="Calibri"/>
              </a:rPr>
              <a:t>Second niveau de plan</a:t>
            </a:r>
          </a:p>
          <a:p>
            <a:pPr marL="1296000" lvl="2" indent="-288000">
              <a:spcBef>
                <a:spcPts val="850"/>
              </a:spcBef>
              <a:buClr>
                <a:srgbClr val="000000"/>
              </a:buClr>
              <a:buSzPct val="45000"/>
              <a:buFont typeface="Wingdings" charset="2"/>
              <a:buChar char=""/>
            </a:pPr>
            <a:r>
              <a:rPr lang="fr-FR" sz="1800" b="0" strike="noStrike" spc="-1">
                <a:solidFill>
                  <a:srgbClr val="000000"/>
                </a:solidFill>
                <a:latin typeface="Calibri"/>
              </a:rPr>
              <a:t>Troisième niveau de plan</a:t>
            </a:r>
          </a:p>
          <a:p>
            <a:pPr marL="1728000" lvl="3" indent="-216000">
              <a:spcBef>
                <a:spcPts val="567"/>
              </a:spcBef>
              <a:buClr>
                <a:srgbClr val="000000"/>
              </a:buClr>
              <a:buSzPct val="75000"/>
              <a:buFont typeface="Symbol" charset="2"/>
              <a:buChar char=""/>
            </a:pPr>
            <a:r>
              <a:rPr lang="fr-FR" sz="1800" b="0" strike="noStrike" spc="-1">
                <a:solidFill>
                  <a:srgbClr val="000000"/>
                </a:solidFill>
                <a:latin typeface="Calibri"/>
              </a:rPr>
              <a:t>Quatrième niveau de plan</a:t>
            </a:r>
          </a:p>
          <a:p>
            <a:pPr marL="2160000" lvl="4" indent="-216000">
              <a:spcBef>
                <a:spcPts val="283"/>
              </a:spcBef>
              <a:buClr>
                <a:srgbClr val="000000"/>
              </a:buClr>
              <a:buSzPct val="45000"/>
              <a:buFont typeface="Wingdings" charset="2"/>
              <a:buChar char=""/>
            </a:pPr>
            <a:r>
              <a:rPr lang="fr-FR" sz="2000" b="0" strike="noStrike" spc="-1">
                <a:solidFill>
                  <a:srgbClr val="000000"/>
                </a:solidFill>
                <a:latin typeface="Calibri"/>
              </a:rPr>
              <a:t>Cinquième niveau de plan</a:t>
            </a:r>
          </a:p>
          <a:p>
            <a:pPr marL="2592000" lvl="5" indent="-216000">
              <a:spcBef>
                <a:spcPts val="283"/>
              </a:spcBef>
              <a:buClr>
                <a:srgbClr val="000000"/>
              </a:buClr>
              <a:buSzPct val="45000"/>
              <a:buFont typeface="Wingdings" charset="2"/>
              <a:buChar char=""/>
            </a:pPr>
            <a:r>
              <a:rPr lang="fr-FR" sz="2000" b="0" strike="noStrike" spc="-1">
                <a:solidFill>
                  <a:srgbClr val="000000"/>
                </a:solidFill>
                <a:latin typeface="Calibri"/>
              </a:rPr>
              <a:t>Sixième niveau de plan</a:t>
            </a:r>
          </a:p>
          <a:p>
            <a:pPr marL="3024000" lvl="6" indent="-216000">
              <a:spcBef>
                <a:spcPts val="283"/>
              </a:spcBef>
              <a:buClr>
                <a:srgbClr val="000000"/>
              </a:buClr>
              <a:buSzPct val="45000"/>
              <a:buFont typeface="Wingdings" charset="2"/>
              <a:buChar char=""/>
            </a:pPr>
            <a:r>
              <a:rPr lang="fr-FR" sz="2000" b="0" strike="noStrike" spc="-1">
                <a:solidFill>
                  <a:srgbClr val="000000"/>
                </a:solidFill>
                <a:latin typeface="Calibri"/>
              </a:rPr>
              <a:t>Septième niveau de plan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fr-FR" sz="4400" b="0" strike="noStrike" spc="-1">
                <a:solidFill>
                  <a:srgbClr val="000000"/>
                </a:solidFill>
                <a:latin typeface="Calibri Light"/>
              </a:rPr>
              <a:t>Modifiez le style du titre</a:t>
            </a:r>
            <a:endParaRPr lang="fr-F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100000"/>
              </a:lnSpc>
              <a:spcBef>
                <a:spcPts val="1001"/>
              </a:spcBef>
              <a:buClr>
                <a:srgbClr val="000000"/>
              </a:buClr>
              <a:buFont typeface="Arial"/>
              <a:buChar char="•"/>
            </a:pPr>
            <a:r>
              <a:rPr lang="fr-FR" sz="2800" b="0" strike="noStrike" spc="-1">
                <a:solidFill>
                  <a:srgbClr val="000000"/>
                </a:solidFill>
                <a:latin typeface="Calibri"/>
              </a:rPr>
              <a:t>Modifier les styles du texte du masque</a:t>
            </a:r>
          </a:p>
          <a:p>
            <a:pPr marL="685800" lvl="1" indent="-228240">
              <a:lnSpc>
                <a:spcPct val="100000"/>
              </a:lnSpc>
              <a:spcBef>
                <a:spcPts val="499"/>
              </a:spcBef>
              <a:buClr>
                <a:srgbClr val="000000"/>
              </a:buClr>
              <a:buFont typeface="Arial"/>
              <a:buChar char="•"/>
            </a:pPr>
            <a:r>
              <a:rPr lang="fr-FR" sz="2400" b="0" strike="noStrike" spc="-1">
                <a:solidFill>
                  <a:srgbClr val="000000"/>
                </a:solidFill>
                <a:latin typeface="Calibri"/>
              </a:rPr>
              <a:t>Deuxième niveau</a:t>
            </a:r>
          </a:p>
          <a:p>
            <a:pPr marL="1143000" lvl="2" indent="-228240">
              <a:lnSpc>
                <a:spcPct val="100000"/>
              </a:lnSpc>
              <a:spcBef>
                <a:spcPts val="499"/>
              </a:spcBef>
              <a:buClr>
                <a:srgbClr val="000000"/>
              </a:buClr>
              <a:buFont typeface="Arial"/>
              <a:buChar char="•"/>
            </a:pPr>
            <a:r>
              <a:rPr lang="fr-FR" sz="2000" b="0" strike="noStrike" spc="-1">
                <a:solidFill>
                  <a:srgbClr val="000000"/>
                </a:solidFill>
                <a:latin typeface="Calibri"/>
              </a:rPr>
              <a:t>Troisième niveau</a:t>
            </a:r>
          </a:p>
          <a:p>
            <a:pPr marL="1600200" lvl="3" indent="-228240">
              <a:lnSpc>
                <a:spcPct val="100000"/>
              </a:lnSpc>
              <a:spcBef>
                <a:spcPts val="499"/>
              </a:spcBef>
              <a:buClr>
                <a:srgbClr val="000000"/>
              </a:buClr>
              <a:buFont typeface="Arial"/>
              <a:buChar char="•"/>
            </a:pPr>
            <a:r>
              <a:rPr lang="fr-FR" sz="1800" b="0" strike="noStrike" spc="-1">
                <a:solidFill>
                  <a:srgbClr val="000000"/>
                </a:solidFill>
                <a:latin typeface="Calibri"/>
              </a:rPr>
              <a:t>Quatrième niveau</a:t>
            </a:r>
          </a:p>
          <a:p>
            <a:pPr marL="2057400" lvl="4" indent="-228240">
              <a:lnSpc>
                <a:spcPct val="100000"/>
              </a:lnSpc>
              <a:spcBef>
                <a:spcPts val="499"/>
              </a:spcBef>
              <a:buClr>
                <a:srgbClr val="000000"/>
              </a:buClr>
              <a:buFont typeface="Arial"/>
              <a:buChar char="•"/>
            </a:pPr>
            <a:r>
              <a:rPr lang="fr-FR" sz="1800" b="0" strike="noStrike" spc="-1">
                <a:solidFill>
                  <a:srgbClr val="000000"/>
                </a:solidFill>
                <a:latin typeface="Calibri"/>
              </a:rPr>
              <a:t>Cinquième niveau</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9DA0E26D-11BB-4540-B97E-873157710D65}" type="datetime1">
              <a:rPr lang="fr-FR" sz="1200" b="0" strike="noStrike" spc="-1">
                <a:solidFill>
                  <a:srgbClr val="8B8B8B"/>
                </a:solidFill>
                <a:latin typeface="Calibri"/>
              </a:rPr>
              <a:t>07/09/2023</a:t>
            </a:fld>
            <a:endParaRPr lang="fr-FR"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pPr algn="ctr">
              <a:lnSpc>
                <a:spcPct val="100000"/>
              </a:lnSpc>
            </a:pPr>
            <a:r>
              <a:rPr lang="fr-FR" sz="1200" b="0" strike="noStrike" spc="-1">
                <a:solidFill>
                  <a:srgbClr val="8B8B8B"/>
                </a:solidFill>
                <a:latin typeface="Calibri"/>
              </a:rPr>
              <a:t>DRANE - Référents numériques pour le 1er degré</a:t>
            </a:r>
            <a:endParaRPr lang="fr-FR" sz="12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AD729B0B-9A08-40CA-B5BF-B00F2F828F5D}" type="slidenum">
              <a:rPr lang="fr-FR" sz="1200" b="0" strike="noStrike" spc="-1">
                <a:solidFill>
                  <a:srgbClr val="8B8B8B"/>
                </a:solidFill>
                <a:latin typeface="Calibri"/>
              </a:rPr>
              <a:t>‹N°›</a:t>
            </a:fld>
            <a:endParaRPr lang="fr-FR"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8.png"/><Relationship Id="rId3" Type="http://schemas.openxmlformats.org/officeDocument/2006/relationships/hyperlink" Target="https://youtu.be/3SQXVVlSDYA" TargetMode="External"/><Relationship Id="rId7" Type="http://schemas.openxmlformats.org/officeDocument/2006/relationships/image" Target="../media/image3.jpeg"/><Relationship Id="rId12"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2.png"/><Relationship Id="rId11" Type="http://schemas.openxmlformats.org/officeDocument/2006/relationships/image" Target="../media/image6.jpeg"/><Relationship Id="rId5" Type="http://schemas.openxmlformats.org/officeDocument/2006/relationships/image" Target="../media/image1.jpeg"/><Relationship Id="rId10" Type="http://schemas.openxmlformats.org/officeDocument/2006/relationships/hyperlink" Target="https://www.ac-montpellier.fr/ressources-numeriques-pour-les-formateurs-du-1er-degre-124832" TargetMode="External"/><Relationship Id="rId4" Type="http://schemas.openxmlformats.org/officeDocument/2006/relationships/hyperlink" Target="https://www.algoblocs.fr/aide.php" TargetMode="External"/><Relationship Id="rId9" Type="http://schemas.openxmlformats.org/officeDocument/2006/relationships/image" Target="../media/image5.png"/><Relationship Id="rId1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12.png"/><Relationship Id="rId5" Type="http://schemas.openxmlformats.org/officeDocument/2006/relationships/image" Target="../media/image4.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559720" y="284760"/>
            <a:ext cx="3362760" cy="2163240"/>
          </a:xfrm>
          <a:prstGeom prst="rect">
            <a:avLst/>
          </a:prstGeom>
          <a:noFill/>
          <a:ln w="31680">
            <a:solidFill>
              <a:srgbClr val="2F5597"/>
            </a:solidFill>
            <a:round/>
          </a:ln>
        </p:spPr>
        <p:txBody>
          <a:bodyPr>
            <a:normAutofit/>
          </a:bodyPr>
          <a:lstStyle/>
          <a:p>
            <a:pPr>
              <a:lnSpc>
                <a:spcPct val="100000"/>
              </a:lnSpc>
              <a:spcBef>
                <a:spcPts val="1001"/>
              </a:spcBef>
            </a:pPr>
            <a:endParaRPr lang="fr-FR" sz="1200" b="1" strike="noStrike" spc="-1" dirty="0">
              <a:solidFill>
                <a:srgbClr val="000000"/>
              </a:solidFill>
              <a:latin typeface="Arial"/>
            </a:endParaRPr>
          </a:p>
          <a:p>
            <a:pPr>
              <a:lnSpc>
                <a:spcPct val="100000"/>
              </a:lnSpc>
              <a:spcBef>
                <a:spcPts val="1001"/>
              </a:spcBef>
            </a:pPr>
            <a:r>
              <a:rPr lang="fr-FR" sz="1200" b="1" strike="noStrike" spc="-1" dirty="0">
                <a:solidFill>
                  <a:srgbClr val="000000"/>
                </a:solidFill>
                <a:latin typeface="Arial"/>
              </a:rPr>
              <a:t>Domaine : </a:t>
            </a:r>
            <a:r>
              <a:rPr lang="fr-FR" sz="1200" b="0" strike="noStrike" spc="-1" dirty="0">
                <a:solidFill>
                  <a:srgbClr val="000000"/>
                </a:solidFill>
                <a:latin typeface="Arial"/>
              </a:rPr>
              <a:t>Mathématiques – Espace et Géométrie</a:t>
            </a:r>
            <a:endParaRPr lang="fr-FR" sz="1200" b="0" strike="noStrike" spc="-1" dirty="0">
              <a:latin typeface="Arial"/>
            </a:endParaRPr>
          </a:p>
          <a:p>
            <a:pPr>
              <a:lnSpc>
                <a:spcPct val="100000"/>
              </a:lnSpc>
              <a:spcBef>
                <a:spcPts val="1001"/>
              </a:spcBef>
            </a:pPr>
            <a:r>
              <a:rPr lang="fr-FR" sz="1200" b="1" strike="noStrike" spc="-1" dirty="0">
                <a:solidFill>
                  <a:srgbClr val="000000"/>
                </a:solidFill>
                <a:latin typeface="Arial"/>
              </a:rPr>
              <a:t>Niveau : </a:t>
            </a:r>
            <a:r>
              <a:rPr lang="fr-FR" sz="1200" b="0" strike="noStrike" spc="-1" dirty="0">
                <a:solidFill>
                  <a:srgbClr val="000000"/>
                </a:solidFill>
                <a:latin typeface="Arial"/>
              </a:rPr>
              <a:t>Cycle 3</a:t>
            </a:r>
            <a:endParaRPr lang="fr-FR" sz="1200" b="0" strike="noStrike" spc="-1" dirty="0">
              <a:latin typeface="Arial"/>
            </a:endParaRPr>
          </a:p>
          <a:p>
            <a:pPr>
              <a:lnSpc>
                <a:spcPct val="100000"/>
              </a:lnSpc>
              <a:spcBef>
                <a:spcPts val="1001"/>
              </a:spcBef>
            </a:pPr>
            <a:r>
              <a:rPr lang="fr-FR" sz="1200" b="1" strike="noStrike" spc="-1" dirty="0">
                <a:solidFill>
                  <a:srgbClr val="000000"/>
                </a:solidFill>
                <a:latin typeface="Arial"/>
              </a:rPr>
              <a:t>Facilité d’appropriation : </a:t>
            </a:r>
            <a:r>
              <a:rPr lang="fr-FR" sz="1200" b="0" strike="noStrike" spc="-1" dirty="0">
                <a:solidFill>
                  <a:srgbClr val="000000"/>
                </a:solidFill>
                <a:latin typeface="Arial"/>
              </a:rPr>
              <a:t>Très accessible</a:t>
            </a:r>
            <a:endParaRPr lang="fr-FR" sz="1200" b="0" strike="noStrike" spc="-1" dirty="0">
              <a:latin typeface="Arial"/>
            </a:endParaRPr>
          </a:p>
          <a:p>
            <a:pPr>
              <a:lnSpc>
                <a:spcPct val="100000"/>
              </a:lnSpc>
              <a:spcBef>
                <a:spcPts val="1001"/>
              </a:spcBef>
            </a:pPr>
            <a:r>
              <a:rPr lang="fr-FR" sz="1200" b="1" strike="noStrike" spc="-1" dirty="0">
                <a:solidFill>
                  <a:srgbClr val="000000"/>
                </a:solidFill>
                <a:latin typeface="Arial"/>
              </a:rPr>
              <a:t>Matériel nécessaire : </a:t>
            </a:r>
            <a:r>
              <a:rPr lang="fr-FR" sz="1200" b="0" strike="noStrike" spc="-1" dirty="0">
                <a:solidFill>
                  <a:srgbClr val="000000"/>
                </a:solidFill>
                <a:latin typeface="Arial"/>
              </a:rPr>
              <a:t>Ordinateur connecté / tablette connectée</a:t>
            </a:r>
            <a:endParaRPr lang="fr-FR" sz="1200" b="0" strike="noStrike" spc="-1" dirty="0">
              <a:latin typeface="Arial"/>
            </a:endParaRPr>
          </a:p>
        </p:txBody>
      </p:sp>
      <p:sp>
        <p:nvSpPr>
          <p:cNvPr id="89" name="CustomShape 2"/>
          <p:cNvSpPr/>
          <p:nvPr/>
        </p:nvSpPr>
        <p:spPr>
          <a:xfrm>
            <a:off x="596160" y="1479960"/>
            <a:ext cx="7900920" cy="1002960"/>
          </a:xfrm>
          <a:prstGeom prst="rect">
            <a:avLst/>
          </a:prstGeom>
          <a:solidFill>
            <a:schemeClr val="accent1">
              <a:lumMod val="20000"/>
              <a:lumOff val="80000"/>
            </a:schemeClr>
          </a:solid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fr-FR" sz="1200" b="1" strike="noStrike" spc="-1">
                <a:solidFill>
                  <a:srgbClr val="000000"/>
                </a:solidFill>
                <a:latin typeface="Arial"/>
              </a:rPr>
              <a:t>Algoblocs </a:t>
            </a:r>
            <a:r>
              <a:rPr lang="fr-FR" sz="1200" b="0" strike="noStrike" spc="-1">
                <a:solidFill>
                  <a:srgbClr val="000000"/>
                </a:solidFill>
                <a:latin typeface="Arial"/>
              </a:rPr>
              <a:t>est un site permettant de développer l’apprentissage du code tout en développant des compétences en géométrie plane. Il propose 5 séries d’exercices de niveaux de difficultés croissantes, des défis présentant des figures géométriques complexes et très esthétiques ainsi qu’un module création permettant à tout un chacun de s’exprimer en proposant ses propres figures.  Pour le professeur et ses élèves, cet ensemble d’exercices permet de créer des activités scolaires différenciées. </a:t>
            </a:r>
            <a:endParaRPr lang="fr-FR" sz="1200" b="0" strike="noStrike" spc="-1">
              <a:latin typeface="Arial"/>
            </a:endParaRPr>
          </a:p>
        </p:txBody>
      </p:sp>
      <p:sp>
        <p:nvSpPr>
          <p:cNvPr id="90" name="CustomShape 3"/>
          <p:cNvSpPr/>
          <p:nvPr/>
        </p:nvSpPr>
        <p:spPr>
          <a:xfrm>
            <a:off x="1015920" y="2763000"/>
            <a:ext cx="10658520" cy="3557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200" b="1" strike="noStrike" spc="-1" dirty="0">
                <a:solidFill>
                  <a:srgbClr val="000000"/>
                </a:solidFill>
                <a:latin typeface="Arial"/>
              </a:rPr>
              <a:t>Intérêt pédagogique</a:t>
            </a:r>
            <a:r>
              <a:rPr lang="fr-FR" sz="1200" b="0" strike="noStrike" spc="-1" dirty="0">
                <a:solidFill>
                  <a:srgbClr val="000000"/>
                </a:solidFill>
                <a:latin typeface="Arial"/>
              </a:rPr>
              <a:t> : Ce logiciel permet d’initier les élèves à la construction et à l’analyse d’objets géométriques. Il permet de réaliser des constructions géométriques complexe indépendamment de l’utilisation des outils géométriques classiques. </a:t>
            </a: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Du côté de l’enseignant : </a:t>
            </a:r>
            <a:r>
              <a:rPr lang="fr-FR" sz="1200" b="0" strike="noStrike" spc="-1" dirty="0">
                <a:solidFill>
                  <a:srgbClr val="000000"/>
                </a:solidFill>
                <a:latin typeface="Arial"/>
              </a:rPr>
              <a:t>Le logiciel revêt un aspect riche, différencié, ludique tout en restant cohérent à l’apprentissage du codage par bloc. La création d’un compte professeur et de comptes élèves permet de suivre et de créer un parcours d’apprentissage en géométrie et en langage informatique du primaire au collège. </a:t>
            </a:r>
            <a:endParaRPr lang="fr-FR" sz="1200" b="0" strike="noStrike" spc="-1" dirty="0">
              <a:latin typeface="Arial"/>
            </a:endParaRPr>
          </a:p>
          <a:p>
            <a:pPr>
              <a:lnSpc>
                <a:spcPct val="100000"/>
              </a:lnSpc>
            </a:pPr>
            <a:r>
              <a:rPr lang="fr-FR" sz="1200" b="0" strike="noStrike" spc="-1" dirty="0">
                <a:solidFill>
                  <a:srgbClr val="000000"/>
                </a:solidFill>
                <a:latin typeface="Arial"/>
              </a:rPr>
              <a:t>. </a:t>
            </a: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Les tutoriels de prise en main</a:t>
            </a:r>
            <a:r>
              <a:rPr lang="fr-FR" sz="1200" b="0" strike="noStrike" spc="-1" dirty="0">
                <a:solidFill>
                  <a:srgbClr val="000000"/>
                </a:solidFill>
                <a:latin typeface="Arial"/>
              </a:rPr>
              <a:t> : 	vidéo   </a:t>
            </a:r>
            <a:r>
              <a:rPr lang="fr-FR" sz="1200" b="0" u="sng" strike="noStrike" spc="-1" dirty="0">
                <a:solidFill>
                  <a:srgbClr val="0563C1"/>
                </a:solidFill>
                <a:uFillTx/>
                <a:latin typeface="Arial"/>
                <a:hlinkClick r:id="rId3"/>
              </a:rPr>
              <a:t>Présentation de l’interface </a:t>
            </a:r>
            <a:endParaRPr lang="fr-FR" sz="1200" b="0" strike="noStrike" spc="-1" dirty="0">
              <a:latin typeface="Arial"/>
            </a:endParaRPr>
          </a:p>
          <a:p>
            <a:pPr>
              <a:lnSpc>
                <a:spcPct val="100000"/>
              </a:lnSpc>
            </a:pPr>
            <a:r>
              <a:rPr lang="fr-FR" sz="1200" b="0" strike="noStrike" spc="-1" dirty="0">
                <a:solidFill>
                  <a:srgbClr val="000000"/>
                </a:solidFill>
                <a:latin typeface="Arial"/>
              </a:rPr>
              <a:t>			</a:t>
            </a: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Les points forts</a:t>
            </a:r>
            <a:r>
              <a:rPr lang="fr-FR" sz="1200" b="0" strike="noStrike" spc="-1" dirty="0">
                <a:solidFill>
                  <a:srgbClr val="000000"/>
                </a:solidFill>
                <a:latin typeface="Arial"/>
              </a:rPr>
              <a:t> :  Compatible avec toutes les plateformes– Des parcours différenciés- Adaptable facilement- Possibilité d’un suivi par l’enseignant</a:t>
            </a: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r>
              <a:rPr lang="fr-FR" sz="1200" b="1" strike="noStrike" spc="-1" dirty="0">
                <a:solidFill>
                  <a:srgbClr val="000000"/>
                </a:solidFill>
                <a:latin typeface="Arial"/>
              </a:rPr>
              <a:t>Liens utiles : </a:t>
            </a:r>
            <a:r>
              <a:rPr lang="fr-FR" sz="1200" b="0" u="sng" strike="noStrike" spc="-1" dirty="0">
                <a:solidFill>
                  <a:srgbClr val="0563C1"/>
                </a:solidFill>
                <a:uFillTx/>
                <a:latin typeface="Arial"/>
                <a:hlinkClick r:id="rId4"/>
              </a:rPr>
              <a:t>FAQ du site</a:t>
            </a:r>
            <a:endParaRPr lang="fr-FR" sz="1200" b="0" strike="noStrike" spc="-1" dirty="0">
              <a:latin typeface="Arial"/>
            </a:endParaRPr>
          </a:p>
          <a:p>
            <a:pPr>
              <a:lnSpc>
                <a:spcPct val="100000"/>
              </a:lnSpc>
            </a:pPr>
            <a:endParaRPr lang="fr-FR" sz="1200" b="0" strike="noStrike" spc="-1" dirty="0">
              <a:latin typeface="Arial"/>
            </a:endParaRPr>
          </a:p>
          <a:p>
            <a:pPr>
              <a:lnSpc>
                <a:spcPct val="100000"/>
              </a:lnSpc>
            </a:pPr>
            <a:endParaRPr lang="fr-FR" sz="1200" b="0" strike="noStrike" spc="-1" dirty="0">
              <a:latin typeface="Arial"/>
            </a:endParaRPr>
          </a:p>
        </p:txBody>
      </p:sp>
      <p:pic>
        <p:nvPicPr>
          <p:cNvPr id="91" name="Image 14"/>
          <p:cNvPicPr/>
          <p:nvPr/>
        </p:nvPicPr>
        <p:blipFill>
          <a:blip r:embed="rId5"/>
          <a:stretch/>
        </p:blipFill>
        <p:spPr>
          <a:xfrm>
            <a:off x="506160" y="2746440"/>
            <a:ext cx="551520" cy="551520"/>
          </a:xfrm>
          <a:prstGeom prst="rect">
            <a:avLst/>
          </a:prstGeom>
          <a:ln>
            <a:noFill/>
          </a:ln>
        </p:spPr>
      </p:pic>
      <p:pic>
        <p:nvPicPr>
          <p:cNvPr id="92" name="Image 18"/>
          <p:cNvPicPr/>
          <p:nvPr/>
        </p:nvPicPr>
        <p:blipFill>
          <a:blip r:embed="rId6"/>
          <a:stretch/>
        </p:blipFill>
        <p:spPr>
          <a:xfrm>
            <a:off x="539640" y="4816080"/>
            <a:ext cx="507600" cy="507600"/>
          </a:xfrm>
          <a:prstGeom prst="rect">
            <a:avLst/>
          </a:prstGeom>
          <a:ln>
            <a:noFill/>
          </a:ln>
        </p:spPr>
      </p:pic>
      <p:pic>
        <p:nvPicPr>
          <p:cNvPr id="93" name="Image 26"/>
          <p:cNvPicPr/>
          <p:nvPr/>
        </p:nvPicPr>
        <p:blipFill>
          <a:blip r:embed="rId7"/>
          <a:stretch/>
        </p:blipFill>
        <p:spPr>
          <a:xfrm>
            <a:off x="522720" y="5585760"/>
            <a:ext cx="507600" cy="507600"/>
          </a:xfrm>
          <a:prstGeom prst="rect">
            <a:avLst/>
          </a:prstGeom>
          <a:ln>
            <a:noFill/>
          </a:ln>
        </p:spPr>
      </p:pic>
      <p:pic>
        <p:nvPicPr>
          <p:cNvPr id="94" name="Image 7"/>
          <p:cNvPicPr/>
          <p:nvPr/>
        </p:nvPicPr>
        <p:blipFill>
          <a:blip r:embed="rId8"/>
          <a:stretch/>
        </p:blipFill>
        <p:spPr>
          <a:xfrm>
            <a:off x="10862280" y="6324480"/>
            <a:ext cx="1060200" cy="409680"/>
          </a:xfrm>
          <a:prstGeom prst="rect">
            <a:avLst/>
          </a:prstGeom>
          <a:ln>
            <a:noFill/>
          </a:ln>
        </p:spPr>
      </p:pic>
      <p:pic>
        <p:nvPicPr>
          <p:cNvPr id="95" name="Image 9"/>
          <p:cNvPicPr/>
          <p:nvPr/>
        </p:nvPicPr>
        <p:blipFill>
          <a:blip r:embed="rId9"/>
          <a:stretch/>
        </p:blipFill>
        <p:spPr>
          <a:xfrm>
            <a:off x="490680" y="4111560"/>
            <a:ext cx="613440" cy="536400"/>
          </a:xfrm>
          <a:prstGeom prst="rect">
            <a:avLst/>
          </a:prstGeom>
          <a:ln>
            <a:noFill/>
          </a:ln>
        </p:spPr>
      </p:pic>
      <p:sp>
        <p:nvSpPr>
          <p:cNvPr id="96" name="CustomShape 4"/>
          <p:cNvSpPr/>
          <p:nvPr/>
        </p:nvSpPr>
        <p:spPr>
          <a:xfrm>
            <a:off x="2795400" y="284760"/>
            <a:ext cx="3875760" cy="1110600"/>
          </a:xfrm>
          <a:prstGeom prst="rect">
            <a:avLst/>
          </a:prstGeom>
          <a:noFill/>
          <a:ln w="28440">
            <a:solidFill>
              <a:srgbClr val="0070C0"/>
            </a:solidFill>
          </a:ln>
        </p:spPr>
        <p:style>
          <a:lnRef idx="2">
            <a:schemeClr val="accent1">
              <a:shade val="50000"/>
            </a:schemeClr>
          </a:lnRef>
          <a:fillRef idx="1">
            <a:schemeClr val="accent1"/>
          </a:fillRef>
          <a:effectRef idx="0">
            <a:schemeClr val="accent1"/>
          </a:effectRef>
          <a:fontRef idx="minor"/>
        </p:style>
      </p:sp>
      <p:sp>
        <p:nvSpPr>
          <p:cNvPr id="97" name="CustomShape 5"/>
          <p:cNvSpPr/>
          <p:nvPr/>
        </p:nvSpPr>
        <p:spPr>
          <a:xfrm>
            <a:off x="994320" y="6373080"/>
            <a:ext cx="3299400" cy="257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100" b="1" u="sng" strike="noStrike" spc="-1">
                <a:solidFill>
                  <a:srgbClr val="0563C1"/>
                </a:solidFill>
                <a:uFillTx/>
                <a:latin typeface="Arial"/>
                <a:hlinkClick r:id="rId10"/>
              </a:rPr>
              <a:t>Retrouvez d’autres fiches </a:t>
            </a:r>
            <a:r>
              <a:rPr lang="fr-FR" sz="1100" b="1" u="sng" strike="noStrike" spc="-1">
                <a:solidFill>
                  <a:srgbClr val="0563C1"/>
                </a:solidFill>
                <a:uFillTx/>
                <a:latin typeface="Arial"/>
                <a:hlinkClick r:id="rId10"/>
              </a:rPr>
              <a:t>Rapid’Num</a:t>
            </a:r>
            <a:r>
              <a:rPr lang="fr-FR" sz="1100" b="1" u="sng" strike="noStrike" spc="-1">
                <a:solidFill>
                  <a:srgbClr val="0563C1"/>
                </a:solidFill>
                <a:uFillTx/>
                <a:latin typeface="Arial"/>
                <a:hlinkClick r:id="rId10"/>
              </a:rPr>
              <a:t> </a:t>
            </a:r>
            <a:endParaRPr lang="fr-FR" sz="1100" b="0" strike="noStrike" spc="-1">
              <a:latin typeface="Arial"/>
            </a:endParaRPr>
          </a:p>
        </p:txBody>
      </p:sp>
      <p:pic>
        <p:nvPicPr>
          <p:cNvPr id="98" name="Image 19"/>
          <p:cNvPicPr/>
          <p:nvPr/>
        </p:nvPicPr>
        <p:blipFill>
          <a:blip r:embed="rId11"/>
          <a:stretch/>
        </p:blipFill>
        <p:spPr>
          <a:xfrm>
            <a:off x="596160" y="3403080"/>
            <a:ext cx="507600" cy="548280"/>
          </a:xfrm>
          <a:prstGeom prst="rect">
            <a:avLst/>
          </a:prstGeom>
          <a:ln>
            <a:noFill/>
          </a:ln>
        </p:spPr>
      </p:pic>
      <p:pic>
        <p:nvPicPr>
          <p:cNvPr id="99" name="Image 5"/>
          <p:cNvPicPr/>
          <p:nvPr/>
        </p:nvPicPr>
        <p:blipFill>
          <a:blip r:embed="rId12"/>
          <a:stretch/>
        </p:blipFill>
        <p:spPr>
          <a:xfrm>
            <a:off x="396000" y="277200"/>
            <a:ext cx="2106720" cy="1134000"/>
          </a:xfrm>
          <a:prstGeom prst="rect">
            <a:avLst/>
          </a:prstGeom>
          <a:ln>
            <a:noFill/>
          </a:ln>
        </p:spPr>
      </p:pic>
      <p:pic>
        <p:nvPicPr>
          <p:cNvPr id="100" name="Image 15"/>
          <p:cNvPicPr/>
          <p:nvPr/>
        </p:nvPicPr>
        <p:blipFill>
          <a:blip r:embed="rId13"/>
          <a:stretch/>
        </p:blipFill>
        <p:spPr>
          <a:xfrm>
            <a:off x="6953760" y="149760"/>
            <a:ext cx="1333080" cy="1333080"/>
          </a:xfrm>
          <a:prstGeom prst="rect">
            <a:avLst/>
          </a:prstGeom>
          <a:ln>
            <a:noFill/>
          </a:ln>
        </p:spPr>
      </p:pic>
      <p:sp>
        <p:nvSpPr>
          <p:cNvPr id="101" name="TextShape 6"/>
          <p:cNvSpPr txBox="1"/>
          <p:nvPr/>
        </p:nvSpPr>
        <p:spPr>
          <a:xfrm>
            <a:off x="3794760" y="6366600"/>
            <a:ext cx="6876360" cy="364680"/>
          </a:xfrm>
          <a:prstGeom prst="rect">
            <a:avLst/>
          </a:prstGeom>
          <a:noFill/>
          <a:ln>
            <a:noFill/>
          </a:ln>
        </p:spPr>
        <p:txBody>
          <a:bodyPr anchor="ctr"/>
          <a:lstStyle/>
          <a:p>
            <a:pPr algn="ctr">
              <a:lnSpc>
                <a:spcPct val="100000"/>
              </a:lnSpc>
            </a:pPr>
            <a:r>
              <a:rPr lang="fr-FR" sz="1200" b="0" strike="noStrike" spc="-1">
                <a:solidFill>
                  <a:srgbClr val="8B8B8B"/>
                </a:solidFill>
                <a:latin typeface="Calibri"/>
              </a:rPr>
              <a:t>DRANE Montpellier– Équipe des référents 1er degré</a:t>
            </a:r>
            <a:endParaRPr lang="fr-FR" sz="1200" b="0" strike="noStrike" spc="-1">
              <a:latin typeface="Times New Roman"/>
            </a:endParaRPr>
          </a:p>
        </p:txBody>
      </p:sp>
      <p:pic>
        <p:nvPicPr>
          <p:cNvPr id="102" name="Image 8"/>
          <p:cNvPicPr/>
          <p:nvPr/>
        </p:nvPicPr>
        <p:blipFill>
          <a:blip r:embed="rId14"/>
          <a:stretch/>
        </p:blipFill>
        <p:spPr>
          <a:xfrm>
            <a:off x="3098880" y="308880"/>
            <a:ext cx="3196440" cy="1073880"/>
          </a:xfrm>
          <a:prstGeom prst="rect">
            <a:avLst/>
          </a:prstGeom>
          <a:ln>
            <a:noFill/>
          </a:ln>
        </p:spPr>
      </p:pic>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Image 26"/>
          <p:cNvPicPr/>
          <p:nvPr/>
        </p:nvPicPr>
        <p:blipFill>
          <a:blip r:embed="rId3"/>
          <a:stretch/>
        </p:blipFill>
        <p:spPr>
          <a:xfrm>
            <a:off x="101520" y="3220200"/>
            <a:ext cx="6762240" cy="3599640"/>
          </a:xfrm>
          <a:prstGeom prst="rect">
            <a:avLst/>
          </a:prstGeom>
          <a:ln>
            <a:noFill/>
          </a:ln>
        </p:spPr>
      </p:pic>
      <p:pic>
        <p:nvPicPr>
          <p:cNvPr id="104" name="Image 24"/>
          <p:cNvPicPr/>
          <p:nvPr/>
        </p:nvPicPr>
        <p:blipFill>
          <a:blip r:embed="rId4"/>
          <a:stretch/>
        </p:blipFill>
        <p:spPr>
          <a:xfrm>
            <a:off x="7706520" y="2888640"/>
            <a:ext cx="3426840" cy="3599640"/>
          </a:xfrm>
          <a:prstGeom prst="rect">
            <a:avLst/>
          </a:prstGeom>
          <a:ln>
            <a:noFill/>
          </a:ln>
        </p:spPr>
      </p:pic>
      <p:pic>
        <p:nvPicPr>
          <p:cNvPr id="105" name="Image 12"/>
          <p:cNvPicPr/>
          <p:nvPr/>
        </p:nvPicPr>
        <p:blipFill>
          <a:blip r:embed="rId5"/>
          <a:stretch/>
        </p:blipFill>
        <p:spPr>
          <a:xfrm>
            <a:off x="10862280" y="6324480"/>
            <a:ext cx="1060200" cy="409680"/>
          </a:xfrm>
          <a:prstGeom prst="rect">
            <a:avLst/>
          </a:prstGeom>
          <a:ln>
            <a:noFill/>
          </a:ln>
        </p:spPr>
      </p:pic>
      <p:sp>
        <p:nvSpPr>
          <p:cNvPr id="106" name="TextShape 1"/>
          <p:cNvSpPr txBox="1"/>
          <p:nvPr/>
        </p:nvSpPr>
        <p:spPr>
          <a:xfrm>
            <a:off x="2657520" y="6306120"/>
            <a:ext cx="6876360" cy="364680"/>
          </a:xfrm>
          <a:prstGeom prst="rect">
            <a:avLst/>
          </a:prstGeom>
          <a:noFill/>
          <a:ln>
            <a:noFill/>
          </a:ln>
        </p:spPr>
        <p:txBody>
          <a:bodyPr anchor="ctr"/>
          <a:lstStyle/>
          <a:p>
            <a:pPr algn="ctr">
              <a:lnSpc>
                <a:spcPct val="100000"/>
              </a:lnSpc>
            </a:pPr>
            <a:r>
              <a:rPr lang="fr-FR" sz="1200" b="0" strike="noStrike" spc="-1">
                <a:solidFill>
                  <a:srgbClr val="8B8B8B"/>
                </a:solidFill>
                <a:latin typeface="Calibri"/>
              </a:rPr>
              <a:t>DRANE Montpellier– Équipe des référents 1er degré</a:t>
            </a:r>
            <a:endParaRPr lang="fr-FR" sz="1200" b="0" strike="noStrike" spc="-1">
              <a:latin typeface="Times New Roman"/>
            </a:endParaRPr>
          </a:p>
        </p:txBody>
      </p:sp>
      <p:sp>
        <p:nvSpPr>
          <p:cNvPr id="107" name="CustomShape 2"/>
          <p:cNvSpPr/>
          <p:nvPr/>
        </p:nvSpPr>
        <p:spPr>
          <a:xfrm>
            <a:off x="143640" y="2310480"/>
            <a:ext cx="1893240" cy="913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fr-FR" sz="1800" b="1" strike="noStrike" spc="-1">
                <a:solidFill>
                  <a:srgbClr val="000000"/>
                </a:solidFill>
                <a:latin typeface="Arial"/>
              </a:rPr>
              <a:t>Une vision des  modes disponibles</a:t>
            </a:r>
            <a:endParaRPr lang="fr-FR" sz="1800" b="0" strike="noStrike" spc="-1">
              <a:latin typeface="Arial"/>
            </a:endParaRPr>
          </a:p>
        </p:txBody>
      </p:sp>
      <p:pic>
        <p:nvPicPr>
          <p:cNvPr id="108" name="Image 22"/>
          <p:cNvPicPr/>
          <p:nvPr/>
        </p:nvPicPr>
        <p:blipFill>
          <a:blip r:embed="rId6"/>
          <a:stretch/>
        </p:blipFill>
        <p:spPr>
          <a:xfrm>
            <a:off x="2328480" y="118800"/>
            <a:ext cx="9719640" cy="2653200"/>
          </a:xfrm>
          <a:prstGeom prst="rect">
            <a:avLst/>
          </a:prstGeom>
          <a:ln>
            <a:noFill/>
          </a:ln>
        </p:spPr>
      </p:pic>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1028</TotalTime>
  <Words>275</Words>
  <Application>Microsoft Office PowerPoint</Application>
  <PresentationFormat>Grand écran</PresentationFormat>
  <Paragraphs>27</Paragraphs>
  <Slides>2</Slides>
  <Notes>2</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2</vt:i4>
      </vt:variant>
    </vt:vector>
  </HeadingPairs>
  <TitlesOfParts>
    <vt:vector size="11" baseType="lpstr">
      <vt:lpstr>Arial</vt:lpstr>
      <vt:lpstr>Calibri</vt:lpstr>
      <vt:lpstr>Calibri Light</vt:lpstr>
      <vt:lpstr>DejaVu Sans</vt:lpstr>
      <vt:lpstr>Symbol</vt:lpstr>
      <vt:lpstr>Times New Roman</vt:lpstr>
      <vt:lpstr>Wingdings</vt:lpstr>
      <vt:lpstr>Office Theme</vt:lpstr>
      <vt:lpstr>Office Theme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Rouvelet Vincent</dc:creator>
  <dc:description/>
  <cp:lastModifiedBy>Rouvelet Vincent</cp:lastModifiedBy>
  <cp:revision>92</cp:revision>
  <dcterms:created xsi:type="dcterms:W3CDTF">2022-02-07T08:41:22Z</dcterms:created>
  <dcterms:modified xsi:type="dcterms:W3CDTF">2023-09-07T13:37:17Z</dcterms:modified>
  <dc:language>fr-FR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vt:i4>
  </property>
  <property fmtid="{D5CDD505-2E9C-101B-9397-08002B2CF9AE}" pid="8" name="PresentationFormat">
    <vt:lpwstr>Grand écran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