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velet Vincent" initials="RV" lastIdx="1" clrIdx="0">
    <p:extLst>
      <p:ext uri="{19B8F6BF-5375-455C-9EA6-DF929625EA0E}">
        <p15:presenceInfo xmlns:p15="http://schemas.microsoft.com/office/powerpoint/2012/main" userId="Rouvelet Vincent" providerId="None"/>
      </p:ext>
    </p:extLst>
  </p:cmAuthor>
  <p:cmAuthor id="2" name="Jean-Baptiste FERRER" initials="JF" lastIdx="1" clrIdx="1">
    <p:extLst>
      <p:ext uri="{19B8F6BF-5375-455C-9EA6-DF929625EA0E}">
        <p15:presenceInfo xmlns:p15="http://schemas.microsoft.com/office/powerpoint/2012/main" userId="Jean-Baptiste FER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212" autoAdjust="0"/>
  </p:normalViewPr>
  <p:slideViewPr>
    <p:cSldViewPr snapToGrid="0">
      <p:cViewPr varScale="1">
        <p:scale>
          <a:sx n="132" d="100"/>
          <a:sy n="132" d="100"/>
        </p:scale>
        <p:origin x="134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B195-0813-4326-93D3-151F05D7289F}" type="datetimeFigureOut">
              <a:rPr lang="fr-FR" smtClean="0"/>
              <a:t>21/06/2023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9579A-F2B4-4BA2-9C11-FAB33D467D0D}" type="slidenum">
              <a:rPr lang="fr-FR" smtClean="0"/>
              <a:t>‹N°›</a:t>
            </a:fld>
            <a:endParaRPr lang="fr-FR"/>
          </a:p>
        </p:txBody>
      </p:sp>
    </p:spTree>
    <p:extLst>
      <p:ext uri="{BB962C8B-B14F-4D97-AF65-F5344CB8AC3E}">
        <p14:creationId xmlns:p14="http://schemas.microsoft.com/office/powerpoint/2010/main" val="179076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1</a:t>
            </a:fld>
            <a:endParaRPr lang="fr-FR"/>
          </a:p>
        </p:txBody>
      </p:sp>
    </p:spTree>
    <p:extLst>
      <p:ext uri="{BB962C8B-B14F-4D97-AF65-F5344CB8AC3E}">
        <p14:creationId xmlns:p14="http://schemas.microsoft.com/office/powerpoint/2010/main" val="1591861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Laisser les enseignants tester les possibilités de tracés de l’application :</a:t>
            </a:r>
          </a:p>
          <a:p>
            <a:endParaRPr lang="fr-FR" dirty="0"/>
          </a:p>
          <a:p>
            <a:pPr marL="171450" indent="-171450">
              <a:buFontTx/>
              <a:buChar char="-"/>
            </a:pPr>
            <a:r>
              <a:rPr lang="fr-FR" dirty="0"/>
              <a:t>d’abord librement, pour découvrir les différentes fonctions,</a:t>
            </a:r>
          </a:p>
          <a:p>
            <a:pPr marL="171450" indent="-171450">
              <a:buFontTx/>
              <a:buChar char="-"/>
            </a:pPr>
            <a:endParaRPr lang="fr-FR" dirty="0"/>
          </a:p>
          <a:p>
            <a:pPr marL="171450" indent="-171450">
              <a:buFontTx/>
              <a:buChar char="-"/>
            </a:pPr>
            <a:r>
              <a:rPr lang="fr-FR" dirty="0"/>
              <a:t>puis pour reproduire un modèle </a:t>
            </a:r>
            <a:r>
              <a:rPr lang="fr-FR"/>
              <a:t>ou suivre </a:t>
            </a:r>
            <a:r>
              <a:rPr lang="fr-FR" dirty="0"/>
              <a:t>un programme de construction imposé.</a:t>
            </a:r>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2</a:t>
            </a:fld>
            <a:endParaRPr lang="fr-FR"/>
          </a:p>
        </p:txBody>
      </p:sp>
    </p:spTree>
    <p:extLst>
      <p:ext uri="{BB962C8B-B14F-4D97-AF65-F5344CB8AC3E}">
        <p14:creationId xmlns:p14="http://schemas.microsoft.com/office/powerpoint/2010/main" val="2073741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C8C0-8C73-401F-8CC6-4811AE554F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209809-EA30-4D27-85EF-D62BB9A1B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2B3CB6-A230-44A1-B2FC-337AB5321A6E}"/>
              </a:ext>
            </a:extLst>
          </p:cNvPr>
          <p:cNvSpPr>
            <a:spLocks noGrp="1"/>
          </p:cNvSpPr>
          <p:nvPr>
            <p:ph type="dt" sz="half" idx="10"/>
          </p:nvPr>
        </p:nvSpPr>
        <p:spPr/>
        <p:txBody>
          <a:bodyPr/>
          <a:lstStyle/>
          <a:p>
            <a:fld id="{AFFA763B-B6FC-4C19-BEFB-634034E8727A}" type="datetime1">
              <a:rPr lang="fr-FR" smtClean="0"/>
              <a:t>21/06/2023</a:t>
            </a:fld>
            <a:endParaRPr lang="fr-FR"/>
          </a:p>
        </p:txBody>
      </p:sp>
      <p:sp>
        <p:nvSpPr>
          <p:cNvPr id="5" name="Espace réservé du pied de page 4">
            <a:extLst>
              <a:ext uri="{FF2B5EF4-FFF2-40B4-BE49-F238E27FC236}">
                <a16:creationId xmlns:a16="http://schemas.microsoft.com/office/drawing/2014/main" id="{E01E2E92-D056-4675-8057-5AC96E303A10}"/>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7D174FF7-3A91-446A-895C-CED94902786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664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9D19D-E669-42F3-9B8E-EF427788C9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48C054-3BBC-460B-ABAF-408E08F7C63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1A7D44-ED9A-4186-A74E-8840CFBF0055}"/>
              </a:ext>
            </a:extLst>
          </p:cNvPr>
          <p:cNvSpPr>
            <a:spLocks noGrp="1"/>
          </p:cNvSpPr>
          <p:nvPr>
            <p:ph type="dt" sz="half" idx="10"/>
          </p:nvPr>
        </p:nvSpPr>
        <p:spPr/>
        <p:txBody>
          <a:bodyPr/>
          <a:lstStyle/>
          <a:p>
            <a:fld id="{154E918A-5B78-46D7-8E37-B631A985A129}" type="datetime1">
              <a:rPr lang="fr-FR" smtClean="0"/>
              <a:t>21/06/2023</a:t>
            </a:fld>
            <a:endParaRPr lang="fr-FR"/>
          </a:p>
        </p:txBody>
      </p:sp>
      <p:sp>
        <p:nvSpPr>
          <p:cNvPr id="5" name="Espace réservé du pied de page 4">
            <a:extLst>
              <a:ext uri="{FF2B5EF4-FFF2-40B4-BE49-F238E27FC236}">
                <a16:creationId xmlns:a16="http://schemas.microsoft.com/office/drawing/2014/main" id="{91D32BB8-26A2-4749-8FD0-999FDA160C3F}"/>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E0608979-61E4-476E-AA64-DB5C6EE34A1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68256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D9647F-699D-492E-B9B0-9AAAEAD2123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859B3F-1FF8-4472-AB52-2A049E2F863B}"/>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5094A-8F8F-4B3B-BA36-2F9832DD36FD}"/>
              </a:ext>
            </a:extLst>
          </p:cNvPr>
          <p:cNvSpPr>
            <a:spLocks noGrp="1"/>
          </p:cNvSpPr>
          <p:nvPr>
            <p:ph type="dt" sz="half" idx="10"/>
          </p:nvPr>
        </p:nvSpPr>
        <p:spPr/>
        <p:txBody>
          <a:bodyPr/>
          <a:lstStyle/>
          <a:p>
            <a:fld id="{2CAD65CD-9D8D-4CF3-82A4-9E5875726FA9}" type="datetime1">
              <a:rPr lang="fr-FR" smtClean="0"/>
              <a:t>21/06/2023</a:t>
            </a:fld>
            <a:endParaRPr lang="fr-FR"/>
          </a:p>
        </p:txBody>
      </p:sp>
      <p:sp>
        <p:nvSpPr>
          <p:cNvPr id="5" name="Espace réservé du pied de page 4">
            <a:extLst>
              <a:ext uri="{FF2B5EF4-FFF2-40B4-BE49-F238E27FC236}">
                <a16:creationId xmlns:a16="http://schemas.microsoft.com/office/drawing/2014/main" id="{EE41354C-1D03-4725-B243-F7ED91ADA13D}"/>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B09753C7-3B97-4A5F-8148-BF2524EB45B2}"/>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92493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C35BD9-1A55-4A54-8638-D97B03C42D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D4A775-EFDE-4916-99E1-605C8DE6EEA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82EAA-A091-4E22-8F6A-B4A729A9384B}"/>
              </a:ext>
            </a:extLst>
          </p:cNvPr>
          <p:cNvSpPr>
            <a:spLocks noGrp="1"/>
          </p:cNvSpPr>
          <p:nvPr>
            <p:ph type="dt" sz="half" idx="10"/>
          </p:nvPr>
        </p:nvSpPr>
        <p:spPr/>
        <p:txBody>
          <a:bodyPr/>
          <a:lstStyle/>
          <a:p>
            <a:fld id="{E9F2A7FD-92BB-4ED1-B40C-DC5452CC30C2}" type="datetime1">
              <a:rPr lang="fr-FR" smtClean="0"/>
              <a:t>21/06/2023</a:t>
            </a:fld>
            <a:endParaRPr lang="fr-FR"/>
          </a:p>
        </p:txBody>
      </p:sp>
      <p:sp>
        <p:nvSpPr>
          <p:cNvPr id="5" name="Espace réservé du pied de page 4">
            <a:extLst>
              <a:ext uri="{FF2B5EF4-FFF2-40B4-BE49-F238E27FC236}">
                <a16:creationId xmlns:a16="http://schemas.microsoft.com/office/drawing/2014/main" id="{42E87F2F-85C1-4033-A12E-D56554DD7F82}"/>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CCEBC44E-BF47-49D4-839D-2F1AB57E513E}"/>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91387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8311F-683E-4CA4-B5BD-A470CF5F44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35D6F9-A2C4-45AE-BD59-424B32255F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0CDA903C-8509-4F68-B31F-CC157101B30B}"/>
              </a:ext>
            </a:extLst>
          </p:cNvPr>
          <p:cNvSpPr>
            <a:spLocks noGrp="1"/>
          </p:cNvSpPr>
          <p:nvPr>
            <p:ph type="dt" sz="half" idx="10"/>
          </p:nvPr>
        </p:nvSpPr>
        <p:spPr/>
        <p:txBody>
          <a:bodyPr/>
          <a:lstStyle/>
          <a:p>
            <a:fld id="{D591AAAE-8480-4E76-BD26-9BA7FEEBBFAA}" type="datetime1">
              <a:rPr lang="fr-FR" smtClean="0"/>
              <a:t>21/06/2023</a:t>
            </a:fld>
            <a:endParaRPr lang="fr-FR"/>
          </a:p>
        </p:txBody>
      </p:sp>
      <p:sp>
        <p:nvSpPr>
          <p:cNvPr id="5" name="Espace réservé du pied de page 4">
            <a:extLst>
              <a:ext uri="{FF2B5EF4-FFF2-40B4-BE49-F238E27FC236}">
                <a16:creationId xmlns:a16="http://schemas.microsoft.com/office/drawing/2014/main" id="{CB615656-C295-4274-9D6C-5F5D16E7845A}"/>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F8D6EF4A-BEBB-4043-82FA-F454C5AC511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4857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7C8F5D-42A2-4AA6-BA7F-134389B81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B715F-8945-4591-BB0C-05AFA8C2808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A9DCD1-57D1-4830-8061-0468EBCBB27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4BAB177-9211-44EC-BD89-E0FA21E250B3}"/>
              </a:ext>
            </a:extLst>
          </p:cNvPr>
          <p:cNvSpPr>
            <a:spLocks noGrp="1"/>
          </p:cNvSpPr>
          <p:nvPr>
            <p:ph type="dt" sz="half" idx="10"/>
          </p:nvPr>
        </p:nvSpPr>
        <p:spPr/>
        <p:txBody>
          <a:bodyPr/>
          <a:lstStyle/>
          <a:p>
            <a:fld id="{52063E7B-228C-45F5-973A-778289E3BE73}" type="datetime1">
              <a:rPr lang="fr-FR" smtClean="0"/>
              <a:t>21/06/2023</a:t>
            </a:fld>
            <a:endParaRPr lang="fr-FR"/>
          </a:p>
        </p:txBody>
      </p:sp>
      <p:sp>
        <p:nvSpPr>
          <p:cNvPr id="6" name="Espace réservé du pied de page 5">
            <a:extLst>
              <a:ext uri="{FF2B5EF4-FFF2-40B4-BE49-F238E27FC236}">
                <a16:creationId xmlns:a16="http://schemas.microsoft.com/office/drawing/2014/main" id="{21340E3F-BA34-48AD-B8BE-CE3E6BD2C4DC}"/>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75177D3F-FD58-4F0B-819E-189AA51386B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85857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3DD50-9A6B-4668-AC41-622436771D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48A333-429F-4338-8996-3CCC24DA5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2E483F9-36AD-46F5-8EF0-39819D33BF8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C21F162-AF07-4ADB-956A-A28AA27DB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E9C28F00-8AF3-4F88-BA96-0B174D43434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B73E30-4B6B-442B-98EF-3D6C89D6B31D}"/>
              </a:ext>
            </a:extLst>
          </p:cNvPr>
          <p:cNvSpPr>
            <a:spLocks noGrp="1"/>
          </p:cNvSpPr>
          <p:nvPr>
            <p:ph type="dt" sz="half" idx="10"/>
          </p:nvPr>
        </p:nvSpPr>
        <p:spPr/>
        <p:txBody>
          <a:bodyPr/>
          <a:lstStyle/>
          <a:p>
            <a:fld id="{77A576D6-E8A3-4962-885A-8E3592908B47}" type="datetime1">
              <a:rPr lang="fr-FR" smtClean="0"/>
              <a:t>21/06/2023</a:t>
            </a:fld>
            <a:endParaRPr lang="fr-FR"/>
          </a:p>
        </p:txBody>
      </p:sp>
      <p:sp>
        <p:nvSpPr>
          <p:cNvPr id="8" name="Espace réservé du pied de page 7">
            <a:extLst>
              <a:ext uri="{FF2B5EF4-FFF2-40B4-BE49-F238E27FC236}">
                <a16:creationId xmlns:a16="http://schemas.microsoft.com/office/drawing/2014/main" id="{471AD2CE-1DDA-4700-8EC1-10867FC8FF4C}"/>
              </a:ext>
            </a:extLst>
          </p:cNvPr>
          <p:cNvSpPr>
            <a:spLocks noGrp="1"/>
          </p:cNvSpPr>
          <p:nvPr>
            <p:ph type="ftr" sz="quarter" idx="11"/>
          </p:nvPr>
        </p:nvSpPr>
        <p:spPr/>
        <p:txBody>
          <a:bodyPr/>
          <a:lstStyle/>
          <a:p>
            <a:r>
              <a:rPr lang="fr-FR"/>
              <a:t>DRANE - Référents numériques pour le 1er degré</a:t>
            </a:r>
          </a:p>
        </p:txBody>
      </p:sp>
      <p:sp>
        <p:nvSpPr>
          <p:cNvPr id="9" name="Espace réservé du numéro de diapositive 8">
            <a:extLst>
              <a:ext uri="{FF2B5EF4-FFF2-40B4-BE49-F238E27FC236}">
                <a16:creationId xmlns:a16="http://schemas.microsoft.com/office/drawing/2014/main" id="{432BDFF4-E724-416A-9210-CDFF813E6497}"/>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660215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09280-6EFE-4083-B5C6-7B44A2179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C07851-173C-4EB2-8DEA-58C5B02680C8}"/>
              </a:ext>
            </a:extLst>
          </p:cNvPr>
          <p:cNvSpPr>
            <a:spLocks noGrp="1"/>
          </p:cNvSpPr>
          <p:nvPr>
            <p:ph type="dt" sz="half" idx="10"/>
          </p:nvPr>
        </p:nvSpPr>
        <p:spPr/>
        <p:txBody>
          <a:bodyPr/>
          <a:lstStyle/>
          <a:p>
            <a:fld id="{565C4515-F075-4093-B715-829708D42B4D}" type="datetime1">
              <a:rPr lang="fr-FR" smtClean="0"/>
              <a:t>21/06/2023</a:t>
            </a:fld>
            <a:endParaRPr lang="fr-FR"/>
          </a:p>
        </p:txBody>
      </p:sp>
      <p:sp>
        <p:nvSpPr>
          <p:cNvPr id="4" name="Espace réservé du pied de page 3">
            <a:extLst>
              <a:ext uri="{FF2B5EF4-FFF2-40B4-BE49-F238E27FC236}">
                <a16:creationId xmlns:a16="http://schemas.microsoft.com/office/drawing/2014/main" id="{DB5D2177-8759-48F8-BE55-E6B971108C71}"/>
              </a:ext>
            </a:extLst>
          </p:cNvPr>
          <p:cNvSpPr>
            <a:spLocks noGrp="1"/>
          </p:cNvSpPr>
          <p:nvPr>
            <p:ph type="ftr" sz="quarter" idx="11"/>
          </p:nvPr>
        </p:nvSpPr>
        <p:spPr/>
        <p:txBody>
          <a:bodyPr/>
          <a:lstStyle/>
          <a:p>
            <a:r>
              <a:rPr lang="fr-FR"/>
              <a:t>DRANE - Référents numériques pour le 1er degré</a:t>
            </a:r>
          </a:p>
        </p:txBody>
      </p:sp>
      <p:sp>
        <p:nvSpPr>
          <p:cNvPr id="5" name="Espace réservé du numéro de diapositive 4">
            <a:extLst>
              <a:ext uri="{FF2B5EF4-FFF2-40B4-BE49-F238E27FC236}">
                <a16:creationId xmlns:a16="http://schemas.microsoft.com/office/drawing/2014/main" id="{E70308A8-D36E-4192-8C98-623A4479BE7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0452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43C4D1-B5F5-4839-979E-CE20CA372C18}"/>
              </a:ext>
            </a:extLst>
          </p:cNvPr>
          <p:cNvSpPr>
            <a:spLocks noGrp="1"/>
          </p:cNvSpPr>
          <p:nvPr>
            <p:ph type="dt" sz="half" idx="10"/>
          </p:nvPr>
        </p:nvSpPr>
        <p:spPr/>
        <p:txBody>
          <a:bodyPr/>
          <a:lstStyle/>
          <a:p>
            <a:fld id="{C9E9A4A5-4DD1-46AB-9A8E-6CE861286D14}" type="datetime1">
              <a:rPr lang="fr-FR" smtClean="0"/>
              <a:t>21/06/2023</a:t>
            </a:fld>
            <a:endParaRPr lang="fr-FR"/>
          </a:p>
        </p:txBody>
      </p:sp>
      <p:sp>
        <p:nvSpPr>
          <p:cNvPr id="3" name="Espace réservé du pied de page 2">
            <a:extLst>
              <a:ext uri="{FF2B5EF4-FFF2-40B4-BE49-F238E27FC236}">
                <a16:creationId xmlns:a16="http://schemas.microsoft.com/office/drawing/2014/main" id="{D016A990-08FE-4579-AB4C-8473BCE48407}"/>
              </a:ext>
            </a:extLst>
          </p:cNvPr>
          <p:cNvSpPr>
            <a:spLocks noGrp="1"/>
          </p:cNvSpPr>
          <p:nvPr>
            <p:ph type="ftr" sz="quarter" idx="11"/>
          </p:nvPr>
        </p:nvSpPr>
        <p:spPr/>
        <p:txBody>
          <a:bodyPr/>
          <a:lstStyle/>
          <a:p>
            <a:r>
              <a:rPr lang="fr-FR"/>
              <a:t>DRANE - Référents numériques pour le 1er degré</a:t>
            </a:r>
          </a:p>
        </p:txBody>
      </p:sp>
      <p:sp>
        <p:nvSpPr>
          <p:cNvPr id="4" name="Espace réservé du numéro de diapositive 3">
            <a:extLst>
              <a:ext uri="{FF2B5EF4-FFF2-40B4-BE49-F238E27FC236}">
                <a16:creationId xmlns:a16="http://schemas.microsoft.com/office/drawing/2014/main" id="{439E9BB2-2435-477F-BA72-FF20496311C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74708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53D98-03C9-433E-9A3F-C81209782C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4A5B1-09B9-4FD4-9AE9-CED0E5E80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6854D92-0633-435D-A732-8370C3B7D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82F0BB8-BE74-48B4-987E-57E2944B1148}"/>
              </a:ext>
            </a:extLst>
          </p:cNvPr>
          <p:cNvSpPr>
            <a:spLocks noGrp="1"/>
          </p:cNvSpPr>
          <p:nvPr>
            <p:ph type="dt" sz="half" idx="10"/>
          </p:nvPr>
        </p:nvSpPr>
        <p:spPr/>
        <p:txBody>
          <a:bodyPr/>
          <a:lstStyle/>
          <a:p>
            <a:fld id="{FF53D426-1456-4CA1-8FA4-D00A27FF7B27}" type="datetime1">
              <a:rPr lang="fr-FR" smtClean="0"/>
              <a:t>21/06/2023</a:t>
            </a:fld>
            <a:endParaRPr lang="fr-FR"/>
          </a:p>
        </p:txBody>
      </p:sp>
      <p:sp>
        <p:nvSpPr>
          <p:cNvPr id="6" name="Espace réservé du pied de page 5">
            <a:extLst>
              <a:ext uri="{FF2B5EF4-FFF2-40B4-BE49-F238E27FC236}">
                <a16:creationId xmlns:a16="http://schemas.microsoft.com/office/drawing/2014/main" id="{0E44D2DB-D662-4209-88F2-D7E03CF46EB0}"/>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AD43F54F-E8A7-4E20-93F2-F66EA631740A}"/>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41880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5FCB9-0663-441A-93E7-40649EB08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5EEBEE-237D-4D69-9150-B21C477088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4F6B8C4-48A1-4952-95A7-0BA149239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B5E0F2-CF31-4E0B-A361-AC8C6B855380}"/>
              </a:ext>
            </a:extLst>
          </p:cNvPr>
          <p:cNvSpPr>
            <a:spLocks noGrp="1"/>
          </p:cNvSpPr>
          <p:nvPr>
            <p:ph type="dt" sz="half" idx="10"/>
          </p:nvPr>
        </p:nvSpPr>
        <p:spPr/>
        <p:txBody>
          <a:bodyPr/>
          <a:lstStyle/>
          <a:p>
            <a:fld id="{6032C7D5-6EA3-472B-AB55-1D1B45F8310B}" type="datetime1">
              <a:rPr lang="fr-FR" smtClean="0"/>
              <a:t>21/06/2023</a:t>
            </a:fld>
            <a:endParaRPr lang="fr-FR"/>
          </a:p>
        </p:txBody>
      </p:sp>
      <p:sp>
        <p:nvSpPr>
          <p:cNvPr id="6" name="Espace réservé du pied de page 5">
            <a:extLst>
              <a:ext uri="{FF2B5EF4-FFF2-40B4-BE49-F238E27FC236}">
                <a16:creationId xmlns:a16="http://schemas.microsoft.com/office/drawing/2014/main" id="{550D6295-A315-4BD5-B028-68EB77490E83}"/>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9E13764B-A6CF-4BF4-959B-FD031F1CE820}"/>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15404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2BE9AD-6A42-488B-BCFB-A04E233473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D3E17B-706B-4B27-90FB-6FE16D87A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8EEE34-5241-4160-924D-905FCD09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282F0-006F-40D0-83AD-A078EA7941F6}" type="datetime1">
              <a:rPr lang="fr-FR" smtClean="0"/>
              <a:t>21/06/2023</a:t>
            </a:fld>
            <a:endParaRPr lang="fr-FR"/>
          </a:p>
        </p:txBody>
      </p:sp>
      <p:sp>
        <p:nvSpPr>
          <p:cNvPr id="5" name="Espace réservé du pied de page 4">
            <a:extLst>
              <a:ext uri="{FF2B5EF4-FFF2-40B4-BE49-F238E27FC236}">
                <a16:creationId xmlns:a16="http://schemas.microsoft.com/office/drawing/2014/main" id="{8693B70A-AB15-4C5E-93E2-6D6809B56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235526A1-7A9A-4FE8-971E-8B4E89B52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DBD5C-49D5-4C60-A456-203B4A7DE7A0}" type="slidenum">
              <a:rPr lang="fr-FR" smtClean="0"/>
              <a:t>‹N°›</a:t>
            </a:fld>
            <a:endParaRPr lang="fr-FR"/>
          </a:p>
        </p:txBody>
      </p:sp>
    </p:spTree>
    <p:extLst>
      <p:ext uri="{BB962C8B-B14F-4D97-AF65-F5344CB8AC3E}">
        <p14:creationId xmlns:p14="http://schemas.microsoft.com/office/powerpoint/2010/main" val="329445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hyperlink" Target="https://www.ac-montpellier.fr/ressources-numeriques-pour-les-formateurs-du-1er-degre-124832" TargetMode="External"/><Relationship Id="rId3" Type="http://schemas.openxmlformats.org/officeDocument/2006/relationships/hyperlink" Target="https://youtu.be/zJm1BtNVaow" TargetMode="External"/><Relationship Id="rId7" Type="http://schemas.openxmlformats.org/officeDocument/2006/relationships/image" Target="../media/image1.jp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www-irem.univ-paris13.fr/site_spip/spip.php?article325" TargetMode="External"/><Relationship Id="rId11" Type="http://schemas.openxmlformats.org/officeDocument/2006/relationships/image" Target="../media/image5.png"/><Relationship Id="rId5" Type="http://schemas.openxmlformats.org/officeDocument/2006/relationships/hyperlink" Target="http://www-irem.univ-paris13.fr/site_spip/spip.php?rubrique58" TargetMode="External"/><Relationship Id="rId15" Type="http://schemas.openxmlformats.org/officeDocument/2006/relationships/image" Target="../media/image8.JPG"/><Relationship Id="rId10" Type="http://schemas.openxmlformats.org/officeDocument/2006/relationships/image" Target="../media/image4.png"/><Relationship Id="rId4" Type="http://schemas.openxmlformats.org/officeDocument/2006/relationships/hyperlink" Target="https://tice.univ-irem.fr/lexique/perso/ft32-Demarrer_GeoGebra.html" TargetMode="External"/><Relationship Id="rId9" Type="http://schemas.openxmlformats.org/officeDocument/2006/relationships/image" Target="../media/image3.jpg"/><Relationship Id="rId1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7619AB0-9236-44DE-B7D5-30960542590A}"/>
              </a:ext>
            </a:extLst>
          </p:cNvPr>
          <p:cNvSpPr>
            <a:spLocks noGrp="1"/>
          </p:cNvSpPr>
          <p:nvPr>
            <p:ph type="subTitle" idx="1"/>
          </p:nvPr>
        </p:nvSpPr>
        <p:spPr>
          <a:xfrm>
            <a:off x="8559656" y="284895"/>
            <a:ext cx="3363159" cy="1951848"/>
          </a:xfrm>
          <a:ln w="31750">
            <a:solidFill>
              <a:schemeClr val="accent1">
                <a:lumMod val="75000"/>
              </a:schemeClr>
            </a:solidFill>
          </a:ln>
        </p:spPr>
        <p:txBody>
          <a:bodyPr>
            <a:normAutofit/>
          </a:bodyPr>
          <a:lstStyle/>
          <a:p>
            <a:pPr algn="l"/>
            <a:endParaRPr lang="fr-FR" sz="1200" b="1" dirty="0">
              <a:latin typeface="Arial" panose="020B0604020202020204" pitchFamily="34" charset="0"/>
              <a:cs typeface="Arial" panose="020B0604020202020204" pitchFamily="34" charset="0"/>
            </a:endParaRPr>
          </a:p>
          <a:p>
            <a:pPr algn="l"/>
            <a:r>
              <a:rPr lang="fr-FR" sz="1200" b="1" dirty="0">
                <a:latin typeface="Arial" panose="020B0604020202020204" pitchFamily="34" charset="0"/>
                <a:cs typeface="Arial" panose="020B0604020202020204" pitchFamily="34" charset="0"/>
              </a:rPr>
              <a:t>Domaine : </a:t>
            </a:r>
            <a:r>
              <a:rPr lang="fr-FR" sz="1200" dirty="0">
                <a:latin typeface="Arial" panose="020B0604020202020204" pitchFamily="34" charset="0"/>
                <a:cs typeface="Arial" panose="020B0604020202020204" pitchFamily="34" charset="0"/>
              </a:rPr>
              <a:t>Mathématiques – Espace et Géométrie</a:t>
            </a:r>
          </a:p>
          <a:p>
            <a:pPr algn="l"/>
            <a:r>
              <a:rPr lang="fr-FR" sz="1200" b="1" dirty="0">
                <a:latin typeface="Arial" panose="020B0604020202020204" pitchFamily="34" charset="0"/>
                <a:cs typeface="Arial" panose="020B0604020202020204" pitchFamily="34" charset="0"/>
              </a:rPr>
              <a:t>Niveau : </a:t>
            </a:r>
            <a:r>
              <a:rPr lang="fr-FR" sz="1200" dirty="0">
                <a:latin typeface="Arial" panose="020B0604020202020204" pitchFamily="34" charset="0"/>
                <a:cs typeface="Arial" panose="020B0604020202020204" pitchFamily="34" charset="0"/>
              </a:rPr>
              <a:t>Cycle 3</a:t>
            </a:r>
          </a:p>
          <a:p>
            <a:pPr algn="l"/>
            <a:r>
              <a:rPr lang="fr-FR" sz="1200" b="1" dirty="0">
                <a:latin typeface="Arial" panose="020B0604020202020204" pitchFamily="34" charset="0"/>
                <a:cs typeface="Arial" panose="020B0604020202020204" pitchFamily="34" charset="0"/>
              </a:rPr>
              <a:t>Facilité d’appropriation : </a:t>
            </a:r>
            <a:r>
              <a:rPr lang="fr-FR" sz="1200" dirty="0">
                <a:latin typeface="Arial" panose="020B0604020202020204" pitchFamily="34" charset="0"/>
                <a:cs typeface="Arial" panose="020B0604020202020204" pitchFamily="34" charset="0"/>
              </a:rPr>
              <a:t>complexe</a:t>
            </a:r>
          </a:p>
          <a:p>
            <a:pPr algn="l"/>
            <a:r>
              <a:rPr lang="fr-FR" sz="1200" b="1" dirty="0">
                <a:latin typeface="Arial" panose="020B0604020202020204" pitchFamily="34" charset="0"/>
                <a:cs typeface="Arial" panose="020B0604020202020204" pitchFamily="34" charset="0"/>
              </a:rPr>
              <a:t>Matériel nécessaire : </a:t>
            </a:r>
            <a:r>
              <a:rPr lang="fr-FR" sz="1200" dirty="0">
                <a:latin typeface="Arial" panose="020B0604020202020204" pitchFamily="34" charset="0"/>
                <a:cs typeface="Arial" panose="020B0604020202020204" pitchFamily="34" charset="0"/>
              </a:rPr>
              <a:t>Ordinateur connecté ou non / tablette connecté ou non</a:t>
            </a:r>
          </a:p>
        </p:txBody>
      </p:sp>
      <p:sp>
        <p:nvSpPr>
          <p:cNvPr id="12" name="ZoneTexte 11">
            <a:extLst>
              <a:ext uri="{FF2B5EF4-FFF2-40B4-BE49-F238E27FC236}">
                <a16:creationId xmlns:a16="http://schemas.microsoft.com/office/drawing/2014/main" id="{2B0E312C-14A3-484E-B3A8-CAA956F38DAB}"/>
              </a:ext>
            </a:extLst>
          </p:cNvPr>
          <p:cNvSpPr txBox="1"/>
          <p:nvPr/>
        </p:nvSpPr>
        <p:spPr>
          <a:xfrm>
            <a:off x="596176" y="1479984"/>
            <a:ext cx="7901335" cy="1200329"/>
          </a:xfrm>
          <a:prstGeom prst="rect">
            <a:avLst/>
          </a:prstGeom>
          <a:solidFill>
            <a:schemeClr val="accent1">
              <a:lumMod val="20000"/>
              <a:lumOff val="80000"/>
            </a:schemeClr>
          </a:solidFill>
        </p:spPr>
        <p:txBody>
          <a:bodyPr wrap="square" rtlCol="0">
            <a:spAutoFit/>
          </a:bodyPr>
          <a:lstStyle/>
          <a:p>
            <a:pPr algn="just"/>
            <a:r>
              <a:rPr lang="fr-FR" sz="1200" b="1" dirty="0" err="1">
                <a:latin typeface="Arial" panose="020B0604020202020204" pitchFamily="34" charset="0"/>
                <a:cs typeface="Arial" panose="020B0604020202020204" pitchFamily="34" charset="0"/>
              </a:rPr>
              <a:t>Géogebra</a:t>
            </a:r>
            <a:r>
              <a:rPr lang="fr-FR" sz="1200" b="1" dirty="0">
                <a:latin typeface="Arial" panose="020B0604020202020204" pitchFamily="34" charset="0"/>
                <a:cs typeface="Arial" panose="020B0604020202020204" pitchFamily="34" charset="0"/>
              </a:rPr>
              <a:t> </a:t>
            </a:r>
            <a:r>
              <a:rPr lang="fr-FR" sz="1200" dirty="0">
                <a:latin typeface="Arial" panose="020B0604020202020204" pitchFamily="34" charset="0"/>
                <a:cs typeface="Arial" panose="020B0604020202020204" pitchFamily="34" charset="0"/>
              </a:rPr>
              <a:t>est un ensemble d’applications libres spécialement conçues pour l’enseignement des mathématiques de l’élémentaire à l’université. Il regroupe un logiciel de géométrie dynamique, d’algèbre, de statistique et de calcul différentiel.  Pour le professeur et ses élèves, cet ensemble d’applications permet de créer des activités scolaires liées aux domaines évoqués précédemment. Chacune des applications peut être utilisée ou téléchargée indépendamment les unes des autres à l'aide d'un support numérique tel qu'un </a:t>
            </a:r>
            <a:r>
              <a:rPr lang="fr-FR" sz="1200" b="1" dirty="0">
                <a:latin typeface="Arial" panose="020B0604020202020204" pitchFamily="34" charset="0"/>
                <a:cs typeface="Arial" panose="020B0604020202020204" pitchFamily="34" charset="0"/>
              </a:rPr>
              <a:t>ordinateur</a:t>
            </a:r>
            <a:r>
              <a:rPr lang="fr-FR" sz="1200" dirty="0">
                <a:latin typeface="Arial" panose="020B0604020202020204" pitchFamily="34" charset="0"/>
                <a:cs typeface="Arial" panose="020B0604020202020204" pitchFamily="34" charset="0"/>
              </a:rPr>
              <a:t>, une </a:t>
            </a:r>
            <a:r>
              <a:rPr lang="fr-FR" sz="1200" b="1" dirty="0">
                <a:latin typeface="Arial" panose="020B0604020202020204" pitchFamily="34" charset="0"/>
                <a:cs typeface="Arial" panose="020B0604020202020204" pitchFamily="34" charset="0"/>
              </a:rPr>
              <a:t>tablette</a:t>
            </a:r>
            <a:r>
              <a:rPr lang="fr-FR" sz="1200" dirty="0">
                <a:latin typeface="Arial" panose="020B0604020202020204" pitchFamily="34" charset="0"/>
                <a:cs typeface="Arial" panose="020B0604020202020204" pitchFamily="34" charset="0"/>
              </a:rPr>
              <a:t> ou un </a:t>
            </a:r>
            <a:r>
              <a:rPr lang="fr-FR" sz="1200" b="1" dirty="0">
                <a:latin typeface="Arial" panose="020B0604020202020204" pitchFamily="34" charset="0"/>
                <a:cs typeface="Arial" panose="020B0604020202020204" pitchFamily="34" charset="0"/>
              </a:rPr>
              <a:t>tableau blanc interactif</a:t>
            </a:r>
            <a:r>
              <a:rPr lang="fr-FR" sz="1200" dirty="0">
                <a:latin typeface="Arial" panose="020B0604020202020204" pitchFamily="34" charset="0"/>
                <a:cs typeface="Arial" panose="020B0604020202020204" pitchFamily="34" charset="0"/>
              </a:rPr>
              <a:t>. Il peut être disponible en ligne, téléchargeable sur un ordinateur. </a:t>
            </a:r>
          </a:p>
        </p:txBody>
      </p:sp>
      <p:sp>
        <p:nvSpPr>
          <p:cNvPr id="13" name="ZoneTexte 12">
            <a:extLst>
              <a:ext uri="{FF2B5EF4-FFF2-40B4-BE49-F238E27FC236}">
                <a16:creationId xmlns:a16="http://schemas.microsoft.com/office/drawing/2014/main" id="{A0B24859-F228-4122-ACE9-AD39AF39DED3}"/>
              </a:ext>
            </a:extLst>
          </p:cNvPr>
          <p:cNvSpPr txBox="1"/>
          <p:nvPr/>
        </p:nvSpPr>
        <p:spPr>
          <a:xfrm>
            <a:off x="1015798" y="2763077"/>
            <a:ext cx="10658763" cy="3600986"/>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Intérêt pédagogique</a:t>
            </a:r>
            <a:r>
              <a:rPr lang="fr-FR" sz="1200" dirty="0">
                <a:latin typeface="Arial" panose="020B0604020202020204" pitchFamily="34" charset="0"/>
                <a:cs typeface="Arial" panose="020B0604020202020204" pitchFamily="34" charset="0"/>
              </a:rPr>
              <a:t> : Ce logiciel permet d’initier les élèves à la construction et à l’analyse d’objets géométriques. Il permet de réaliser des constructions géométriques complexe indépendamment de l’utilisation des outils géométriques classiques.</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Du côté de l’enseignant : </a:t>
            </a:r>
            <a:r>
              <a:rPr lang="fr-FR" sz="1200" dirty="0">
                <a:latin typeface="Arial" panose="020B0604020202020204" pitchFamily="34" charset="0"/>
                <a:cs typeface="Arial" panose="020B0604020202020204" pitchFamily="34" charset="0"/>
              </a:rPr>
              <a:t>Le logiciel revêt un aspect complexe pour les élèves qui nécessite une prise en main réellement accompagnée.  Mais il est d’une très grande richesse pour la création d’exercices par les enseignants.</a:t>
            </a:r>
          </a:p>
          <a:p>
            <a:r>
              <a:rPr lang="fr-FR" sz="1200" dirty="0">
                <a:latin typeface="Arial" panose="020B0604020202020204" pitchFamily="34" charset="0"/>
                <a:cs typeface="Arial" panose="020B0604020202020204" pitchFamily="34" charset="0"/>
              </a:rPr>
              <a:t>. </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tutoriels de prise en main</a:t>
            </a:r>
            <a:r>
              <a:rPr lang="fr-FR" sz="1200" dirty="0">
                <a:latin typeface="Arial" panose="020B0604020202020204" pitchFamily="34" charset="0"/>
                <a:cs typeface="Arial" panose="020B0604020202020204" pitchFamily="34" charset="0"/>
              </a:rPr>
              <a:t> : 	vidéo :  </a:t>
            </a:r>
            <a:r>
              <a:rPr lang="fr-FR" sz="1200" dirty="0">
                <a:latin typeface="Arial" panose="020B0604020202020204" pitchFamily="34" charset="0"/>
                <a:cs typeface="Arial" panose="020B0604020202020204" pitchFamily="34" charset="0"/>
                <a:hlinkClick r:id="rId3"/>
              </a:rPr>
              <a:t>Présentation de l’interface </a:t>
            </a:r>
            <a:endParaRPr lang="fr-FR" sz="1200" dirty="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			classique : </a:t>
            </a:r>
            <a:r>
              <a:rPr lang="fr-FR" sz="1200" dirty="0">
                <a:latin typeface="Arial" panose="020B0604020202020204" pitchFamily="34" charset="0"/>
                <a:cs typeface="Arial" panose="020B0604020202020204" pitchFamily="34" charset="0"/>
                <a:hlinkClick r:id="rId4"/>
              </a:rPr>
              <a:t>Présentation de l’interface</a:t>
            </a:r>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points forts</a:t>
            </a:r>
            <a:r>
              <a:rPr lang="fr-FR" sz="1200" dirty="0">
                <a:latin typeface="Arial" panose="020B0604020202020204" pitchFamily="34" charset="0"/>
                <a:cs typeface="Arial" panose="020B0604020202020204" pitchFamily="34" charset="0"/>
              </a:rPr>
              <a:t> :  Compatible avec toutes les plateformes - Accès en ligne et hors ligne - Adaptable facilement </a:t>
            </a:r>
          </a:p>
          <a:p>
            <a:endParaRPr lang="fr-FR" sz="1200" b="1"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Liens utiles : </a:t>
            </a:r>
            <a:r>
              <a:rPr lang="fr-FR" sz="1200" dirty="0">
                <a:latin typeface="Arial" panose="020B0604020202020204" pitchFamily="34" charset="0"/>
                <a:cs typeface="Arial" panose="020B0604020202020204" pitchFamily="34" charset="0"/>
                <a:hlinkClick r:id="rId5"/>
              </a:rPr>
              <a:t>Présentation de divers projets menés par l’IREM Paris 13 </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Exemples de scénarii pédagogiques : </a:t>
            </a:r>
          </a:p>
          <a:p>
            <a:endParaRPr lang="fr-FR" sz="1200" b="1" dirty="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hlinkClick r:id="rId6"/>
              </a:rPr>
              <a:t>Papier crayon, une expérience menée en CE2</a:t>
            </a:r>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p:txBody>
      </p:sp>
      <p:pic>
        <p:nvPicPr>
          <p:cNvPr id="15" name="Image 14">
            <a:extLst>
              <a:ext uri="{FF2B5EF4-FFF2-40B4-BE49-F238E27FC236}">
                <a16:creationId xmlns:a16="http://schemas.microsoft.com/office/drawing/2014/main" id="{2766C9E9-CDAD-4EF6-AEB4-5F7F82F2C2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256" y="2746500"/>
            <a:ext cx="551934" cy="551934"/>
          </a:xfrm>
          <a:prstGeom prst="rect">
            <a:avLst/>
          </a:prstGeom>
        </p:spPr>
      </p:pic>
      <p:pic>
        <p:nvPicPr>
          <p:cNvPr id="19" name="Image 18">
            <a:extLst>
              <a:ext uri="{FF2B5EF4-FFF2-40B4-BE49-F238E27FC236}">
                <a16:creationId xmlns:a16="http://schemas.microsoft.com/office/drawing/2014/main" id="{05C11209-589A-4F71-9618-FF44F76551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7439" y="4474741"/>
            <a:ext cx="508116" cy="508116"/>
          </a:xfrm>
          <a:prstGeom prst="rect">
            <a:avLst/>
          </a:prstGeom>
        </p:spPr>
      </p:pic>
      <p:pic>
        <p:nvPicPr>
          <p:cNvPr id="27" name="Image 26">
            <a:extLst>
              <a:ext uri="{FF2B5EF4-FFF2-40B4-BE49-F238E27FC236}">
                <a16:creationId xmlns:a16="http://schemas.microsoft.com/office/drawing/2014/main" id="{A945B03A-C106-48CF-BB74-6C23CB8DC3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273" y="4998189"/>
            <a:ext cx="508117" cy="508117"/>
          </a:xfrm>
          <a:prstGeom prst="rect">
            <a:avLst/>
          </a:prstGeom>
        </p:spPr>
      </p:pic>
      <p:pic>
        <p:nvPicPr>
          <p:cNvPr id="29" name="Image 28">
            <a:extLst>
              <a:ext uri="{FF2B5EF4-FFF2-40B4-BE49-F238E27FC236}">
                <a16:creationId xmlns:a16="http://schemas.microsoft.com/office/drawing/2014/main" id="{A63C0C22-3F09-4634-B006-171E8DDB63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7360" y="5559196"/>
            <a:ext cx="558921" cy="551934"/>
          </a:xfrm>
          <a:prstGeom prst="rect">
            <a:avLst/>
          </a:prstGeom>
        </p:spPr>
      </p:pic>
      <p:pic>
        <p:nvPicPr>
          <p:cNvPr id="8" name="Image 7">
            <a:extLst>
              <a:ext uri="{FF2B5EF4-FFF2-40B4-BE49-F238E27FC236}">
                <a16:creationId xmlns:a16="http://schemas.microsoft.com/office/drawing/2014/main" id="{A43C3196-B496-4BCC-9BF5-C116ACAF0E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10" name="Image 9">
            <a:extLst>
              <a:ext uri="{FF2B5EF4-FFF2-40B4-BE49-F238E27FC236}">
                <a16:creationId xmlns:a16="http://schemas.microsoft.com/office/drawing/2014/main" id="{D7C1DED1-54F6-43FD-86DC-600B6A5884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9798" y="3953025"/>
            <a:ext cx="613625" cy="536922"/>
          </a:xfrm>
          <a:prstGeom prst="rect">
            <a:avLst/>
          </a:prstGeom>
        </p:spPr>
      </p:pic>
      <p:sp>
        <p:nvSpPr>
          <p:cNvPr id="2" name="Rectangle 1">
            <a:extLst>
              <a:ext uri="{FF2B5EF4-FFF2-40B4-BE49-F238E27FC236}">
                <a16:creationId xmlns:a16="http://schemas.microsoft.com/office/drawing/2014/main" id="{38ED8531-8925-406A-838C-F4808752C43E}"/>
              </a:ext>
            </a:extLst>
          </p:cNvPr>
          <p:cNvSpPr/>
          <p:nvPr/>
        </p:nvSpPr>
        <p:spPr>
          <a:xfrm>
            <a:off x="2795543" y="284894"/>
            <a:ext cx="3875979" cy="111093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21797B-2126-49A9-A119-77AEBB4B2F26}"/>
              </a:ext>
            </a:extLst>
          </p:cNvPr>
          <p:cNvSpPr txBox="1"/>
          <p:nvPr/>
        </p:nvSpPr>
        <p:spPr>
          <a:xfrm>
            <a:off x="994390" y="6373204"/>
            <a:ext cx="3299791" cy="261610"/>
          </a:xfrm>
          <a:prstGeom prst="rect">
            <a:avLst/>
          </a:prstGeom>
          <a:noFill/>
        </p:spPr>
        <p:txBody>
          <a:bodyPr wrap="square" rtlCol="0">
            <a:spAutoFit/>
          </a:bodyPr>
          <a:lstStyle/>
          <a:p>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Retrouvez d’autres fiches </a:t>
            </a:r>
            <a:r>
              <a:rPr lang="fr-FR" sz="11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Rapid’Num</a:t>
            </a:r>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 </a:t>
            </a:r>
            <a:endPar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Image 19">
            <a:extLst>
              <a:ext uri="{FF2B5EF4-FFF2-40B4-BE49-F238E27FC236}">
                <a16:creationId xmlns:a16="http://schemas.microsoft.com/office/drawing/2014/main" id="{17142158-1C79-4A46-98EE-6662073C04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176" y="3403160"/>
            <a:ext cx="508116" cy="548765"/>
          </a:xfrm>
          <a:prstGeom prst="rect">
            <a:avLst/>
          </a:prstGeom>
        </p:spPr>
      </p:pic>
      <p:pic>
        <p:nvPicPr>
          <p:cNvPr id="6" name="Image 5">
            <a:extLst>
              <a:ext uri="{FF2B5EF4-FFF2-40B4-BE49-F238E27FC236}">
                <a16:creationId xmlns:a16="http://schemas.microsoft.com/office/drawing/2014/main" id="{0E3D822A-5F93-4A97-8482-7F4CAD39966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6063" y="277299"/>
            <a:ext cx="2107152" cy="1134331"/>
          </a:xfrm>
          <a:prstGeom prst="rect">
            <a:avLst/>
          </a:prstGeom>
        </p:spPr>
      </p:pic>
      <p:pic>
        <p:nvPicPr>
          <p:cNvPr id="16" name="Image 15">
            <a:extLst>
              <a:ext uri="{FF2B5EF4-FFF2-40B4-BE49-F238E27FC236}">
                <a16:creationId xmlns:a16="http://schemas.microsoft.com/office/drawing/2014/main" id="{A2CC9B02-43D6-4477-BEC5-D0B228F6A4A0}"/>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6953901" y="149744"/>
            <a:ext cx="1333575" cy="1333575"/>
          </a:xfrm>
          <a:prstGeom prst="rect">
            <a:avLst/>
          </a:prstGeom>
        </p:spPr>
      </p:pic>
      <p:sp>
        <p:nvSpPr>
          <p:cNvPr id="18" name="Espace réservé du pied de page 4">
            <a:extLst>
              <a:ext uri="{FF2B5EF4-FFF2-40B4-BE49-F238E27FC236}">
                <a16:creationId xmlns:a16="http://schemas.microsoft.com/office/drawing/2014/main" id="{DAAEADB6-0B24-4D4C-98B7-7F73DAF42EE9}"/>
              </a:ext>
            </a:extLst>
          </p:cNvPr>
          <p:cNvSpPr>
            <a:spLocks noGrp="1"/>
          </p:cNvSpPr>
          <p:nvPr>
            <p:ph type="ftr" sz="quarter" idx="11"/>
          </p:nvPr>
        </p:nvSpPr>
        <p:spPr>
          <a:xfrm>
            <a:off x="3794690" y="6366430"/>
            <a:ext cx="6876789" cy="365125"/>
          </a:xfrm>
        </p:spPr>
        <p:txBody>
          <a:bodyPr/>
          <a:lstStyle/>
          <a:p>
            <a:r>
              <a:rPr lang="fr-FR" dirty="0"/>
              <a:t>DRANE Montpellier– Équipe des référents 1er degré</a:t>
            </a:r>
          </a:p>
        </p:txBody>
      </p:sp>
      <p:pic>
        <p:nvPicPr>
          <p:cNvPr id="9" name="Image 8">
            <a:extLst>
              <a:ext uri="{FF2B5EF4-FFF2-40B4-BE49-F238E27FC236}">
                <a16:creationId xmlns:a16="http://schemas.microsoft.com/office/drawing/2014/main" id="{0336006E-5A61-CC95-0E35-BF478DBAED4E}"/>
              </a:ext>
            </a:extLst>
          </p:cNvPr>
          <p:cNvPicPr>
            <a:picLocks noChangeAspect="1"/>
          </p:cNvPicPr>
          <p:nvPr/>
        </p:nvPicPr>
        <p:blipFill rotWithShape="1">
          <a:blip r:embed="rId17"/>
          <a:srcRect l="1777" t="11770" r="2438" b="7484"/>
          <a:stretch/>
        </p:blipFill>
        <p:spPr>
          <a:xfrm>
            <a:off x="3104147" y="397041"/>
            <a:ext cx="3236495" cy="897027"/>
          </a:xfrm>
          <a:prstGeom prst="rect">
            <a:avLst/>
          </a:prstGeom>
        </p:spPr>
      </p:pic>
    </p:spTree>
    <p:extLst>
      <p:ext uri="{BB962C8B-B14F-4D97-AF65-F5344CB8AC3E}">
        <p14:creationId xmlns:p14="http://schemas.microsoft.com/office/powerpoint/2010/main" val="30984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2DCB3E7B-3491-6C8C-FE3B-FD46AAF848A6}"/>
              </a:ext>
            </a:extLst>
          </p:cNvPr>
          <p:cNvPicPr>
            <a:picLocks noChangeAspect="1"/>
          </p:cNvPicPr>
          <p:nvPr/>
        </p:nvPicPr>
        <p:blipFill>
          <a:blip r:embed="rId3"/>
          <a:stretch>
            <a:fillRect/>
          </a:stretch>
        </p:blipFill>
        <p:spPr>
          <a:xfrm>
            <a:off x="2452565" y="248565"/>
            <a:ext cx="6239746" cy="2067213"/>
          </a:xfrm>
          <a:prstGeom prst="rect">
            <a:avLst/>
          </a:prstGeom>
        </p:spPr>
      </p:pic>
      <p:pic>
        <p:nvPicPr>
          <p:cNvPr id="13" name="Image 12">
            <a:extLst>
              <a:ext uri="{FF2B5EF4-FFF2-40B4-BE49-F238E27FC236}">
                <a16:creationId xmlns:a16="http://schemas.microsoft.com/office/drawing/2014/main" id="{6EE9A5CD-2852-4834-9939-038D985EBC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sp>
        <p:nvSpPr>
          <p:cNvPr id="14" name="Espace réservé du pied de page 4">
            <a:extLst>
              <a:ext uri="{FF2B5EF4-FFF2-40B4-BE49-F238E27FC236}">
                <a16:creationId xmlns:a16="http://schemas.microsoft.com/office/drawing/2014/main" id="{666891F6-A397-4257-8AB7-DE87DF2CA7AD}"/>
              </a:ext>
            </a:extLst>
          </p:cNvPr>
          <p:cNvSpPr>
            <a:spLocks noGrp="1"/>
          </p:cNvSpPr>
          <p:nvPr>
            <p:ph type="ftr" sz="quarter" idx="11"/>
          </p:nvPr>
        </p:nvSpPr>
        <p:spPr>
          <a:xfrm>
            <a:off x="2657605" y="6306074"/>
            <a:ext cx="6876789" cy="365125"/>
          </a:xfrm>
        </p:spPr>
        <p:txBody>
          <a:bodyPr/>
          <a:lstStyle/>
          <a:p>
            <a:r>
              <a:rPr lang="fr-FR" dirty="0"/>
              <a:t>DRANE Montpellier– Équipe des référents 1er degré</a:t>
            </a:r>
          </a:p>
        </p:txBody>
      </p:sp>
      <p:sp>
        <p:nvSpPr>
          <p:cNvPr id="6" name="ZoneTexte 5">
            <a:extLst>
              <a:ext uri="{FF2B5EF4-FFF2-40B4-BE49-F238E27FC236}">
                <a16:creationId xmlns:a16="http://schemas.microsoft.com/office/drawing/2014/main" id="{895DA203-67C0-4349-8677-21B3D58718BD}"/>
              </a:ext>
            </a:extLst>
          </p:cNvPr>
          <p:cNvSpPr txBox="1"/>
          <p:nvPr/>
        </p:nvSpPr>
        <p:spPr>
          <a:xfrm>
            <a:off x="448277" y="1993988"/>
            <a:ext cx="2309088" cy="1754326"/>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Un large choix de configurations de fonctions essentielles réparties en menus thématiques</a:t>
            </a:r>
          </a:p>
        </p:txBody>
      </p:sp>
      <p:pic>
        <p:nvPicPr>
          <p:cNvPr id="3" name="Image 2">
            <a:extLst>
              <a:ext uri="{FF2B5EF4-FFF2-40B4-BE49-F238E27FC236}">
                <a16:creationId xmlns:a16="http://schemas.microsoft.com/office/drawing/2014/main" id="{5D178CF9-6FEA-12DF-841F-E15662AE8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4955" y="1752600"/>
            <a:ext cx="7559721" cy="4270828"/>
          </a:xfrm>
          <a:prstGeom prst="rect">
            <a:avLst/>
          </a:prstGeom>
        </p:spPr>
      </p:pic>
    </p:spTree>
    <p:extLst>
      <p:ext uri="{BB962C8B-B14F-4D97-AF65-F5344CB8AC3E}">
        <p14:creationId xmlns:p14="http://schemas.microsoft.com/office/powerpoint/2010/main" val="3759113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TotalTime>
  <Words>330</Words>
  <Application>Microsoft Office PowerPoint</Application>
  <PresentationFormat>Grand écran</PresentationFormat>
  <Paragraphs>33</Paragraphs>
  <Slides>2</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Rouvelet Vincent</dc:creator>
  <cp:lastModifiedBy>Jean-Michel HUGUES</cp:lastModifiedBy>
  <cp:revision>83</cp:revision>
  <dcterms:created xsi:type="dcterms:W3CDTF">2022-02-07T08:41:22Z</dcterms:created>
  <dcterms:modified xsi:type="dcterms:W3CDTF">2023-06-21T16:08:03Z</dcterms:modified>
</cp:coreProperties>
</file>