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672" autoAdjust="0"/>
  </p:normalViewPr>
  <p:slideViewPr>
    <p:cSldViewPr snapToGrid="0">
      <p:cViewPr varScale="1">
        <p:scale>
          <a:sx n="134" d="100"/>
          <a:sy n="134" d="100"/>
        </p:scale>
        <p:origin x="1260"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21/06/2023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1</a:t>
            </a:fld>
            <a:endParaRPr lang="fr-FR"/>
          </a:p>
        </p:txBody>
      </p:sp>
    </p:spTree>
    <p:extLst>
      <p:ext uri="{BB962C8B-B14F-4D97-AF65-F5344CB8AC3E}">
        <p14:creationId xmlns:p14="http://schemas.microsoft.com/office/powerpoint/2010/main" val="2079943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Laisser les enseignants découvrir les fonctionnalités du robot :</a:t>
            </a:r>
          </a:p>
          <a:p>
            <a:endParaRPr lang="fr-FR" dirty="0"/>
          </a:p>
          <a:p>
            <a:pPr marL="171450" indent="-171450">
              <a:buFont typeface="Arial" panose="020B0604020202020204" pitchFamily="34" charset="0"/>
              <a:buChar char="•"/>
            </a:pPr>
            <a:r>
              <a:rPr lang="fr-FR" dirty="0"/>
              <a:t>Déplacements dans l’espace</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Tracés géométriques</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Éventuellement les fonctions de compositions musicales</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a:p>
            <a:pPr marL="0" indent="0">
              <a:buFont typeface="Arial" panose="020B0604020202020204" pitchFamily="34" charset="0"/>
              <a:buNone/>
            </a:pPr>
            <a:r>
              <a:rPr lang="fr-FR" dirty="0"/>
              <a:t>Introduire les possibilités de répétition en boucles et les sous programmes (fonction).</a:t>
            </a:r>
          </a:p>
          <a:p>
            <a:pPr marL="0" indent="0">
              <a:buFont typeface="Arial" panose="020B0604020202020204" pitchFamily="34" charset="0"/>
              <a:buNone/>
            </a:pPr>
            <a:endParaRPr lang="fr-FR" dirty="0"/>
          </a:p>
          <a:p>
            <a:pPr marL="0" indent="0">
              <a:buFont typeface="Arial" panose="020B0604020202020204" pitchFamily="34" charset="0"/>
              <a:buNone/>
            </a:pPr>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4067973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21/06/2023</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21/06/2023</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21/06/2023</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21/06/2023</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21/06/2023</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21/06/2023</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21/06/2023</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21/06/2023</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21/06/2023</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21/06/2023</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21/06/2023</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21/06/2023</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JPG"/><Relationship Id="rId3" Type="http://schemas.openxmlformats.org/officeDocument/2006/relationships/hyperlink" Target="https://youtu.be/wQzZfYs8yjY?t=145" TargetMode="External"/><Relationship Id="rId7" Type="http://schemas.openxmlformats.org/officeDocument/2006/relationships/image" Target="../media/image3.jpg"/><Relationship Id="rId12"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hyperlink" Target="https://www.ac-montpellier.fr/ressources-numeriques-pour-les-formateurs-du-1er-degre-124832" TargetMode="External"/><Relationship Id="rId5" Type="http://schemas.openxmlformats.org/officeDocument/2006/relationships/image" Target="../media/image1.jpg"/><Relationship Id="rId1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hyperlink" Target="https://youtu.be/nEHmuEhwnm8" TargetMode="External"/><Relationship Id="rId9" Type="http://schemas.openxmlformats.org/officeDocument/2006/relationships/image" Target="../media/image5.pn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hyperlink" Target="https://tube-cycle-2.apps.education.fr/w/4q5X8fD9oa6aQmnVqKEhU4" TargetMode="External"/><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tube-cycle-2.apps.education.fr/w/s3tmGWQrUCYdXBSfWKWVya" TargetMode="External"/><Relationship Id="rId4" Type="http://schemas.openxmlformats.org/officeDocument/2006/relationships/image" Target="../media/image11.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4"/>
            <a:ext cx="3363159" cy="2055741"/>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Mathématiques – Code et géométrie </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Cycles 1, 2 et 3</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Très accessible</a:t>
            </a:r>
          </a:p>
          <a:p>
            <a:pPr algn="l"/>
            <a:r>
              <a:rPr lang="fr-FR" sz="1200" b="1" dirty="0">
                <a:latin typeface="Arial" panose="020B0604020202020204" pitchFamily="34" charset="0"/>
                <a:cs typeface="Arial" panose="020B0604020202020204" pitchFamily="34" charset="0"/>
              </a:rPr>
              <a:t>Matériel nécessaire : </a:t>
            </a:r>
          </a:p>
          <a:p>
            <a:pPr algn="l"/>
            <a:r>
              <a:rPr lang="fr-FR" sz="1200" dirty="0">
                <a:latin typeface="Arial" panose="020B0604020202020204" pitchFamily="34" charset="0"/>
                <a:cs typeface="Arial" panose="020B0604020202020204" pitchFamily="34" charset="0"/>
              </a:rPr>
              <a:t>Ensemble robotique </a:t>
            </a:r>
            <a:r>
              <a:rPr lang="fr-FR" sz="1200" dirty="0" err="1">
                <a:latin typeface="Arial" panose="020B0604020202020204" pitchFamily="34" charset="0"/>
                <a:cs typeface="Arial" panose="020B0604020202020204" pitchFamily="34" charset="0"/>
              </a:rPr>
              <a:t>Matatalab</a:t>
            </a:r>
            <a:endParaRPr lang="fr-FR" sz="1200" dirty="0">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2B0E312C-14A3-484E-B3A8-CAA956F38DAB}"/>
              </a:ext>
            </a:extLst>
          </p:cNvPr>
          <p:cNvSpPr txBox="1"/>
          <p:nvPr/>
        </p:nvSpPr>
        <p:spPr>
          <a:xfrm>
            <a:off x="528164" y="1540995"/>
            <a:ext cx="7901335" cy="830997"/>
          </a:xfrm>
          <a:prstGeom prst="rect">
            <a:avLst/>
          </a:prstGeom>
          <a:solidFill>
            <a:schemeClr val="accent1">
              <a:lumMod val="20000"/>
              <a:lumOff val="80000"/>
            </a:schemeClr>
          </a:solidFill>
        </p:spPr>
        <p:txBody>
          <a:bodyPr wrap="square" rtlCol="0">
            <a:spAutoFit/>
          </a:bodyPr>
          <a:lstStyle/>
          <a:p>
            <a:pPr algn="just"/>
            <a:r>
              <a:rPr lang="fr-FR" sz="1200" b="1" dirty="0" err="1">
                <a:latin typeface="Arial" panose="020B0604020202020204" pitchFamily="34" charset="0"/>
                <a:cs typeface="Arial" panose="020B0604020202020204" pitchFamily="34" charset="0"/>
              </a:rPr>
              <a:t>Matatalab</a:t>
            </a:r>
            <a:r>
              <a:rPr lang="fr-FR" sz="1200" b="1" dirty="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rPr>
              <a:t>est un ensemble robotique qui permet d’initier les élèves dès la moyenne section aux rudiments de la programmation. Un programme, généré à partir d’une succession de commandes écrites sur des plaquettes, est ensuite transmise à un petit robot qui effectue le parcours encodé. La possibilité de l’utiliser en fonction tracé permet de réaliser </a:t>
            </a:r>
            <a:r>
              <a:rPr lang="fr-FR" sz="1200" b="1" dirty="0">
                <a:latin typeface="Arial" panose="020B0604020202020204" pitchFamily="34" charset="0"/>
                <a:cs typeface="Arial" panose="020B0604020202020204" pitchFamily="34" charset="0"/>
              </a:rPr>
              <a:t>des figures géométriques simples</a:t>
            </a:r>
            <a:r>
              <a:rPr lang="fr-FR" sz="1200" dirty="0">
                <a:latin typeface="Arial" panose="020B0604020202020204" pitchFamily="34" charset="0"/>
                <a:cs typeface="Arial" panose="020B0604020202020204" pitchFamily="34" charset="0"/>
              </a:rPr>
              <a:t>.</a:t>
            </a:r>
            <a:endParaRPr lang="fr-FR" sz="1400"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A0B24859-F228-4122-ACE9-AD39AF39DED3}"/>
              </a:ext>
            </a:extLst>
          </p:cNvPr>
          <p:cNvSpPr txBox="1"/>
          <p:nvPr/>
        </p:nvSpPr>
        <p:spPr>
          <a:xfrm>
            <a:off x="1155097" y="2604693"/>
            <a:ext cx="10658763" cy="3600986"/>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Le set du robot est livré avec des propositions de progression qui permettent à l’élève de s’approprier un cheminement vers des notions de programmation de plus en plus complexes. </a:t>
            </a:r>
          </a:p>
          <a:p>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Application très intuitive pouvant être proposée sur des temps en complète autonomie pour l’élève. </a:t>
            </a:r>
          </a:p>
          <a:p>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 </a:t>
            </a:r>
            <a:r>
              <a:rPr lang="fr-FR" sz="1200" b="1" dirty="0">
                <a:latin typeface="Arial" panose="020B0604020202020204" pitchFamily="34" charset="0"/>
                <a:cs typeface="Arial" panose="020B0604020202020204" pitchFamily="34" charset="0"/>
                <a:hlinkClick r:id="rId3"/>
              </a:rPr>
              <a:t>Webinaire </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véritable initiation aux bases de la programmation – Tracés géométriques précis.</a:t>
            </a: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r>
              <a:rPr lang="fr-FR" sz="1200" b="1" dirty="0">
                <a:latin typeface="Arial" panose="020B0604020202020204" pitchFamily="34" charset="0"/>
                <a:cs typeface="Arial" panose="020B0604020202020204" pitchFamily="34" charset="0"/>
                <a:hlinkClick r:id="rId4"/>
              </a:rPr>
              <a:t>Découverte en vidéo</a:t>
            </a:r>
            <a:endParaRPr lang="fr-FR" sz="1200" b="1"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Exemples de scénarii pédagogiques : </a:t>
            </a:r>
            <a:r>
              <a:rPr lang="fr-FR" sz="1200" dirty="0">
                <a:latin typeface="Arial" panose="020B0604020202020204" pitchFamily="34" charset="0"/>
                <a:cs typeface="Arial" panose="020B0604020202020204" pitchFamily="34" charset="0"/>
              </a:rPr>
              <a:t>Utiliser </a:t>
            </a:r>
            <a:r>
              <a:rPr lang="fr-FR" sz="1200" dirty="0" err="1">
                <a:latin typeface="Arial" panose="020B0604020202020204" pitchFamily="34" charset="0"/>
                <a:cs typeface="Arial" panose="020B0604020202020204" pitchFamily="34" charset="0"/>
              </a:rPr>
              <a:t>Matatalab</a:t>
            </a:r>
            <a:r>
              <a:rPr lang="fr-FR" sz="1200" dirty="0">
                <a:latin typeface="Arial" panose="020B0604020202020204" pitchFamily="34" charset="0"/>
                <a:cs typeface="Arial" panose="020B0604020202020204" pitchFamily="34" charset="0"/>
              </a:rPr>
              <a:t> dans une première phase en incluant progressivement les notions d’algorithme, de boucle, de fonction dans un programme. Par la suite, en utilisant les possibilités de tracé du robot, programmer des figures géométriques simples. </a:t>
            </a:r>
          </a:p>
          <a:p>
            <a:endParaRPr lang="fr-FR" sz="1200" dirty="0">
              <a:latin typeface="Arial" panose="020B0604020202020204" pitchFamily="34" charset="0"/>
              <a:cs typeface="Arial" panose="020B0604020202020204" pitchFamily="34" charset="0"/>
            </a:endParaRPr>
          </a:p>
          <a:p>
            <a:r>
              <a:rPr lang="fr-FR" sz="1200" dirty="0">
                <a:latin typeface="Arial" panose="020B0604020202020204" pitchFamily="34" charset="0"/>
                <a:cs typeface="Arial" panose="020B0604020202020204" pitchFamily="34" charset="0"/>
              </a:rPr>
              <a:t>Le robot peut également être programmé pour jouer des partitions musicales.</a:t>
            </a: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256" y="2630750"/>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256" y="4318147"/>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7360" y="4851767"/>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360" y="5428664"/>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7360" y="3798731"/>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4"/>
            <a:ext cx="3875979" cy="111093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1141462" y="6397667"/>
            <a:ext cx="3299791" cy="261610"/>
          </a:xfrm>
          <a:prstGeom prst="rect">
            <a:avLst/>
          </a:prstGeom>
          <a:noFill/>
        </p:spPr>
        <p:txBody>
          <a:bodyPr wrap="square" rtlCol="0">
            <a:spAutoFit/>
          </a:bodyPr>
          <a:lstStyle/>
          <a:p>
            <a:r>
              <a:rPr lang="fr-FR" sz="1100"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1"/>
              </a:rPr>
              <a:t>Retrouvez d’autres fiches </a:t>
            </a:r>
            <a:r>
              <a:rPr lang="fr-FR" sz="1100"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1"/>
              </a:rPr>
              <a:t>Rapid’Num</a:t>
            </a:r>
            <a:endParaRPr lang="fr-FR" sz="1100"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176" y="3287410"/>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sp>
        <p:nvSpPr>
          <p:cNvPr id="21" name="Espace réservé du pied de page 4">
            <a:extLst>
              <a:ext uri="{FF2B5EF4-FFF2-40B4-BE49-F238E27FC236}">
                <a16:creationId xmlns:a16="http://schemas.microsoft.com/office/drawing/2014/main" id="{F39A1073-D67D-45F8-BB18-09D35939C732}"/>
              </a:ext>
            </a:extLst>
          </p:cNvPr>
          <p:cNvSpPr>
            <a:spLocks noGrp="1"/>
          </p:cNvSpPr>
          <p:nvPr>
            <p:ph type="ftr" sz="quarter" idx="11"/>
          </p:nvPr>
        </p:nvSpPr>
        <p:spPr>
          <a:xfrm>
            <a:off x="3845490" y="6366430"/>
            <a:ext cx="6876789" cy="365125"/>
          </a:xfrm>
        </p:spPr>
        <p:txBody>
          <a:bodyPr/>
          <a:lstStyle/>
          <a:p>
            <a:r>
              <a:rPr lang="fr-FR" dirty="0"/>
              <a:t>DRANE Montpellier– Équipe des référents 1er degré</a:t>
            </a:r>
          </a:p>
        </p:txBody>
      </p:sp>
      <p:pic>
        <p:nvPicPr>
          <p:cNvPr id="1026" name="Picture 2" descr="D:\utilisateurs\jhugues\Downloads\unitag_qrcode_standard.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27824" y="98424"/>
            <a:ext cx="1456056" cy="145605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Ho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1" name="Picture 7" descr="Home | matatala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06397" y="623654"/>
            <a:ext cx="3654270" cy="488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95DA203-67C0-4349-8677-21B3D58718BD}"/>
              </a:ext>
            </a:extLst>
          </p:cNvPr>
          <p:cNvSpPr txBox="1"/>
          <p:nvPr/>
        </p:nvSpPr>
        <p:spPr>
          <a:xfrm>
            <a:off x="1218927" y="246509"/>
            <a:ext cx="3645411" cy="369332"/>
          </a:xfrm>
          <a:prstGeom prst="rect">
            <a:avLst/>
          </a:prstGeom>
          <a:noFill/>
        </p:spPr>
        <p:txBody>
          <a:bodyPr wrap="square" rtlCol="0">
            <a:spAutoFit/>
          </a:bodyPr>
          <a:lstStyle/>
          <a:p>
            <a:pPr algn="ctr"/>
            <a:r>
              <a:rPr lang="fr-FR" b="1" dirty="0">
                <a:latin typeface="Arial" panose="020B0604020202020204" pitchFamily="34" charset="0"/>
                <a:cs typeface="Arial" panose="020B0604020202020204" pitchFamily="34" charset="0"/>
              </a:rPr>
              <a:t>Tracer un carré</a:t>
            </a:r>
          </a:p>
        </p:txBody>
      </p:sp>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sp>
        <p:nvSpPr>
          <p:cNvPr id="14" name="Espace réservé du pied de page 4">
            <a:extLst>
              <a:ext uri="{FF2B5EF4-FFF2-40B4-BE49-F238E27FC236}">
                <a16:creationId xmlns:a16="http://schemas.microsoft.com/office/drawing/2014/main" id="{53DC1F66-856F-4A38-82B8-BEF6333B41BF}"/>
              </a:ext>
            </a:extLst>
          </p:cNvPr>
          <p:cNvSpPr>
            <a:spLocks noGrp="1"/>
          </p:cNvSpPr>
          <p:nvPr>
            <p:ph type="ftr" sz="quarter" idx="11"/>
          </p:nvPr>
        </p:nvSpPr>
        <p:spPr>
          <a:xfrm>
            <a:off x="2657605" y="6347086"/>
            <a:ext cx="6876789" cy="365125"/>
          </a:xfrm>
        </p:spPr>
        <p:txBody>
          <a:bodyPr/>
          <a:lstStyle/>
          <a:p>
            <a:r>
              <a:rPr lang="fr-FR" dirty="0"/>
              <a:t>DRANE Montpellier – Équipe des référents 1er degré</a:t>
            </a:r>
          </a:p>
        </p:txBody>
      </p:sp>
      <p:pic>
        <p:nvPicPr>
          <p:cNvPr id="1026" name="Picture 2" descr="D:\utilisateurs\jhugues\Desktop\Carré\Captu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242" y="699262"/>
            <a:ext cx="4124782" cy="15749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9243" y="2410577"/>
            <a:ext cx="4124781" cy="3744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rganigramme : Extraire 1">
            <a:hlinkClick r:id="rId5"/>
          </p:cNvPr>
          <p:cNvSpPr/>
          <p:nvPr/>
        </p:nvSpPr>
        <p:spPr>
          <a:xfrm rot="5400000">
            <a:off x="2634183" y="3877736"/>
            <a:ext cx="814897" cy="680215"/>
          </a:xfrm>
          <a:prstGeom prst="flowChartExtra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9" name="Picture 5" descr="D:\utilisateurs\jhugues\Desktop\Carré\Capture rec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8775" y="829858"/>
            <a:ext cx="5467938" cy="144432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95DA203-67C0-4349-8677-21B3D58718BD}"/>
              </a:ext>
            </a:extLst>
          </p:cNvPr>
          <p:cNvSpPr txBox="1"/>
          <p:nvPr/>
        </p:nvSpPr>
        <p:spPr>
          <a:xfrm>
            <a:off x="5767388" y="279186"/>
            <a:ext cx="5269421" cy="369332"/>
          </a:xfrm>
          <a:prstGeom prst="rect">
            <a:avLst/>
          </a:prstGeom>
          <a:noFill/>
        </p:spPr>
        <p:txBody>
          <a:bodyPr wrap="square" rtlCol="0">
            <a:spAutoFit/>
          </a:bodyPr>
          <a:lstStyle/>
          <a:p>
            <a:pPr algn="ctr"/>
            <a:r>
              <a:rPr lang="fr-FR" b="1" dirty="0">
                <a:latin typeface="Arial" panose="020B0604020202020204" pitchFamily="34" charset="0"/>
                <a:cs typeface="Arial" panose="020B0604020202020204" pitchFamily="34" charset="0"/>
              </a:rPr>
              <a:t>Tracer un rectangle</a:t>
            </a:r>
          </a:p>
        </p:txBody>
      </p:sp>
      <p:pic>
        <p:nvPicPr>
          <p:cNvPr id="1031" name="Picture 7">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8775" y="2410578"/>
            <a:ext cx="5466646" cy="3744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Organigramme : Extraire 14">
            <a:hlinkClick r:id="rId8"/>
          </p:cNvPr>
          <p:cNvSpPr/>
          <p:nvPr/>
        </p:nvSpPr>
        <p:spPr>
          <a:xfrm rot="5400000">
            <a:off x="7994649" y="3877737"/>
            <a:ext cx="814897" cy="680215"/>
          </a:xfrm>
          <a:prstGeom prst="flowChartExtra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9113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2439</TotalTime>
  <Words>292</Words>
  <Application>Microsoft Office PowerPoint</Application>
  <PresentationFormat>Grand écran</PresentationFormat>
  <Paragraphs>43</Paragraphs>
  <Slides>2</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Jean-Michel HUGUES</cp:lastModifiedBy>
  <cp:revision>77</cp:revision>
  <dcterms:created xsi:type="dcterms:W3CDTF">2022-02-07T08:41:22Z</dcterms:created>
  <dcterms:modified xsi:type="dcterms:W3CDTF">2023-06-21T16:16:00Z</dcterms:modified>
</cp:coreProperties>
</file>